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notesSlides/notesSlide16.xml" ContentType="application/vnd.openxmlformats-officedocument.presentationml.notesSlide+xml"/>
  <Override PartName="/ppt/charts/chart2.xml" ContentType="application/vnd.openxmlformats-officedocument.drawingml.chart+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0"/>
  </p:notesMasterIdLst>
  <p:sldIdLst>
    <p:sldId id="256" r:id="rId2"/>
    <p:sldId id="526" r:id="rId3"/>
    <p:sldId id="669" r:id="rId4"/>
    <p:sldId id="652" r:id="rId5"/>
    <p:sldId id="640" r:id="rId6"/>
    <p:sldId id="642" r:id="rId7"/>
    <p:sldId id="641" r:id="rId8"/>
    <p:sldId id="643" r:id="rId9"/>
    <p:sldId id="585" r:id="rId10"/>
    <p:sldId id="556" r:id="rId11"/>
    <p:sldId id="662" r:id="rId12"/>
    <p:sldId id="663" r:id="rId13"/>
    <p:sldId id="302" r:id="rId14"/>
    <p:sldId id="664" r:id="rId15"/>
    <p:sldId id="665" r:id="rId16"/>
    <p:sldId id="591" r:id="rId17"/>
    <p:sldId id="654" r:id="rId18"/>
    <p:sldId id="655" r:id="rId19"/>
    <p:sldId id="472" r:id="rId20"/>
    <p:sldId id="670" r:id="rId21"/>
    <p:sldId id="450" r:id="rId22"/>
    <p:sldId id="451" r:id="rId23"/>
    <p:sldId id="259" r:id="rId24"/>
    <p:sldId id="648" r:id="rId25"/>
    <p:sldId id="263" r:id="rId26"/>
    <p:sldId id="262" r:id="rId27"/>
    <p:sldId id="280" r:id="rId28"/>
    <p:sldId id="650" r:id="rId29"/>
    <p:sldId id="651" r:id="rId30"/>
    <p:sldId id="282" r:id="rId31"/>
    <p:sldId id="297" r:id="rId32"/>
    <p:sldId id="298" r:id="rId33"/>
    <p:sldId id="455" r:id="rId34"/>
    <p:sldId id="473" r:id="rId35"/>
    <p:sldId id="527" r:id="rId36"/>
    <p:sldId id="519" r:id="rId37"/>
    <p:sldId id="328" r:id="rId38"/>
    <p:sldId id="531" r:id="rId39"/>
    <p:sldId id="501" r:id="rId40"/>
    <p:sldId id="553" r:id="rId41"/>
    <p:sldId id="554" r:id="rId42"/>
    <p:sldId id="512" r:id="rId43"/>
    <p:sldId id="587" r:id="rId44"/>
    <p:sldId id="667" r:id="rId45"/>
    <p:sldId id="321" r:id="rId46"/>
    <p:sldId id="279" r:id="rId47"/>
    <p:sldId id="300" r:id="rId48"/>
    <p:sldId id="301" r:id="rId49"/>
    <p:sldId id="319" r:id="rId50"/>
    <p:sldId id="588" r:id="rId51"/>
    <p:sldId id="590" r:id="rId52"/>
    <p:sldId id="571" r:id="rId53"/>
    <p:sldId id="597" r:id="rId54"/>
    <p:sldId id="595" r:id="rId55"/>
    <p:sldId id="596" r:id="rId56"/>
    <p:sldId id="598" r:id="rId57"/>
    <p:sldId id="592" r:id="rId58"/>
    <p:sldId id="582" r:id="rId59"/>
    <p:sldId id="631" r:id="rId60"/>
    <p:sldId id="636" r:id="rId61"/>
    <p:sldId id="555" r:id="rId62"/>
    <p:sldId id="668" r:id="rId63"/>
    <p:sldId id="584" r:id="rId64"/>
    <p:sldId id="646" r:id="rId65"/>
    <p:sldId id="647" r:id="rId66"/>
    <p:sldId id="633" r:id="rId67"/>
    <p:sldId id="632" r:id="rId68"/>
    <p:sldId id="630" r:id="rId69"/>
    <p:sldId id="601" r:id="rId70"/>
    <p:sldId id="602" r:id="rId71"/>
    <p:sldId id="605" r:id="rId72"/>
    <p:sldId id="607" r:id="rId73"/>
    <p:sldId id="608" r:id="rId74"/>
    <p:sldId id="609" r:id="rId75"/>
    <p:sldId id="611" r:id="rId76"/>
    <p:sldId id="615" r:id="rId77"/>
    <p:sldId id="616" r:id="rId78"/>
    <p:sldId id="617" r:id="rId79"/>
    <p:sldId id="618" r:id="rId80"/>
    <p:sldId id="619" r:id="rId81"/>
    <p:sldId id="620" r:id="rId82"/>
    <p:sldId id="621" r:id="rId83"/>
    <p:sldId id="622" r:id="rId84"/>
    <p:sldId id="623" r:id="rId85"/>
    <p:sldId id="624" r:id="rId86"/>
    <p:sldId id="625" r:id="rId87"/>
    <p:sldId id="626" r:id="rId88"/>
    <p:sldId id="627" r:id="rId89"/>
    <p:sldId id="628" r:id="rId90"/>
    <p:sldId id="629" r:id="rId91"/>
    <p:sldId id="610" r:id="rId92"/>
    <p:sldId id="578" r:id="rId93"/>
    <p:sldId id="594" r:id="rId94"/>
    <p:sldId id="281" r:id="rId95"/>
    <p:sldId id="580" r:id="rId96"/>
    <p:sldId id="570" r:id="rId97"/>
    <p:sldId id="634" r:id="rId98"/>
    <p:sldId id="635" r:id="rId99"/>
    <p:sldId id="576" r:id="rId100"/>
    <p:sldId id="583" r:id="rId101"/>
    <p:sldId id="336" r:id="rId102"/>
    <p:sldId id="337" r:id="rId103"/>
    <p:sldId id="419" r:id="rId104"/>
    <p:sldId id="530" r:id="rId105"/>
    <p:sldId id="568" r:id="rId106"/>
    <p:sldId id="525" r:id="rId107"/>
    <p:sldId id="459" r:id="rId108"/>
    <p:sldId id="671" r:id="rId109"/>
    <p:sldId id="322" r:id="rId110"/>
    <p:sldId id="504" r:id="rId111"/>
    <p:sldId id="644" r:id="rId112"/>
    <p:sldId id="277" r:id="rId113"/>
    <p:sldId id="278" r:id="rId114"/>
    <p:sldId id="290" r:id="rId115"/>
    <p:sldId id="577" r:id="rId116"/>
    <p:sldId id="599" r:id="rId117"/>
    <p:sldId id="600" r:id="rId118"/>
    <p:sldId id="661" r:id="rId1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2A47"/>
    <a:srgbClr val="BF3253"/>
    <a:srgbClr val="86C24A"/>
    <a:srgbClr val="D91B3C"/>
    <a:srgbClr val="A65E64"/>
    <a:srgbClr val="4F81BD"/>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06" autoAdjust="0"/>
    <p:restoredTop sz="69241" autoAdjust="0"/>
  </p:normalViewPr>
  <p:slideViewPr>
    <p:cSldViewPr snapToGrid="0" snapToObjects="1">
      <p:cViewPr>
        <p:scale>
          <a:sx n="50" d="100"/>
          <a:sy n="50" d="100"/>
        </p:scale>
        <p:origin x="344" y="-11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5/7/2019</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Thank you all for coming to my defense today which is on the topic of topological models for safety analysis. Largely, I am going to be talking about exploratory data analysis for multidimensional scalar function data.</a:t>
            </a:r>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411225090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944401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14</a:t>
            </a:fld>
            <a:endParaRPr lang="en-US"/>
          </a:p>
        </p:txBody>
      </p:sp>
    </p:spTree>
    <p:extLst>
      <p:ext uri="{BB962C8B-B14F-4D97-AF65-F5344CB8AC3E}">
        <p14:creationId xmlns:p14="http://schemas.microsoft.com/office/powerpoint/2010/main" val="5800101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15</a:t>
            </a:fld>
            <a:endParaRPr lang="en-US"/>
          </a:p>
        </p:txBody>
      </p:sp>
    </p:spTree>
    <p:extLst>
      <p:ext uri="{BB962C8B-B14F-4D97-AF65-F5344CB8AC3E}">
        <p14:creationId xmlns:p14="http://schemas.microsoft.com/office/powerpoint/2010/main" val="14295076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p:txBody>
      </p:sp>
      <p:sp>
        <p:nvSpPr>
          <p:cNvPr id="4" name="Slide Number Placeholder 3"/>
          <p:cNvSpPr>
            <a:spLocks noGrp="1"/>
          </p:cNvSpPr>
          <p:nvPr>
            <p:ph type="sldNum" sz="quarter" idx="10"/>
          </p:nvPr>
        </p:nvSpPr>
        <p:spPr/>
        <p:txBody>
          <a:bodyPr/>
          <a:lstStyle/>
          <a:p>
            <a:fld id="{5C482972-E726-D742-AFF3-F6DE5AAF0653}" type="slidenum">
              <a:rPr lang="en-US" smtClean="0"/>
              <a:t>16</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3211853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13944521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28475269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operating under the assumption that we have some multidimensional input space where we may or may not have control over the parameters and a functional relationship with one or more target outputs, and we want to understand the relationships well enough to inform some decision process.</a:t>
            </a:r>
          </a:p>
          <a:p>
            <a:endParaRPr lang="en-US" dirty="0"/>
          </a:p>
          <a:p>
            <a:r>
              <a:rPr lang="en-US" dirty="0"/>
              <a:t>For example, a lot of my work has dealt with working with nuclear engineers who study the safety and proliferation of our now aging nuclear infrastructure. They often run safety simulations to understand when and how our nuclear power plants are at risk and how they can be made safer. These are often multi-million dollar decisions and should not be made lightly.</a:t>
            </a:r>
          </a:p>
          <a:p>
            <a:endParaRPr lang="en-US" dirty="0"/>
          </a:p>
          <a:p>
            <a:r>
              <a:rPr lang="en-US" dirty="0"/>
              <a:t>This is where I come in: the work I have been a part of is this exploratory data analysis pipeline which I am describing on this slide as </a:t>
            </a:r>
            <a:r>
              <a:rPr lang="en-US" dirty="0" err="1"/>
              <a:t>occuring</a:t>
            </a:r>
            <a:r>
              <a:rPr lang="en-US" dirty="0"/>
              <a:t> in three phases.</a:t>
            </a:r>
          </a:p>
          <a:p>
            <a:endParaRPr lang="en-US" dirty="0"/>
          </a:p>
          <a:p>
            <a:r>
              <a:rPr lang="en-US" dirty="0"/>
              <a:t>In the first phase, we generate the data, and this can be done in several different ways. It could be anything from space-filling designs to the extreme case where we may just be able to collect data from fixed sensors or something where the data is determined by physical constraints. In particular, I want to spend some time today talking about some work I did early on in my tenure dealing with adaptive sampling, this work has been summarized in two different publications.</a:t>
            </a:r>
          </a:p>
          <a:p>
            <a:endParaRPr lang="en-US" dirty="0"/>
          </a:p>
          <a:p>
            <a:r>
              <a:rPr lang="en-US" dirty="0"/>
              <a:t>Next, once we have collected data, we have the option of building a model on that data. Here, we are talking about regressors or classifiers depending on the type of data represented by the output. For this portion of the talk, I want to focus on this notion of structural modeling where we impose a geometric structure on our data.</a:t>
            </a:r>
          </a:p>
          <a:p>
            <a:endParaRPr lang="en-US" dirty="0"/>
          </a:p>
          <a:p>
            <a:r>
              <a:rPr lang="en-US" dirty="0"/>
              <a:t>Lastly, and arguably the most important phase is the analysis we perform on the data and/or model. Here, we could be looking at summary statistics, correlations and sensitivities between inputs and outputs, and various visualizations to support these and other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108662-1BE5-49D7-8E74-40B7F80219F2}" type="slidenum">
              <a:rPr lang="en-US" smtClean="0"/>
              <a:t>26</a:t>
            </a:fld>
            <a:endParaRPr lang="en-US"/>
          </a:p>
        </p:txBody>
      </p:sp>
    </p:spTree>
    <p:extLst>
      <p:ext uri="{BB962C8B-B14F-4D97-AF65-F5344CB8AC3E}">
        <p14:creationId xmlns:p14="http://schemas.microsoft.com/office/powerpoint/2010/main" val="649288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7100509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The second contribution of our paper</a:t>
            </a:r>
            <a:r>
              <a:rPr lang="en-US" baseline="0" dirty="0"/>
              <a:t> was to design a system that was readily usable to our engineering counterparts without a steep learning curve. Existing tools that provide a similar analysis of the data are content-rich to the point of overwhelming the user with information, so we set out to design a set of views each with distinct tasks in mind, so as to avoid sensory overload and instead provide the succinct summaries of the data that the engineers seek.</a:t>
            </a:r>
            <a:endParaRPr dirty="0"/>
          </a:p>
        </p:txBody>
      </p:sp>
    </p:spTree>
    <p:extLst>
      <p:ext uri="{BB962C8B-B14F-4D97-AF65-F5344CB8AC3E}">
        <p14:creationId xmlns:p14="http://schemas.microsoft.com/office/powerpoint/2010/main" val="1902925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are operating under the assumption that we have some multidimensional input space where we may or may not have control over the parameters and a functional relationship with one or more target outputs, and we want to understand the relationships well enough to inform some decision process.</a:t>
            </a:r>
          </a:p>
          <a:p>
            <a:endParaRPr lang="en-US" dirty="0"/>
          </a:p>
          <a:p>
            <a:r>
              <a:rPr lang="en-US" dirty="0"/>
              <a:t>For example, a lot of my work has dealt with working with nuclear engineers who study the safety and proliferation of our now aging nuclear infrastructure. They often run safety simulations to understand when and how our nuclear power plants are at risk and how they can be made safer. These are often multi-million dollar decisions and should not be made lightly.</a:t>
            </a:r>
          </a:p>
          <a:p>
            <a:endParaRPr lang="en-US" dirty="0"/>
          </a:p>
          <a:p>
            <a:r>
              <a:rPr lang="en-US" dirty="0"/>
              <a:t>This is where I come in: the work I have been a part of is this exploratory data analysis pipeline which I am describing on this slide as </a:t>
            </a:r>
            <a:r>
              <a:rPr lang="en-US" dirty="0" err="1"/>
              <a:t>occuring</a:t>
            </a:r>
            <a:r>
              <a:rPr lang="en-US" dirty="0"/>
              <a:t> in three phases.</a:t>
            </a:r>
          </a:p>
          <a:p>
            <a:endParaRPr lang="en-US" dirty="0"/>
          </a:p>
          <a:p>
            <a:r>
              <a:rPr lang="en-US" dirty="0"/>
              <a:t>In the first phase, we generate the data, and this can be done in several different ways. It could be anything from space-filling designs to the extreme case where we may just be able to collect data from fixed sensors or something where the data is determined by physical constraints. In particular, I want to spend some time today talking about some work I did early on in my tenure dealing with adaptive sampling, this work has been summarized in two different publications.</a:t>
            </a:r>
          </a:p>
          <a:p>
            <a:endParaRPr lang="en-US" dirty="0"/>
          </a:p>
          <a:p>
            <a:r>
              <a:rPr lang="en-US" dirty="0"/>
              <a:t>Next, once we have collected data, we have the option of building a model on that data. Here, we are talking about regressors or classifiers depending on the type of data represented by the output. For this portion of the talk, I want to focus on this notion of structural modeling where we impose a geometric structure on our data.</a:t>
            </a:r>
          </a:p>
          <a:p>
            <a:endParaRPr lang="en-US" dirty="0"/>
          </a:p>
          <a:p>
            <a:r>
              <a:rPr lang="en-US" dirty="0"/>
              <a:t>Lastly, and arguably the most important phase is the analysis we perform on the data and/or model. Here, we could be looking at summary statistics, correlations and sensitivities between inputs and outputs, and various visualizations to support these and other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29341712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40</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41</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42</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43</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this work with asking the question, what kinds of graphs are currently out there?</a:t>
            </a:r>
          </a:p>
          <a:p>
            <a:endParaRPr lang="en-US" dirty="0"/>
          </a:p>
          <a:p>
            <a:r>
              <a:rPr lang="en-US" dirty="0"/>
              <a:t>When this algorithm was first introduced we used the undirected </a:t>
            </a:r>
            <a:r>
              <a:rPr lang="en-US" dirty="0" err="1"/>
              <a:t>kNN</a:t>
            </a:r>
            <a:r>
              <a:rPr lang="en-US" dirty="0"/>
              <a:t> graph. In this case, I have set k=4, and what we then will do is connect each point to its 4 nearest neighbors in terms of Euclidean distance. Note, that some  points have more than 4 edges, this is because we construct an undirected </a:t>
            </a:r>
            <a:r>
              <a:rPr lang="en-US" dirty="0" err="1"/>
              <a:t>kNN</a:t>
            </a:r>
            <a:r>
              <a:rPr lang="en-US" dirty="0"/>
              <a:t>  graph, so even though b is not one of the 4 nearest neighbors of a because a is one of the 4 nearest neighbors of b, the edge exists. In practice, setting this k parameter can be difficult because depending on the density of your samples  and the dimensionality in which your samples exist, you will want to use more or fewer neighbors.</a:t>
            </a:r>
          </a:p>
        </p:txBody>
      </p:sp>
      <p:sp>
        <p:nvSpPr>
          <p:cNvPr id="4" name="Slide Number Placeholder 3"/>
          <p:cNvSpPr>
            <a:spLocks noGrp="1"/>
          </p:cNvSpPr>
          <p:nvPr>
            <p:ph type="sldNum" sz="quarter" idx="5"/>
          </p:nvPr>
        </p:nvSpPr>
        <p:spPr/>
        <p:txBody>
          <a:bodyPr/>
          <a:lstStyle/>
          <a:p>
            <a:fld id="{5C482972-E726-D742-AFF3-F6DE5AAF0653}" type="slidenum">
              <a:rPr lang="en-US" smtClean="0"/>
              <a:t>44</a:t>
            </a:fld>
            <a:endParaRPr lang="en-US"/>
          </a:p>
        </p:txBody>
      </p:sp>
    </p:spTree>
    <p:extLst>
      <p:ext uri="{BB962C8B-B14F-4D97-AF65-F5344CB8AC3E}">
        <p14:creationId xmlns:p14="http://schemas.microsoft.com/office/powerpoint/2010/main" val="260218926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start this work with asking the question, what kinds of graphs are currently out there?</a:t>
            </a:r>
          </a:p>
          <a:p>
            <a:endParaRPr lang="en-US" dirty="0"/>
          </a:p>
          <a:p>
            <a:r>
              <a:rPr lang="en-US" dirty="0"/>
              <a:t>When this algorithm was first introduced we used the undirected </a:t>
            </a:r>
            <a:r>
              <a:rPr lang="en-US" dirty="0" err="1"/>
              <a:t>kNN</a:t>
            </a:r>
            <a:r>
              <a:rPr lang="en-US" dirty="0"/>
              <a:t> graph. In this case, I have set k=4, and what we then will do is connect each point to its 4 nearest neighbors in terms of Euclidean distance. Note, that some  points have more than 4 edges, this is because we construct an undirected </a:t>
            </a:r>
            <a:r>
              <a:rPr lang="en-US" dirty="0" err="1"/>
              <a:t>kNN</a:t>
            </a:r>
            <a:r>
              <a:rPr lang="en-US" dirty="0"/>
              <a:t>  graph, so even though b is not one of the 4 nearest neighbors of a because a is one of the 4 nearest neighbors of b, the edge exists. In practice, setting this k parameter can be difficult because depending on the density of your samples  and the dimensionality in which your samples exist, you will want to use more or fewer neighbors.</a:t>
            </a:r>
          </a:p>
        </p:txBody>
      </p:sp>
      <p:sp>
        <p:nvSpPr>
          <p:cNvPr id="4" name="Slide Number Placeholder 3"/>
          <p:cNvSpPr>
            <a:spLocks noGrp="1"/>
          </p:cNvSpPr>
          <p:nvPr>
            <p:ph type="sldNum" sz="quarter" idx="5"/>
          </p:nvPr>
        </p:nvSpPr>
        <p:spPr/>
        <p:txBody>
          <a:bodyPr/>
          <a:lstStyle/>
          <a:p>
            <a:fld id="{5C482972-E726-D742-AFF3-F6DE5AAF0653}" type="slidenum">
              <a:rPr lang="en-US" smtClean="0"/>
              <a:t>45</a:t>
            </a:fld>
            <a:endParaRPr lang="en-US"/>
          </a:p>
        </p:txBody>
      </p:sp>
    </p:spTree>
    <p:extLst>
      <p:ext uri="{BB962C8B-B14F-4D97-AF65-F5344CB8AC3E}">
        <p14:creationId xmlns:p14="http://schemas.microsoft.com/office/powerpoint/2010/main" val="304394672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see, as we grow the beta parameter, we increase the size of the empty region. The special case of beta = 1, is known as the Gabriel graph and we can see that it's empty region is just the circumcircle of the edge.</a:t>
            </a:r>
          </a:p>
        </p:txBody>
      </p:sp>
      <p:sp>
        <p:nvSpPr>
          <p:cNvPr id="4" name="Slide Number Placeholder 3"/>
          <p:cNvSpPr>
            <a:spLocks noGrp="1"/>
          </p:cNvSpPr>
          <p:nvPr>
            <p:ph type="sldNum" sz="quarter" idx="5"/>
          </p:nvPr>
        </p:nvSpPr>
        <p:spPr/>
        <p:txBody>
          <a:bodyPr/>
          <a:lstStyle/>
          <a:p>
            <a:fld id="{5C482972-E726-D742-AFF3-F6DE5AAF0653}" type="slidenum">
              <a:rPr lang="en-US" smtClean="0"/>
              <a:t>47</a:t>
            </a:fld>
            <a:endParaRPr lang="en-US"/>
          </a:p>
        </p:txBody>
      </p:sp>
    </p:spTree>
    <p:extLst>
      <p:ext uri="{BB962C8B-B14F-4D97-AF65-F5344CB8AC3E}">
        <p14:creationId xmlns:p14="http://schemas.microsoft.com/office/powerpoint/2010/main" val="8845849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 can continue to grow the empty region until we arrive at the case where beta = 2 which gives us another special graph called the</a:t>
            </a:r>
          </a:p>
          <a:p>
            <a:r>
              <a:rPr lang="en-US" dirty="0"/>
              <a:t>relative neighbor graph. The take away here is that increasing beta, decreases the number of edges in our graph. In their work, Peter and Carlos noted that we can relax this strict definition and they claim without drastically changing the underlying graph.</a:t>
            </a:r>
          </a:p>
        </p:txBody>
      </p:sp>
      <p:sp>
        <p:nvSpPr>
          <p:cNvPr id="4" name="Slide Number Placeholder 3"/>
          <p:cNvSpPr>
            <a:spLocks noGrp="1"/>
          </p:cNvSpPr>
          <p:nvPr>
            <p:ph type="sldNum" sz="quarter" idx="5"/>
          </p:nvPr>
        </p:nvSpPr>
        <p:spPr/>
        <p:txBody>
          <a:bodyPr/>
          <a:lstStyle/>
          <a:p>
            <a:fld id="{5C482972-E726-D742-AFF3-F6DE5AAF0653}" type="slidenum">
              <a:rPr lang="en-US" smtClean="0"/>
              <a:t>48</a:t>
            </a:fld>
            <a:endParaRPr lang="en-US"/>
          </a:p>
        </p:txBody>
      </p:sp>
    </p:spTree>
    <p:extLst>
      <p:ext uri="{BB962C8B-B14F-4D97-AF65-F5344CB8AC3E}">
        <p14:creationId xmlns:p14="http://schemas.microsoft.com/office/powerpoint/2010/main" val="23781163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This relaxation to the empty region property is that we apply it to only points that are neighbors to both p and q. Take the example shown here. We want to attempt to connect the a and b, but the point c lies within the empty region of edge ab. However, c is not a neighbor of a, so we can still add this edge based on our relaxed condition.</a:t>
            </a:r>
          </a:p>
        </p:txBody>
      </p:sp>
      <p:sp>
        <p:nvSpPr>
          <p:cNvPr id="4" name="Slide Number Placeholder 3"/>
          <p:cNvSpPr>
            <a:spLocks noGrp="1"/>
          </p:cNvSpPr>
          <p:nvPr>
            <p:ph type="sldNum" sz="quarter" idx="5"/>
          </p:nvPr>
        </p:nvSpPr>
        <p:spPr/>
        <p:txBody>
          <a:bodyPr/>
          <a:lstStyle/>
          <a:p>
            <a:fld id="{5C482972-E726-D742-AFF3-F6DE5AAF0653}" type="slidenum">
              <a:rPr lang="en-US" smtClean="0"/>
              <a:t>49</a:t>
            </a:fld>
            <a:endParaRPr lang="en-US"/>
          </a:p>
        </p:txBody>
      </p:sp>
    </p:spTree>
    <p:extLst>
      <p:ext uri="{BB962C8B-B14F-4D97-AF65-F5344CB8AC3E}">
        <p14:creationId xmlns:p14="http://schemas.microsoft.com/office/powerpoint/2010/main" val="42241594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34873617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this was the state of the art when I started working on this problem. This led me to a few different questions, one is can we more generically describe these empty regions, and two are there other representations in the literature that do something similar. That is, if we examine why the beta skeleton works well, we note that it is able to more evenly sample the space of directions surrounding a point. Now, mind you this is operating under that our input space is dense in the sense that the "manifold" is the entire space, but I can elaborate more on that if you want later.</a:t>
            </a:r>
          </a:p>
          <a:p>
            <a:endParaRPr lang="en-US" dirty="0"/>
          </a:p>
          <a:p>
            <a:r>
              <a:rPr lang="en-US" dirty="0"/>
              <a:t>So, after poking around, I stumbled on these graphs known as cone-based spanners, where the idea is to break up the directions surrounding a query point into equal-sized cones and connect the point to a neighbor in each cone. There are two versions that are only slight modifications of one another, the first is the m-Yao graph. Here m is a free parameter stating how many points we will draw from each cone. The Yao graph is going to simply add an edge to the m closest points in each cone.</a:t>
            </a:r>
          </a:p>
        </p:txBody>
      </p:sp>
      <p:sp>
        <p:nvSpPr>
          <p:cNvPr id="4" name="Slide Number Placeholder 3"/>
          <p:cNvSpPr>
            <a:spLocks noGrp="1"/>
          </p:cNvSpPr>
          <p:nvPr>
            <p:ph type="sldNum" sz="quarter" idx="5"/>
          </p:nvPr>
        </p:nvSpPr>
        <p:spPr/>
        <p:txBody>
          <a:bodyPr/>
          <a:lstStyle/>
          <a:p>
            <a:fld id="{5C482972-E726-D742-AFF3-F6DE5AAF0653}" type="slidenum">
              <a:rPr lang="en-US" smtClean="0"/>
              <a:t>50</a:t>
            </a:fld>
            <a:endParaRPr lang="en-US"/>
          </a:p>
        </p:txBody>
      </p:sp>
    </p:spTree>
    <p:extLst>
      <p:ext uri="{BB962C8B-B14F-4D97-AF65-F5344CB8AC3E}">
        <p14:creationId xmlns:p14="http://schemas.microsoft.com/office/powerpoint/2010/main" val="387960809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m-Theta graph rather than taking the closest distance, will project the points onto the axis of the cone and take the closest projected distance. Note, how this changes this example here.</a:t>
            </a:r>
          </a:p>
        </p:txBody>
      </p:sp>
      <p:sp>
        <p:nvSpPr>
          <p:cNvPr id="4" name="Slide Number Placeholder 3"/>
          <p:cNvSpPr>
            <a:spLocks noGrp="1"/>
          </p:cNvSpPr>
          <p:nvPr>
            <p:ph type="sldNum" sz="quarter" idx="5"/>
          </p:nvPr>
        </p:nvSpPr>
        <p:spPr/>
        <p:txBody>
          <a:bodyPr/>
          <a:lstStyle/>
          <a:p>
            <a:fld id="{5C482972-E726-D742-AFF3-F6DE5AAF0653}" type="slidenum">
              <a:rPr lang="en-US" smtClean="0"/>
              <a:t>51</a:t>
            </a:fld>
            <a:endParaRPr lang="en-US"/>
          </a:p>
        </p:txBody>
      </p:sp>
    </p:spTree>
    <p:extLst>
      <p:ext uri="{BB962C8B-B14F-4D97-AF65-F5344CB8AC3E}">
        <p14:creationId xmlns:p14="http://schemas.microsoft.com/office/powerpoint/2010/main" val="2077586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52</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53</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55</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1706545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61</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our well-defined function where we can come up with ground-truth labels quite easily by slicing the domain with these hyperplanes that are perpendicular to the main diagonal. By the way, this example is a four dimensional input case.</a:t>
            </a:r>
          </a:p>
          <a:p>
            <a:endParaRPr lang="en-US" dirty="0"/>
          </a:p>
          <a:p>
            <a:r>
              <a:rPr lang="en-US" dirty="0"/>
              <a:t>Mind you, what we have done is run several cases of different parameters for each graph and selected the optimal-performing graph for each family and show the results for just that graph here.</a:t>
            </a:r>
          </a:p>
          <a:p>
            <a:endParaRPr lang="en-US" dirty="0"/>
          </a:p>
          <a:p>
            <a:r>
              <a:rPr lang="en-US" dirty="0"/>
              <a:t>There are two plots we are showing here, the first is what is known as the Normalized variation of information. Note, here that lower values are more in agreement with the ground truth. This is mostly done as a sanity check to ensure that our stable convergence is not to the wrong segmentation, which in the case of the theta graph could be the case.</a:t>
            </a:r>
          </a:p>
          <a:p>
            <a:endParaRPr lang="en-US" dirty="0"/>
          </a:p>
          <a:p>
            <a:r>
              <a:rPr lang="en-US" dirty="0"/>
              <a:t>The more interesting graph here is the bottom graph where I am showing that as we increase the size of our sample set, what is the stability or width of the "correct" bar from the previous slide.</a:t>
            </a:r>
          </a:p>
          <a:p>
            <a:endParaRPr lang="en-US" dirty="0"/>
          </a:p>
          <a:p>
            <a:r>
              <a:rPr lang="en-US" dirty="0"/>
              <a:t>The point I want to make here is that in many of the tests we performed, the Yao graph was either as good as or sometimes better than the strict Gabriel graph, and in many cases the strict graph is much better than the relaxed version.</a:t>
            </a:r>
          </a:p>
          <a:p>
            <a:endParaRPr lang="en-US" dirty="0"/>
          </a:p>
          <a:p>
            <a:r>
              <a:rPr lang="en-US" dirty="0"/>
              <a:t>This is important because the last plot on performance should indicate to you that the strict beta skeletons are much slower to compute, and so if we can use the Yao graph to get similar fidelity while maintaining the speed of the relaxed beta skeleton, we may want to consider the Yao as a good alternative in practice. The one caveat is that it can sometimes be harder to tune the Yao graph parameters when compared to the beta skeletons when working in arbitrary dimensional spaces.</a:t>
            </a:r>
          </a:p>
        </p:txBody>
      </p:sp>
      <p:sp>
        <p:nvSpPr>
          <p:cNvPr id="4" name="Slide Number Placeholder 3"/>
          <p:cNvSpPr>
            <a:spLocks noGrp="1"/>
          </p:cNvSpPr>
          <p:nvPr>
            <p:ph type="sldNum" sz="quarter" idx="5"/>
          </p:nvPr>
        </p:nvSpPr>
        <p:spPr/>
        <p:txBody>
          <a:bodyPr/>
          <a:lstStyle/>
          <a:p>
            <a:fld id="{5C482972-E726-D742-AFF3-F6DE5AAF0653}" type="slidenum">
              <a:rPr lang="en-US" smtClean="0"/>
              <a:t>62</a:t>
            </a:fld>
            <a:endParaRPr lang="en-US"/>
          </a:p>
        </p:txBody>
      </p:sp>
    </p:spTree>
    <p:extLst>
      <p:ext uri="{BB962C8B-B14F-4D97-AF65-F5344CB8AC3E}">
        <p14:creationId xmlns:p14="http://schemas.microsoft.com/office/powerpoint/2010/main" val="22892570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here is our well-defined function where we can come up with ground-truth labels quite easily by slicing the domain with these hyperplanes that are perpendicular to the main diagonal. By the way, this example is a four dimensional input case.</a:t>
            </a:r>
          </a:p>
          <a:p>
            <a:endParaRPr lang="en-US" dirty="0"/>
          </a:p>
          <a:p>
            <a:r>
              <a:rPr lang="en-US" dirty="0"/>
              <a:t>Mind you, what we have done is run several cases of different parameters for each graph and selected the optimal-performing graph for each family and show the results for just that graph here.</a:t>
            </a:r>
          </a:p>
          <a:p>
            <a:endParaRPr lang="en-US" dirty="0"/>
          </a:p>
          <a:p>
            <a:r>
              <a:rPr lang="en-US" dirty="0"/>
              <a:t>There are two plots we are showing here, the first is what is known as the Normalized variation of information. Note, here that lower values are more in agreement with the ground truth. This is mostly done as a sanity check to ensure that our stable convergence is not to the wrong segmentation, which in the case of the theta graph could be the case.</a:t>
            </a:r>
          </a:p>
          <a:p>
            <a:endParaRPr lang="en-US" dirty="0"/>
          </a:p>
          <a:p>
            <a:r>
              <a:rPr lang="en-US" dirty="0"/>
              <a:t>The more interesting graph here is the bottom graph where I am showing that as we increase the size of our sample set, what is the stability or width of the "correct" bar from the previous slide.</a:t>
            </a:r>
          </a:p>
          <a:p>
            <a:endParaRPr lang="en-US" dirty="0"/>
          </a:p>
          <a:p>
            <a:r>
              <a:rPr lang="en-US" dirty="0"/>
              <a:t>The point I want to make here is that in many of the tests we performed, the Yao graph was either as good as or sometimes better than the strict Gabriel graph, and in many cases the strict graph is much better than the relaxed version.</a:t>
            </a:r>
          </a:p>
          <a:p>
            <a:endParaRPr lang="en-US" dirty="0"/>
          </a:p>
          <a:p>
            <a:r>
              <a:rPr lang="en-US" dirty="0"/>
              <a:t>This is important because the last plot on performance should indicate to you that the strict beta skeletons are much slower to compute, and so if we can use the Yao graph to get similar fidelity while maintaining the speed of the relaxed beta skeleton, we may want to consider the Yao as a good alternative in practice. The one caveat is that it can sometimes be harder to tune the Yao graph parameters when compared to the beta skeletons when working in arbitrary dimensional spaces.</a:t>
            </a:r>
          </a:p>
        </p:txBody>
      </p:sp>
      <p:sp>
        <p:nvSpPr>
          <p:cNvPr id="4" name="Slide Number Placeholder 3"/>
          <p:cNvSpPr>
            <a:spLocks noGrp="1"/>
          </p:cNvSpPr>
          <p:nvPr>
            <p:ph type="sldNum" sz="quarter" idx="5"/>
          </p:nvPr>
        </p:nvSpPr>
        <p:spPr/>
        <p:txBody>
          <a:bodyPr/>
          <a:lstStyle/>
          <a:p>
            <a:fld id="{5C482972-E726-D742-AFF3-F6DE5AAF0653}" type="slidenum">
              <a:rPr lang="en-US" smtClean="0"/>
              <a:t>63</a:t>
            </a:fld>
            <a:endParaRPr lang="en-US"/>
          </a:p>
        </p:txBody>
      </p:sp>
    </p:spTree>
    <p:extLst>
      <p:ext uri="{BB962C8B-B14F-4D97-AF65-F5344CB8AC3E}">
        <p14:creationId xmlns:p14="http://schemas.microsoft.com/office/powerpoint/2010/main" val="15577631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64</a:t>
            </a:fld>
            <a:endParaRPr lang="en-US"/>
          </a:p>
        </p:txBody>
      </p:sp>
    </p:spTree>
    <p:extLst>
      <p:ext uri="{BB962C8B-B14F-4D97-AF65-F5344CB8AC3E}">
        <p14:creationId xmlns:p14="http://schemas.microsoft.com/office/powerpoint/2010/main" val="372610435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92</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93</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94</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2427068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96</a:t>
            </a:fld>
            <a:endParaRPr lang="en-US"/>
          </a:p>
        </p:txBody>
      </p:sp>
    </p:spTree>
    <p:extLst>
      <p:ext uri="{BB962C8B-B14F-4D97-AF65-F5344CB8AC3E}">
        <p14:creationId xmlns:p14="http://schemas.microsoft.com/office/powerpoint/2010/main" val="293765722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97</a:t>
            </a:fld>
            <a:endParaRPr lang="en-US"/>
          </a:p>
        </p:txBody>
      </p:sp>
    </p:spTree>
    <p:extLst>
      <p:ext uri="{BB962C8B-B14F-4D97-AF65-F5344CB8AC3E}">
        <p14:creationId xmlns:p14="http://schemas.microsoft.com/office/powerpoint/2010/main" val="418661900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98</a:t>
            </a:fld>
            <a:endParaRPr lang="en-US"/>
          </a:p>
        </p:txBody>
      </p:sp>
    </p:spTree>
    <p:extLst>
      <p:ext uri="{BB962C8B-B14F-4D97-AF65-F5344CB8AC3E}">
        <p14:creationId xmlns:p14="http://schemas.microsoft.com/office/powerpoint/2010/main" val="234429366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99</a:t>
            </a:fld>
            <a:endParaRPr lang="en-US"/>
          </a:p>
        </p:txBody>
      </p:sp>
    </p:spTree>
    <p:extLst>
      <p:ext uri="{BB962C8B-B14F-4D97-AF65-F5344CB8AC3E}">
        <p14:creationId xmlns:p14="http://schemas.microsoft.com/office/powerpoint/2010/main" val="372034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106</a:t>
            </a:fld>
            <a:endParaRPr lang="en-US"/>
          </a:p>
        </p:txBody>
      </p:sp>
    </p:spTree>
    <p:extLst>
      <p:ext uri="{BB962C8B-B14F-4D97-AF65-F5344CB8AC3E}">
        <p14:creationId xmlns:p14="http://schemas.microsoft.com/office/powerpoint/2010/main" val="254400434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107</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34380743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Shape 1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190" name="Shape 19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US" dirty="0"/>
              <a:t>So, the idea is to leverage sensitivity analysis which attempts</a:t>
            </a:r>
            <a:r>
              <a:rPr lang="en-US" baseline="0" dirty="0"/>
              <a:t> to associate variation in an output variable to a combination of inputs. The simplest way to perform this is to assume your data is linear, and the goal is to associate with each input dimension a linear slope. In the case of monotonic or simple domain spaces this works well, and can give you a sense of which variable can be considered more important.</a:t>
            </a:r>
          </a:p>
          <a:p>
            <a:pPr lvl="0" rtl="0">
              <a:spcBef>
                <a:spcPts val="0"/>
              </a:spcBef>
              <a:buNone/>
            </a:pPr>
            <a:endParaRPr lang="en-US" baseline="0" dirty="0"/>
          </a:p>
          <a:p>
            <a:pPr lvl="0" rtl="0">
              <a:spcBef>
                <a:spcPts val="0"/>
              </a:spcBef>
              <a:buNone/>
            </a:pPr>
            <a:r>
              <a:rPr lang="en-US" baseline="0" dirty="0"/>
              <a:t>However, in more complicated domains such as in the bottom image, we note that areas of positive and negative slope can tend to counteract leading to non-</a:t>
            </a:r>
            <a:r>
              <a:rPr lang="en-US" baseline="0" dirty="0" err="1"/>
              <a:t>sensical</a:t>
            </a:r>
            <a:r>
              <a:rPr lang="en-US" baseline="0" dirty="0"/>
              <a:t> sensitivities that do not track the underlying behavior well.</a:t>
            </a:r>
          </a:p>
          <a:p>
            <a:pPr lvl="0" rtl="0">
              <a:spcBef>
                <a:spcPts val="0"/>
              </a:spcBef>
              <a:buNone/>
            </a:pPr>
            <a:endParaRPr lang="en-US" baseline="0" dirty="0"/>
          </a:p>
          <a:p>
            <a:pPr lvl="0" rtl="0">
              <a:spcBef>
                <a:spcPts val="0"/>
              </a:spcBef>
              <a:buNone/>
            </a:pPr>
            <a:r>
              <a:rPr lang="en-US" baseline="0" dirty="0"/>
              <a:t>For these cases, we propose leveraging the idea of applying a sensible decomposition to the data and then applying your global sensitivity metrics in order to gain more pertinent sensitivity information while still being able to summarize large areas of the input.</a:t>
            </a:r>
            <a:endParaRPr dirty="0"/>
          </a:p>
        </p:txBody>
      </p:sp>
    </p:spTree>
    <p:extLst>
      <p:ext uri="{BB962C8B-B14F-4D97-AF65-F5344CB8AC3E}">
        <p14:creationId xmlns:p14="http://schemas.microsoft.com/office/powerpoint/2010/main" val="3664652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110</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115</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As I mentioned before, my goal is to create a unified framework to compute any one of these graphs and in order to do that we make a few observations:</a:t>
            </a:r>
          </a:p>
          <a:p>
            <a:endParaRPr lang="en-US" dirty="0"/>
          </a:p>
          <a:p>
            <a:r>
              <a:rPr lang="en-US" dirty="0"/>
              <a:t>1 - These can all be approximated with a sufficiently large </a:t>
            </a:r>
            <a:r>
              <a:rPr lang="en-US" dirty="0" err="1"/>
              <a:t>kNN</a:t>
            </a:r>
            <a:r>
              <a:rPr lang="en-US" dirty="0"/>
              <a:t> graph. This optimization is already employed for the empty region graphs by Carlos and Peter's implementation.</a:t>
            </a:r>
          </a:p>
          <a:p>
            <a:r>
              <a:rPr lang="en-US" dirty="0"/>
              <a:t>2 - We can process all the neighbors of a given point in isolation, making an embarrassingly parallel problem where we can utilize the GPU for.</a:t>
            </a:r>
          </a:p>
          <a:p>
            <a:endParaRPr lang="en-US" dirty="0"/>
          </a:p>
        </p:txBody>
      </p:sp>
      <p:sp>
        <p:nvSpPr>
          <p:cNvPr id="4" name="Slide Number Placeholder 3"/>
          <p:cNvSpPr>
            <a:spLocks noGrp="1"/>
          </p:cNvSpPr>
          <p:nvPr>
            <p:ph type="sldNum" sz="quarter" idx="5"/>
          </p:nvPr>
        </p:nvSpPr>
        <p:spPr/>
        <p:txBody>
          <a:bodyPr/>
          <a:lstStyle/>
          <a:p>
            <a:fld id="{5C482972-E726-D742-AFF3-F6DE5AAF0653}" type="slidenum">
              <a:rPr lang="en-US" smtClean="0"/>
              <a:t>116</a:t>
            </a:fld>
            <a:endParaRPr lang="en-US"/>
          </a:p>
        </p:txBody>
      </p:sp>
    </p:spTree>
    <p:extLst>
      <p:ext uri="{BB962C8B-B14F-4D97-AF65-F5344CB8AC3E}">
        <p14:creationId xmlns:p14="http://schemas.microsoft.com/office/powerpoint/2010/main" val="185172005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to put this in a generic algorithm, we get something like this, where we will iterate over each point in our point set, and compute its k neighbors and prune them depending on the neighborhoods of p and possibly q.</a:t>
            </a:r>
          </a:p>
          <a:p>
            <a:endParaRPr lang="en-US" dirty="0"/>
          </a:p>
          <a:p>
            <a:r>
              <a:rPr lang="en-US" dirty="0"/>
              <a:t>In this way, we can parallelize this outer loop by giving each GPU thread a query point and all of its neighbors to prune.</a:t>
            </a:r>
          </a:p>
          <a:p>
            <a:endParaRPr lang="en-US" dirty="0"/>
          </a:p>
          <a:p>
            <a:r>
              <a:rPr lang="en-US" dirty="0"/>
              <a:t>There are a few caveats here:</a:t>
            </a:r>
          </a:p>
          <a:p>
            <a:endParaRPr lang="en-US" dirty="0"/>
          </a:p>
          <a:p>
            <a:r>
              <a:rPr lang="en-US" dirty="0"/>
              <a:t>1 - We need the full point set and need to compute a </a:t>
            </a:r>
            <a:r>
              <a:rPr lang="en-US" dirty="0" err="1"/>
              <a:t>knn</a:t>
            </a:r>
            <a:r>
              <a:rPr lang="en-US" dirty="0"/>
              <a:t> search index on this entire dataset. This is not a big problem as this is a well-studied problem and we can use off-the-shelf libraries to do this efficiently. The point here is that we are not creating a streaming algorithm with respect to the points, but we can stream our output graphs by generating legit edges and consuming them immediately. This is useful when working with very large datasets where the full graph may be several GBs or start to push the TB scale.</a:t>
            </a:r>
          </a:p>
          <a:p>
            <a:endParaRPr lang="en-US" dirty="0"/>
          </a:p>
          <a:p>
            <a:r>
              <a:rPr lang="en-US" dirty="0"/>
              <a:t>2 - The full </a:t>
            </a:r>
            <a:r>
              <a:rPr lang="en-US" dirty="0" err="1"/>
              <a:t>knng</a:t>
            </a:r>
            <a:r>
              <a:rPr lang="en-US" dirty="0"/>
              <a:t> being a </a:t>
            </a:r>
            <a:r>
              <a:rPr lang="en-US" dirty="0" err="1"/>
              <a:t>supergraph</a:t>
            </a:r>
            <a:r>
              <a:rPr lang="en-US" dirty="0"/>
              <a:t> won't fit entirely on the GPU, so we need to be able to chunk the problem. This is easy enough for the cone graphs and relaxed beta skeletons since they only need the neighbors of our query point, but if we perform a worst case analysis for this chunk size on the strict beta skeleton, we are going to find a drastically reduced amount of parallelism. So, this deepens the existing gap between the performance of the relaxed versus the strict beta skeleton.</a:t>
            </a:r>
          </a:p>
        </p:txBody>
      </p:sp>
      <p:sp>
        <p:nvSpPr>
          <p:cNvPr id="4" name="Slide Number Placeholder 3"/>
          <p:cNvSpPr>
            <a:spLocks noGrp="1"/>
          </p:cNvSpPr>
          <p:nvPr>
            <p:ph type="sldNum" sz="quarter" idx="5"/>
          </p:nvPr>
        </p:nvSpPr>
        <p:spPr/>
        <p:txBody>
          <a:bodyPr/>
          <a:lstStyle/>
          <a:p>
            <a:fld id="{5C482972-E726-D742-AFF3-F6DE5AAF0653}" type="slidenum">
              <a:rPr lang="en-US" smtClean="0"/>
              <a:t>117</a:t>
            </a:fld>
            <a:endParaRPr lang="en-US"/>
          </a:p>
        </p:txBody>
      </p:sp>
    </p:spTree>
    <p:extLst>
      <p:ext uri="{BB962C8B-B14F-4D97-AF65-F5344CB8AC3E}">
        <p14:creationId xmlns:p14="http://schemas.microsoft.com/office/powerpoint/2010/main" val="311781093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118</a:t>
            </a:fld>
            <a:endParaRPr lang="en-US"/>
          </a:p>
        </p:txBody>
      </p:sp>
    </p:spTree>
    <p:extLst>
      <p:ext uri="{BB962C8B-B14F-4D97-AF65-F5344CB8AC3E}">
        <p14:creationId xmlns:p14="http://schemas.microsoft.com/office/powerpoint/2010/main" val="3130327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20239821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8375073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5/7/2019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5/7/2019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5/7/2019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an INL">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415601" y="593367"/>
            <a:ext cx="11360799" cy="763599"/>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7" name="Shape 17"/>
          <p:cNvSpPr txBox="1">
            <a:spLocks noGrp="1"/>
          </p:cNvSpPr>
          <p:nvPr>
            <p:ph type="body" idx="1"/>
          </p:nvPr>
        </p:nvSpPr>
        <p:spPr>
          <a:xfrm>
            <a:off x="415601" y="1536633"/>
            <a:ext cx="11360799" cy="45552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8" name="Shape 18"/>
          <p:cNvSpPr txBox="1">
            <a:spLocks noGrp="1"/>
          </p:cNvSpPr>
          <p:nvPr>
            <p:ph type="sldNum" idx="12"/>
          </p:nvPr>
        </p:nvSpPr>
        <p:spPr>
          <a:xfrm>
            <a:off x="11296610" y="6217621"/>
            <a:ext cx="731599"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39162436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5/7/2019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5/7/2019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1"/>
            <a:ext cx="12192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12192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5/7/2019</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5" r:id="rId17"/>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00.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2.xml"/><Relationship Id="rId4" Type="http://schemas.openxmlformats.org/officeDocument/2006/relationships/image" Target="../media/image150.png"/></Relationships>
</file>

<file path=ppt/slides/_rels/slide103.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55.png"/><Relationship Id="rId2" Type="http://schemas.openxmlformats.org/officeDocument/2006/relationships/notesSlide" Target="../notesSlides/notesSlide65.xml"/><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154.png"/><Relationship Id="rId5" Type="http://schemas.openxmlformats.org/officeDocument/2006/relationships/diagramQuickStyle" Target="../diagrams/quickStyle1.xml"/><Relationship Id="rId10" Type="http://schemas.openxmlformats.org/officeDocument/2006/relationships/image" Target="../media/image153.png"/><Relationship Id="rId4" Type="http://schemas.openxmlformats.org/officeDocument/2006/relationships/diagramLayout" Target="../diagrams/layout1.xml"/><Relationship Id="rId9" Type="http://schemas.openxmlformats.org/officeDocument/2006/relationships/image" Target="../media/image152.png"/></Relationships>
</file>

<file path=ppt/slides/_rels/slide10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58.png"/></Relationships>
</file>

<file path=ppt/slides/_rels/slide105.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67.xml"/><Relationship Id="rId1" Type="http://schemas.openxmlformats.org/officeDocument/2006/relationships/slideLayout" Target="../slideLayouts/slideLayout5.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06.xml.rels><?xml version="1.0" encoding="UTF-8" standalone="yes"?>
<Relationships xmlns="http://schemas.openxmlformats.org/package/2006/relationships"><Relationship Id="rId8" Type="http://schemas.openxmlformats.org/officeDocument/2006/relationships/image" Target="../media/image167.png"/><Relationship Id="rId3" Type="http://schemas.openxmlformats.org/officeDocument/2006/relationships/image" Target="../media/image162.png"/><Relationship Id="rId7" Type="http://schemas.openxmlformats.org/officeDocument/2006/relationships/image" Target="../media/image166.png"/><Relationship Id="rId2" Type="http://schemas.openxmlformats.org/officeDocument/2006/relationships/notesSlide" Target="../notesSlides/notesSlide68.xml"/><Relationship Id="rId1" Type="http://schemas.openxmlformats.org/officeDocument/2006/relationships/slideLayout" Target="../slideLayouts/slideLayout5.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107.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image" Target="../media/image170.png"/><Relationship Id="rId4" Type="http://schemas.openxmlformats.org/officeDocument/2006/relationships/image" Target="../media/image169.png"/></Relationships>
</file>

<file path=ppt/slides/_rels/slide10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8" Type="http://schemas.openxmlformats.org/officeDocument/2006/relationships/image" Target="../media/image178.png"/><Relationship Id="rId3" Type="http://schemas.openxmlformats.org/officeDocument/2006/relationships/image" Target="../media/image173.tiff"/><Relationship Id="rId7" Type="http://schemas.openxmlformats.org/officeDocument/2006/relationships/image" Target="../media/image177.png"/><Relationship Id="rId2" Type="http://schemas.openxmlformats.org/officeDocument/2006/relationships/notesSlide" Target="../notesSlides/notesSlide70.xml"/><Relationship Id="rId1" Type="http://schemas.openxmlformats.org/officeDocument/2006/relationships/slideLayout" Target="../slideLayouts/slideLayout17.xml"/><Relationship Id="rId6" Type="http://schemas.openxmlformats.org/officeDocument/2006/relationships/image" Target="../media/image176.tiff"/><Relationship Id="rId11" Type="http://schemas.openxmlformats.org/officeDocument/2006/relationships/image" Target="../media/image181.svg"/><Relationship Id="rId5" Type="http://schemas.openxmlformats.org/officeDocument/2006/relationships/image" Target="../media/image175.tiff"/><Relationship Id="rId10" Type="http://schemas.openxmlformats.org/officeDocument/2006/relationships/image" Target="../media/image180.png"/><Relationship Id="rId4" Type="http://schemas.openxmlformats.org/officeDocument/2006/relationships/image" Target="../media/image174.tiff"/><Relationship Id="rId9" Type="http://schemas.openxmlformats.org/officeDocument/2006/relationships/image" Target="../media/image179.sv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1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5.png"/></Relationships>
</file>

<file path=ppt/slides/_rels/slide1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2.xml"/><Relationship Id="rId5" Type="http://schemas.openxmlformats.org/officeDocument/2006/relationships/image" Target="../media/image182.png"/><Relationship Id="rId4" Type="http://schemas.openxmlformats.org/officeDocument/2006/relationships/image" Target="../media/image49.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7.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51.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0.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36.png"/><Relationship Id="rId7" Type="http://schemas.openxmlformats.org/officeDocument/2006/relationships/image" Target="../media/image68.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jpeg"/><Relationship Id="rId4" Type="http://schemas.openxmlformats.org/officeDocument/2006/relationships/image" Target="../media/image76.png"/><Relationship Id="rId9"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84.png"/><Relationship Id="rId4" Type="http://schemas.openxmlformats.org/officeDocument/2006/relationships/image" Target="../media/image83.png"/></Relationships>
</file>

<file path=ppt/slides/_rels/slide3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4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2.xml"/><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5.png"/></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93.png"/><Relationship Id="rId5" Type="http://schemas.microsoft.com/office/2007/relationships/hdphoto" Target="../media/hdphoto1.wdp"/><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0.pn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7.png"/><Relationship Id="rId7" Type="http://schemas.openxmlformats.org/officeDocument/2006/relationships/image" Target="../media/image10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10" Type="http://schemas.openxmlformats.org/officeDocument/2006/relationships/image" Target="../media/image103.png"/><Relationship Id="rId4" Type="http://schemas.openxmlformats.org/officeDocument/2006/relationships/image" Target="../media/image86.png"/><Relationship Id="rId9" Type="http://schemas.openxmlformats.org/officeDocument/2006/relationships/image" Target="../media/image102.png"/></Relationships>
</file>

<file path=ppt/slides/_rels/slide63.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104.png"/><Relationship Id="rId7" Type="http://schemas.openxmlformats.org/officeDocument/2006/relationships/image" Target="../media/image106.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86.png"/><Relationship Id="rId4" Type="http://schemas.openxmlformats.org/officeDocument/2006/relationships/image" Target="../media/image105.png"/></Relationships>
</file>

<file path=ppt/slides/_rels/slide64.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58.png"/><Relationship Id="rId7"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107.png"/><Relationship Id="rId5" Type="http://schemas.openxmlformats.org/officeDocument/2006/relationships/image" Target="../media/image59.png"/><Relationship Id="rId4" Type="http://schemas.openxmlformats.org/officeDocument/2006/relationships/image" Target="../media/image64.png"/><Relationship Id="rId9" Type="http://schemas.openxmlformats.org/officeDocument/2006/relationships/image" Target="../media/image9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xml"/><Relationship Id="rId6" Type="http://schemas.openxmlformats.org/officeDocument/2006/relationships/image" Target="../media/image112.png"/><Relationship Id="rId5" Type="http://schemas.openxmlformats.org/officeDocument/2006/relationships/image" Target="../media/image111.png"/><Relationship Id="rId10" Type="http://schemas.openxmlformats.org/officeDocument/2006/relationships/image" Target="../media/image116.png"/><Relationship Id="rId4" Type="http://schemas.openxmlformats.org/officeDocument/2006/relationships/image" Target="../media/image110.png"/><Relationship Id="rId9" Type="http://schemas.openxmlformats.org/officeDocument/2006/relationships/image" Target="../media/image115.png"/></Relationships>
</file>

<file path=ppt/slides/_rels/slide67.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17.png"/><Relationship Id="rId7" Type="http://schemas.openxmlformats.org/officeDocument/2006/relationships/image" Target="../media/image121.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10" Type="http://schemas.openxmlformats.org/officeDocument/2006/relationships/image" Target="../media/image124.png"/><Relationship Id="rId4" Type="http://schemas.openxmlformats.org/officeDocument/2006/relationships/image" Target="../media/image118.png"/><Relationship Id="rId9" Type="http://schemas.openxmlformats.org/officeDocument/2006/relationships/image" Target="../media/image123.png"/></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1.xml"/><Relationship Id="rId5" Type="http://schemas.openxmlformats.org/officeDocument/2006/relationships/image" Target="../media/image127.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26" Type="http://schemas.openxmlformats.org/officeDocument/2006/relationships/image" Target="../media/image25.pn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notesSlide" Target="../notesSlides/notesSlide9.xml"/><Relationship Id="rId16" Type="http://schemas.openxmlformats.org/officeDocument/2006/relationships/image" Target="../media/image15.png"/><Relationship Id="rId20" Type="http://schemas.openxmlformats.org/officeDocument/2006/relationships/image" Target="../media/image19.png"/><Relationship Id="rId29"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pn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png"/><Relationship Id="rId10" Type="http://schemas.openxmlformats.org/officeDocument/2006/relationships/image" Target="../media/image9.png"/><Relationship Id="rId19" Type="http://schemas.openxmlformats.org/officeDocument/2006/relationships/image" Target="../media/image18.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png"/><Relationship Id="rId22" Type="http://schemas.openxmlformats.org/officeDocument/2006/relationships/image" Target="../media/image21.png"/><Relationship Id="rId27" Type="http://schemas.openxmlformats.org/officeDocument/2006/relationships/image" Target="../media/image26.png"/></Relationships>
</file>

<file path=ppt/slides/_rels/slide9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93.png"/><Relationship Id="rId7" Type="http://schemas.openxmlformats.org/officeDocument/2006/relationships/image" Target="../media/image9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99.xml.rels><?xml version="1.0" encoding="UTF-8" standalone="yes"?>
<Relationships xmlns="http://schemas.openxmlformats.org/package/2006/relationships"><Relationship Id="rId8" Type="http://schemas.openxmlformats.org/officeDocument/2006/relationships/image" Target="../media/image138.png"/><Relationship Id="rId13" Type="http://schemas.openxmlformats.org/officeDocument/2006/relationships/image" Target="../media/image143.png"/><Relationship Id="rId3" Type="http://schemas.openxmlformats.org/officeDocument/2006/relationships/image" Target="../media/image90.png"/><Relationship Id="rId7" Type="http://schemas.openxmlformats.org/officeDocument/2006/relationships/image" Target="../media/image88.png"/><Relationship Id="rId12" Type="http://schemas.openxmlformats.org/officeDocument/2006/relationships/image" Target="../media/image142.png"/><Relationship Id="rId2" Type="http://schemas.openxmlformats.org/officeDocument/2006/relationships/notesSlide" Target="../notesSlides/notesSlide63.xml"/><Relationship Id="rId1" Type="http://schemas.openxmlformats.org/officeDocument/2006/relationships/slideLayout" Target="../slideLayouts/slideLayout7.xml"/><Relationship Id="rId6" Type="http://schemas.openxmlformats.org/officeDocument/2006/relationships/image" Target="../media/image134.png"/><Relationship Id="rId11" Type="http://schemas.openxmlformats.org/officeDocument/2006/relationships/image" Target="../media/image141.png"/><Relationship Id="rId5" Type="http://schemas.openxmlformats.org/officeDocument/2006/relationships/image" Target="../media/image89.png"/><Relationship Id="rId15" Type="http://schemas.openxmlformats.org/officeDocument/2006/relationships/image" Target="../media/image145.png"/><Relationship Id="rId10" Type="http://schemas.openxmlformats.org/officeDocument/2006/relationships/image" Target="../media/image140.png"/><Relationship Id="rId4" Type="http://schemas.openxmlformats.org/officeDocument/2006/relationships/image" Target="../media/image137.png"/><Relationship Id="rId9" Type="http://schemas.openxmlformats.org/officeDocument/2006/relationships/image" Target="../media/image139.png"/><Relationship Id="rId14" Type="http://schemas.openxmlformats.org/officeDocument/2006/relationships/image" Target="../media/image1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895600" y="4305300"/>
            <a:ext cx="6400800" cy="1333500"/>
          </a:xfrm>
        </p:spPr>
        <p:txBody>
          <a:bodyPr/>
          <a:lstStyle/>
          <a:p>
            <a:r>
              <a:rPr lang="en-US" dirty="0"/>
              <a:t>Dan Maljovec</a:t>
            </a:r>
          </a:p>
          <a:p>
            <a:r>
              <a:rPr lang="en-US" dirty="0"/>
              <a:t>5/10/19</a:t>
            </a:r>
          </a:p>
        </p:txBody>
      </p:sp>
      <p:sp>
        <p:nvSpPr>
          <p:cNvPr id="4" name="Rounded Rectangle 3"/>
          <p:cNvSpPr/>
          <p:nvPr/>
        </p:nvSpPr>
        <p:spPr>
          <a:xfrm>
            <a:off x="2057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10</a:t>
            </a:fld>
            <a:endParaRPr lang="en-US" dirty="0"/>
          </a:p>
        </p:txBody>
      </p:sp>
      <p:sp>
        <p:nvSpPr>
          <p:cNvPr id="4" name="Rectangle 3">
            <a:extLst>
              <a:ext uri="{FF2B5EF4-FFF2-40B4-BE49-F238E27FC236}">
                <a16:creationId xmlns:a16="http://schemas.microsoft.com/office/drawing/2014/main" id="{333CECD6-69F9-4A1A-8539-9A225FF4308B}"/>
              </a:ext>
            </a:extLst>
          </p:cNvPr>
          <p:cNvSpPr/>
          <p:nvPr/>
        </p:nvSpPr>
        <p:spPr>
          <a:xfrm>
            <a:off x="3760933" y="1999195"/>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DE94C9-C776-42CA-91A9-DF54407F7942}"/>
              </a:ext>
            </a:extLst>
          </p:cNvPr>
          <p:cNvSpPr/>
          <p:nvPr/>
        </p:nvSpPr>
        <p:spPr>
          <a:xfrm>
            <a:off x="7895644" y="2089112"/>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062ECF-4850-4645-85A3-0ECAA056C4EC}"/>
              </a:ext>
            </a:extLst>
          </p:cNvPr>
          <p:cNvSpPr txBox="1"/>
          <p:nvPr/>
        </p:nvSpPr>
        <p:spPr>
          <a:xfrm>
            <a:off x="279401" y="1221494"/>
            <a:ext cx="3465599" cy="923330"/>
          </a:xfrm>
          <a:prstGeom prst="rect">
            <a:avLst/>
          </a:prstGeom>
          <a:noFill/>
        </p:spPr>
        <p:txBody>
          <a:bodyPr wrap="square" rtlCol="0">
            <a:spAutoFit/>
          </a:bodyPr>
          <a:lstStyle/>
          <a:p>
            <a:r>
              <a:rPr lang="en-US" dirty="0"/>
              <a:t>Partitioning such that all integral lines within a cell have the same destination</a:t>
            </a:r>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21" name="TextBox 20">
            <a:extLst>
              <a:ext uri="{FF2B5EF4-FFF2-40B4-BE49-F238E27FC236}">
                <a16:creationId xmlns:a16="http://schemas.microsoft.com/office/drawing/2014/main" id="{0F284FC4-0102-4408-A836-EB190857FF36}"/>
              </a:ext>
            </a:extLst>
          </p:cNvPr>
          <p:cNvSpPr txBox="1"/>
          <p:nvPr/>
        </p:nvSpPr>
        <p:spPr>
          <a:xfrm>
            <a:off x="886098" y="759829"/>
            <a:ext cx="2773773" cy="461665"/>
          </a:xfrm>
          <a:prstGeom prst="rect">
            <a:avLst/>
          </a:prstGeom>
          <a:noFill/>
        </p:spPr>
        <p:txBody>
          <a:bodyPr wrap="none" rtlCol="0">
            <a:spAutoFit/>
          </a:bodyPr>
          <a:lstStyle/>
          <a:p>
            <a:r>
              <a:rPr lang="en-US" sz="2400" dirty="0"/>
              <a:t>Morse Complex of f</a:t>
            </a:r>
          </a:p>
        </p:txBody>
      </p:sp>
      <p:sp>
        <p:nvSpPr>
          <p:cNvPr id="6" name="Oval 5">
            <a:extLst>
              <a:ext uri="{FF2B5EF4-FFF2-40B4-BE49-F238E27FC236}">
                <a16:creationId xmlns:a16="http://schemas.microsoft.com/office/drawing/2014/main" id="{8C02A76A-C768-4088-A681-2360E28DBBC2}"/>
              </a:ext>
            </a:extLst>
          </p:cNvPr>
          <p:cNvSpPr/>
          <p:nvPr/>
        </p:nvSpPr>
        <p:spPr>
          <a:xfrm>
            <a:off x="1850003" y="4312257"/>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83344A37-3A2F-49EF-8214-ABE21F7A09B4}"/>
              </a:ext>
            </a:extLst>
          </p:cNvPr>
          <p:cNvSpPr/>
          <p:nvPr/>
        </p:nvSpPr>
        <p:spPr>
          <a:xfrm>
            <a:off x="2858573" y="367381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94BCE62-6DD8-4AAA-976C-31BDE52A82AF}"/>
              </a:ext>
            </a:extLst>
          </p:cNvPr>
          <p:cNvSpPr/>
          <p:nvPr/>
        </p:nvSpPr>
        <p:spPr>
          <a:xfrm>
            <a:off x="2351733" y="372947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10A592D3-C80B-4CEC-8D53-1D765476983D}"/>
              </a:ext>
            </a:extLst>
          </p:cNvPr>
          <p:cNvSpPr/>
          <p:nvPr/>
        </p:nvSpPr>
        <p:spPr>
          <a:xfrm>
            <a:off x="1783901" y="3951084"/>
            <a:ext cx="86512" cy="372331"/>
          </a:xfrm>
          <a:custGeom>
            <a:avLst/>
            <a:gdLst>
              <a:gd name="connsiteX0" fmla="*/ 86512 w 86512"/>
              <a:gd name="connsiteY0" fmla="*/ 372331 h 372331"/>
              <a:gd name="connsiteX1" fmla="*/ 38328 w 86512"/>
              <a:gd name="connsiteY1" fmla="*/ 274868 h 372331"/>
              <a:gd name="connsiteX2" fmla="*/ 0 w 86512"/>
              <a:gd name="connsiteY2" fmla="*/ 0 h 372331"/>
            </a:gdLst>
            <a:ahLst/>
            <a:cxnLst>
              <a:cxn ang="0">
                <a:pos x="connsiteX0" y="connsiteY0"/>
              </a:cxn>
              <a:cxn ang="0">
                <a:pos x="connsiteX1" y="connsiteY1"/>
              </a:cxn>
              <a:cxn ang="0">
                <a:pos x="connsiteX2" y="connsiteY2"/>
              </a:cxn>
            </a:cxnLst>
            <a:rect l="l" t="t" r="r" b="b"/>
            <a:pathLst>
              <a:path w="86512" h="372331">
                <a:moveTo>
                  <a:pt x="86512" y="372331"/>
                </a:moveTo>
                <a:cubicBezTo>
                  <a:pt x="69629" y="354627"/>
                  <a:pt x="52747" y="336923"/>
                  <a:pt x="38328" y="274868"/>
                </a:cubicBezTo>
                <a:cubicBezTo>
                  <a:pt x="23909" y="212813"/>
                  <a:pt x="11954" y="106406"/>
                  <a:pt x="0" y="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Freeform: Shape 25">
            <a:extLst>
              <a:ext uri="{FF2B5EF4-FFF2-40B4-BE49-F238E27FC236}">
                <a16:creationId xmlns:a16="http://schemas.microsoft.com/office/drawing/2014/main" id="{D6B0D3A6-BC59-4E14-A223-234F3F5D359E}"/>
              </a:ext>
            </a:extLst>
          </p:cNvPr>
          <p:cNvSpPr/>
          <p:nvPr/>
        </p:nvSpPr>
        <p:spPr>
          <a:xfrm>
            <a:off x="2898703" y="3488956"/>
            <a:ext cx="178499" cy="196021"/>
          </a:xfrm>
          <a:custGeom>
            <a:avLst/>
            <a:gdLst>
              <a:gd name="connsiteX0" fmla="*/ 0 w 178499"/>
              <a:gd name="connsiteY0" fmla="*/ 196021 h 196021"/>
              <a:gd name="connsiteX1" fmla="*/ 96368 w 178499"/>
              <a:gd name="connsiteY1" fmla="*/ 146742 h 196021"/>
              <a:gd name="connsiteX2" fmla="*/ 178499 w 178499"/>
              <a:gd name="connsiteY2" fmla="*/ 0 h 196021"/>
            </a:gdLst>
            <a:ahLst/>
            <a:cxnLst>
              <a:cxn ang="0">
                <a:pos x="connsiteX0" y="connsiteY0"/>
              </a:cxn>
              <a:cxn ang="0">
                <a:pos x="connsiteX1" y="connsiteY1"/>
              </a:cxn>
              <a:cxn ang="0">
                <a:pos x="connsiteX2" y="connsiteY2"/>
              </a:cxn>
            </a:cxnLst>
            <a:rect l="l" t="t" r="r" b="b"/>
            <a:pathLst>
              <a:path w="178499" h="196021">
                <a:moveTo>
                  <a:pt x="0" y="196021"/>
                </a:moveTo>
                <a:cubicBezTo>
                  <a:pt x="33309" y="187716"/>
                  <a:pt x="66618" y="179412"/>
                  <a:pt x="96368" y="146742"/>
                </a:cubicBezTo>
                <a:cubicBezTo>
                  <a:pt x="126118" y="114072"/>
                  <a:pt x="152308" y="57036"/>
                  <a:pt x="178499" y="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C120EB44-81A8-4DB7-B104-DD1BA2373762}"/>
              </a:ext>
            </a:extLst>
          </p:cNvPr>
          <p:cNvSpPr/>
          <p:nvPr/>
        </p:nvSpPr>
        <p:spPr>
          <a:xfrm>
            <a:off x="2351158" y="3506478"/>
            <a:ext cx="25187" cy="222303"/>
          </a:xfrm>
          <a:custGeom>
            <a:avLst/>
            <a:gdLst>
              <a:gd name="connsiteX0" fmla="*/ 25187 w 25187"/>
              <a:gd name="connsiteY0" fmla="*/ 222303 h 222303"/>
              <a:gd name="connsiteX1" fmla="*/ 19711 w 25187"/>
              <a:gd name="connsiteY1" fmla="*/ 121555 h 222303"/>
              <a:gd name="connsiteX2" fmla="*/ 0 w 25187"/>
              <a:gd name="connsiteY2" fmla="*/ 0 h 222303"/>
            </a:gdLst>
            <a:ahLst/>
            <a:cxnLst>
              <a:cxn ang="0">
                <a:pos x="connsiteX0" y="connsiteY0"/>
              </a:cxn>
              <a:cxn ang="0">
                <a:pos x="connsiteX1" y="connsiteY1"/>
              </a:cxn>
              <a:cxn ang="0">
                <a:pos x="connsiteX2" y="connsiteY2"/>
              </a:cxn>
            </a:cxnLst>
            <a:rect l="l" t="t" r="r" b="b"/>
            <a:pathLst>
              <a:path w="25187" h="222303">
                <a:moveTo>
                  <a:pt x="25187" y="222303"/>
                </a:moveTo>
                <a:cubicBezTo>
                  <a:pt x="24548" y="190454"/>
                  <a:pt x="23909" y="158606"/>
                  <a:pt x="19711" y="121555"/>
                </a:cubicBezTo>
                <a:cubicBezTo>
                  <a:pt x="15513" y="84504"/>
                  <a:pt x="7756" y="42252"/>
                  <a:pt x="0" y="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48351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500"/>
                                        <p:tgtEl>
                                          <p:spTgt spid="24"/>
                                        </p:tgtEl>
                                      </p:cBhvr>
                                    </p:animEffect>
                                  </p:childTnLst>
                                </p:cTn>
                              </p:par>
                            </p:childTnLst>
                          </p:cTn>
                        </p:par>
                        <p:par>
                          <p:cTn id="14" fill="hold">
                            <p:stCondLst>
                              <p:cond delay="500"/>
                            </p:stCondLst>
                            <p:childTnLst>
                              <p:par>
                                <p:cTn id="15" presetID="22" presetClass="entr" presetSubtype="4"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down)">
                                      <p:cBhvr>
                                        <p:cTn id="20" dur="500"/>
                                        <p:tgtEl>
                                          <p:spTgt spid="2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down)">
                                      <p:cBhvr>
                                        <p:cTn id="2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4" grpId="0" animBg="1"/>
      <p:bldP spid="25" grpId="0" animBg="1"/>
      <p:bldP spid="23" grpId="0" animBg="1"/>
      <p:bldP spid="26" grpId="0" animBg="1"/>
      <p:bldP spid="28"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6229351" y="3305118"/>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1606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1524000" y="1"/>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1524000" y="6858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1524000" y="16002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1524000" y="11430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9525000" y="685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9525000" y="1066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9525000" y="15240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4191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5562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1524000" y="2052503"/>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1524000" y="2438401"/>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1524000" y="2895601"/>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1524000" y="3653136"/>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3657600" y="4262736"/>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7543800" y="42672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4191000" y="5262266"/>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7010400" y="5257801"/>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7696200" y="6396336"/>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4191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562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4191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5562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5562600" y="5257801"/>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101</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1524000" y="1"/>
            <a:ext cx="9144000" cy="704851"/>
          </a:xfrm>
          <a:solidFill>
            <a:schemeClr val="tx1"/>
          </a:solidFill>
        </p:spPr>
        <p:txBody>
          <a:bodyPr>
            <a:normAutofit fontScale="90000"/>
          </a:bodyPr>
          <a:lstStyle/>
          <a:p>
            <a:r>
              <a:rPr lang="en-US" sz="3800" dirty="0"/>
              <a:t>Measuring Accuracy using Information Theory</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152400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1524000" y="3429000"/>
            <a:ext cx="4572000" cy="3429000"/>
          </a:xfrm>
          <a:prstGeom prst="rect">
            <a:avLst/>
          </a:prstGeom>
          <a:noFill/>
        </p:spPr>
      </p:pic>
      <p:sp>
        <p:nvSpPr>
          <p:cNvPr id="18" name="Rectangle 17"/>
          <p:cNvSpPr/>
          <p:nvPr/>
        </p:nvSpPr>
        <p:spPr>
          <a:xfrm>
            <a:off x="1524000" y="2895601"/>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6096000" y="3429000"/>
            <a:ext cx="4572000" cy="3429000"/>
          </a:xfrm>
          <a:prstGeom prst="rect">
            <a:avLst/>
          </a:prstGeom>
          <a:noFill/>
        </p:spPr>
      </p:pic>
      <p:sp>
        <p:nvSpPr>
          <p:cNvPr id="7" name="Rectangle 6"/>
          <p:cNvSpPr/>
          <p:nvPr/>
        </p:nvSpPr>
        <p:spPr>
          <a:xfrm>
            <a:off x="152400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6553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102</a:t>
            </a:fld>
            <a:endParaRPr lang="en-US"/>
          </a:p>
        </p:txBody>
      </p:sp>
      <p:sp>
        <p:nvSpPr>
          <p:cNvPr id="21" name="Rectangle 20"/>
          <p:cNvSpPr/>
          <p:nvPr/>
        </p:nvSpPr>
        <p:spPr>
          <a:xfrm>
            <a:off x="1524000" y="3653136"/>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4876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2667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276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9372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00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7086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514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7772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3124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1524000" y="1"/>
            <a:ext cx="9144000" cy="704851"/>
          </a:xfrm>
          <a:solidFill>
            <a:schemeClr val="tx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1524000" y="2092258"/>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2661438" y="1326945"/>
            <a:ext cx="6869124" cy="5151843"/>
            <a:chOff x="1356780" y="704851"/>
            <a:chExt cx="7228419" cy="5421314"/>
          </a:xfrm>
        </p:grpSpPr>
        <p:graphicFrame>
          <p:nvGraphicFramePr>
            <p:cNvPr id="5" name="Content Placeholder 3"/>
            <p:cNvGraphicFramePr>
              <a:graphicFrameLocks/>
            </p:cNvGraphicFramePr>
            <p:nvPr>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4862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103</a:t>
            </a:fld>
            <a:endParaRPr lang="en-US"/>
          </a:p>
        </p:txBody>
      </p:sp>
      <p:pic>
        <p:nvPicPr>
          <p:cNvPr id="10" name="Picture 9">
            <a:extLst>
              <a:ext uri="{FF2B5EF4-FFF2-40B4-BE49-F238E27FC236}">
                <a16:creationId xmlns:a16="http://schemas.microsoft.com/office/drawing/2014/main" id="{06B92729-B0C2-47F3-B30D-955FD9CDCDE2}"/>
              </a:ext>
            </a:extLst>
          </p:cNvPr>
          <p:cNvPicPr>
            <a:picLocks noChangeAspect="1"/>
          </p:cNvPicPr>
          <p:nvPr/>
        </p:nvPicPr>
        <p:blipFill>
          <a:blip r:embed="rId12"/>
          <a:stretch>
            <a:fillRect/>
          </a:stretch>
        </p:blipFill>
        <p:spPr>
          <a:xfrm>
            <a:off x="1887504" y="1219576"/>
            <a:ext cx="217931" cy="217931"/>
          </a:xfrm>
          <a:prstGeom prst="rect">
            <a:avLst/>
          </a:prstGeom>
        </p:spPr>
      </p:pic>
      <p:pic>
        <p:nvPicPr>
          <p:cNvPr id="12" name="Picture 11">
            <a:extLst>
              <a:ext uri="{FF2B5EF4-FFF2-40B4-BE49-F238E27FC236}">
                <a16:creationId xmlns:a16="http://schemas.microsoft.com/office/drawing/2014/main" id="{396AB555-FE77-4D73-9457-A3EC32EB644B}"/>
              </a:ext>
            </a:extLst>
          </p:cNvPr>
          <p:cNvPicPr>
            <a:picLocks noChangeAspect="1"/>
          </p:cNvPicPr>
          <p:nvPr/>
        </p:nvPicPr>
        <p:blipFill>
          <a:blip r:embed="rId13"/>
          <a:stretch>
            <a:fillRect/>
          </a:stretch>
        </p:blipFill>
        <p:spPr>
          <a:xfrm>
            <a:off x="1852517" y="889162"/>
            <a:ext cx="287905" cy="345484"/>
          </a:xfrm>
          <a:prstGeom prst="rect">
            <a:avLst/>
          </a:prstGeom>
        </p:spPr>
      </p:pic>
      <p:sp>
        <p:nvSpPr>
          <p:cNvPr id="13" name="TextBox 12">
            <a:extLst>
              <a:ext uri="{FF2B5EF4-FFF2-40B4-BE49-F238E27FC236}">
                <a16:creationId xmlns:a16="http://schemas.microsoft.com/office/drawing/2014/main" id="{417886CC-AE5E-47BF-AD1D-CB8629CE752A}"/>
              </a:ext>
            </a:extLst>
          </p:cNvPr>
          <p:cNvSpPr txBox="1"/>
          <p:nvPr/>
        </p:nvSpPr>
        <p:spPr>
          <a:xfrm>
            <a:off x="2164080" y="858535"/>
            <a:ext cx="3882730" cy="646331"/>
          </a:xfrm>
          <a:prstGeom prst="rect">
            <a:avLst/>
          </a:prstGeom>
          <a:noFill/>
        </p:spPr>
        <p:txBody>
          <a:bodyPr wrap="none" rtlCol="0">
            <a:spAutoFit/>
          </a:bodyPr>
          <a:lstStyle/>
          <a:p>
            <a:r>
              <a:rPr lang="en-US" dirty="0"/>
              <a:t>Training Point (Ground Truth Available)</a:t>
            </a:r>
          </a:p>
          <a:p>
            <a:r>
              <a:rPr lang="en-US" dirty="0"/>
              <a:t>Candidate Point</a:t>
            </a:r>
          </a:p>
        </p:txBody>
      </p:sp>
    </p:spTree>
    <p:extLst>
      <p:ext uri="{BB962C8B-B14F-4D97-AF65-F5344CB8AC3E}">
        <p14:creationId xmlns:p14="http://schemas.microsoft.com/office/powerpoint/2010/main" val="22501959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1524000" y="1561514"/>
            <a:ext cx="9144000" cy="5296486"/>
          </a:xfrm>
        </p:spPr>
        <p:txBody>
          <a:bodyPr>
            <a:normAutofit/>
          </a:bodyPr>
          <a:lstStyle/>
          <a:p>
            <a:pPr lvl="1"/>
            <a:r>
              <a:rPr lang="en-US" dirty="0"/>
              <a:t>High uncertainty in the current predicting model</a:t>
            </a:r>
          </a:p>
          <a:p>
            <a:pPr lvl="1"/>
            <a:r>
              <a:rPr lang="en-US" dirty="0"/>
              <a:t>Expected improvement (steep gradient + uncertainty)</a:t>
            </a:r>
          </a:p>
          <a:p>
            <a:pPr lvl="1"/>
            <a:r>
              <a:rPr lang="en-US" b="1" i="1" dirty="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3745327" y="3307181"/>
            <a:ext cx="4701346" cy="3576672"/>
          </a:xfrm>
          <a:prstGeom prst="rect">
            <a:avLst/>
          </a:prstGeom>
        </p:spPr>
      </p:pic>
      <p:grpSp>
        <p:nvGrpSpPr>
          <p:cNvPr id="19" name="Group 18"/>
          <p:cNvGrpSpPr/>
          <p:nvPr/>
        </p:nvGrpSpPr>
        <p:grpSpPr>
          <a:xfrm>
            <a:off x="5263579" y="4120588"/>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7495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5497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4871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4274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4352361" y="3657601"/>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104</a:t>
            </a:fld>
            <a:endParaRPr lang="en-US"/>
          </a:p>
        </p:txBody>
      </p:sp>
      <p:sp>
        <p:nvSpPr>
          <p:cNvPr id="330" name="Oval 329"/>
          <p:cNvSpPr/>
          <p:nvPr/>
        </p:nvSpPr>
        <p:spPr>
          <a:xfrm>
            <a:off x="8256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600946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1"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49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653880"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8221348"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1982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105</a:t>
            </a:fld>
            <a:endParaRPr lang="en-US"/>
          </a:p>
        </p:txBody>
      </p:sp>
      <p:sp>
        <p:nvSpPr>
          <p:cNvPr id="22" name="Content Placeholder 2"/>
          <p:cNvSpPr>
            <a:spLocks noGrp="1"/>
          </p:cNvSpPr>
          <p:nvPr>
            <p:ph idx="1"/>
          </p:nvPr>
        </p:nvSpPr>
        <p:spPr>
          <a:xfrm>
            <a:off x="152400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7167571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152400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106</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22686" y="3975696"/>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22686" y="3975696"/>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22405" y="3973063"/>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24012" y="3976238"/>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24012" y="3975379"/>
            <a:ext cx="1868913" cy="1868913"/>
          </a:xfrm>
          <a:prstGeom prst="rect">
            <a:avLst/>
          </a:prstGeom>
        </p:spPr>
      </p:pic>
      <p:grpSp>
        <p:nvGrpSpPr>
          <p:cNvPr id="15" name="Group 14"/>
          <p:cNvGrpSpPr/>
          <p:nvPr/>
        </p:nvGrpSpPr>
        <p:grpSpPr>
          <a:xfrm>
            <a:off x="4291559" y="4289251"/>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4053231" y="4077378"/>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4006634" y="521209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3970892" y="399631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5247885" y="5546209"/>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5480909" y="4207594"/>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3922687" y="3975388"/>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3308551" y="3123738"/>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6230388" y="3972002"/>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278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1794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2088099" y="3079667"/>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149216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839" y="3781090"/>
            <a:ext cx="3227832" cy="1965960"/>
          </a:xfrm>
          <a:prstGeom prst="rect">
            <a:avLst/>
          </a:prstGeom>
        </p:spPr>
      </p:pic>
      <p:sp>
        <p:nvSpPr>
          <p:cNvPr id="27" name="Rectangle 26">
            <a:extLst>
              <a:ext uri="{FF2B5EF4-FFF2-40B4-BE49-F238E27FC236}">
                <a16:creationId xmlns:a16="http://schemas.microsoft.com/office/drawing/2014/main" id="{51407D1F-B931-4095-879E-B17A1129A020}"/>
              </a:ext>
            </a:extLst>
          </p:cNvPr>
          <p:cNvSpPr/>
          <p:nvPr/>
        </p:nvSpPr>
        <p:spPr>
          <a:xfrm>
            <a:off x="2582973" y="5697248"/>
            <a:ext cx="1319558" cy="679307"/>
          </a:xfrm>
          <a:prstGeom prst="rect">
            <a:avLst/>
          </a:prstGeom>
          <a:solidFill>
            <a:schemeClr val="accent2">
              <a:lumMod val="60000"/>
              <a:lumOff val="4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Terminology</a:t>
            </a:r>
          </a:p>
        </p:txBody>
      </p:sp>
      <p:sp>
        <p:nvSpPr>
          <p:cNvPr id="22" name="Content Placeholder 2"/>
          <p:cNvSpPr>
            <a:spLocks noGrp="1"/>
          </p:cNvSpPr>
          <p:nvPr>
            <p:ph idx="1"/>
          </p:nvPr>
        </p:nvSpPr>
        <p:spPr>
          <a:xfrm>
            <a:off x="5129179" y="704852"/>
            <a:ext cx="7062815" cy="6153148"/>
          </a:xfrm>
        </p:spPr>
        <p:txBody>
          <a:bodyPr>
            <a:normAutofit fontScale="92500" lnSpcReduction="10000"/>
          </a:bodyPr>
          <a:lstStyle/>
          <a:p>
            <a:pPr marL="0" indent="0">
              <a:buNone/>
            </a:pPr>
            <a:r>
              <a:rPr lang="en-US" b="1" i="1" dirty="0">
                <a:solidFill>
                  <a:schemeClr val="accent2"/>
                </a:solidFill>
              </a:rPr>
              <a:t>Manifold</a:t>
            </a:r>
            <a:r>
              <a:rPr lang="en-US" dirty="0">
                <a:solidFill>
                  <a:schemeClr val="accent2"/>
                </a:solidFill>
              </a:rPr>
              <a:t> (𝕄)</a:t>
            </a:r>
          </a:p>
          <a:p>
            <a:pPr lvl="1"/>
            <a:r>
              <a:rPr lang="en-US" dirty="0"/>
              <a:t>Homeomorphic to </a:t>
            </a:r>
            <a:r>
              <a:rPr lang="en-US" dirty="0" err="1"/>
              <a:t>ℝ</a:t>
            </a:r>
            <a:r>
              <a:rPr lang="en-US" baseline="30000" dirty="0" err="1"/>
              <a:t>n</a:t>
            </a:r>
            <a:endParaRPr lang="en-US" baseline="30000" dirty="0"/>
          </a:p>
          <a:p>
            <a:pPr marL="0" indent="0">
              <a:buNone/>
            </a:pPr>
            <a:endParaRPr lang="en-US" dirty="0"/>
          </a:p>
          <a:p>
            <a:pPr marL="0" indent="0">
              <a:buNone/>
            </a:pPr>
            <a:r>
              <a:rPr lang="en-US" b="1" i="1" dirty="0">
                <a:solidFill>
                  <a:srgbClr val="C0504D"/>
                </a:solidFill>
              </a:rPr>
              <a:t>Morse</a:t>
            </a:r>
            <a:r>
              <a:rPr lang="en-US" dirty="0">
                <a:solidFill>
                  <a:srgbClr val="C0504D"/>
                </a:solidFill>
              </a:rPr>
              <a:t> </a:t>
            </a:r>
            <a:r>
              <a:rPr lang="en-US" b="1" i="1" dirty="0">
                <a:solidFill>
                  <a:srgbClr val="C0504D"/>
                </a:solidFill>
              </a:rPr>
              <a:t>Function </a:t>
            </a:r>
            <a:r>
              <a:rPr lang="en-US" dirty="0">
                <a:solidFill>
                  <a:srgbClr val="C0504D"/>
                </a:solidFill>
              </a:rPr>
              <a:t>(f)</a:t>
            </a:r>
          </a:p>
          <a:p>
            <a:pPr lvl="1"/>
            <a:r>
              <a:rPr lang="en-US" dirty="0"/>
              <a:t>No two critical points share the same function value</a:t>
            </a:r>
          </a:p>
          <a:p>
            <a:pPr lvl="1"/>
            <a:r>
              <a:rPr lang="en-US" dirty="0"/>
              <a:t>There are no degenerate critical points</a:t>
            </a:r>
          </a:p>
          <a:p>
            <a:pPr marL="457200" lvl="1" indent="0" algn="ctr">
              <a:buNone/>
            </a:pPr>
            <a:r>
              <a:rPr lang="en-US" b="1" dirty="0">
                <a:solidFill>
                  <a:schemeClr val="accent2"/>
                </a:solidFill>
              </a:rPr>
              <a:t>x</a:t>
            </a:r>
            <a:r>
              <a:rPr lang="en-US" dirty="0">
                <a:solidFill>
                  <a:schemeClr val="accent2"/>
                </a:solidFill>
              </a:rPr>
              <a:t> ∈ 𝕄, ∇f(</a:t>
            </a:r>
            <a:r>
              <a:rPr lang="en-US" b="1" dirty="0">
                <a:solidFill>
                  <a:schemeClr val="accent2"/>
                </a:solidFill>
              </a:rPr>
              <a:t>x</a:t>
            </a:r>
            <a:r>
              <a:rPr lang="en-US" dirty="0">
                <a:solidFill>
                  <a:schemeClr val="accent2"/>
                </a:solidFill>
              </a:rPr>
              <a:t>) = 0 → det(H</a:t>
            </a:r>
            <a:r>
              <a:rPr lang="en-US" baseline="-25000" dirty="0">
                <a:solidFill>
                  <a:schemeClr val="accent2"/>
                </a:solidFill>
              </a:rPr>
              <a:t>f</a:t>
            </a:r>
            <a:r>
              <a:rPr lang="en-US" dirty="0">
                <a:solidFill>
                  <a:schemeClr val="accent2"/>
                </a:solidFill>
              </a:rPr>
              <a:t>(</a:t>
            </a:r>
            <a:r>
              <a:rPr lang="en-US" b="1" dirty="0">
                <a:solidFill>
                  <a:schemeClr val="accent2"/>
                </a:solidFill>
              </a:rPr>
              <a:t>x</a:t>
            </a:r>
            <a:r>
              <a:rPr lang="en-US" dirty="0">
                <a:solidFill>
                  <a:schemeClr val="accent2"/>
                </a:solidFill>
              </a:rPr>
              <a:t>)) ≠ 0</a:t>
            </a:r>
          </a:p>
          <a:p>
            <a:pPr marL="0" indent="0">
              <a:buNone/>
            </a:pPr>
            <a:endParaRPr lang="en-US" b="1" i="1" dirty="0">
              <a:solidFill>
                <a:srgbClr val="C0504D"/>
              </a:solidFill>
            </a:endParaRPr>
          </a:p>
          <a:p>
            <a:pPr marL="0" indent="0">
              <a:buNone/>
            </a:pPr>
            <a:r>
              <a:rPr lang="en-US" b="1" i="1" dirty="0">
                <a:solidFill>
                  <a:srgbClr val="C0504D"/>
                </a:solidFill>
              </a:rPr>
              <a:t>Integral Line </a:t>
            </a:r>
            <a:r>
              <a:rPr lang="en-US" dirty="0">
                <a:solidFill>
                  <a:srgbClr val="C0504D"/>
                </a:solidFill>
              </a:rPr>
              <a:t>(</a:t>
            </a:r>
            <a:r>
              <a:rPr lang="en-US" dirty="0">
                <a:solidFill>
                  <a:srgbClr val="C0504D"/>
                </a:solidFill>
                <a:latin typeface="Script MT Bold" panose="03040602040607080904" pitchFamily="66" charset="0"/>
              </a:rPr>
              <a:t>l</a:t>
            </a:r>
            <a:r>
              <a:rPr lang="en-US" dirty="0">
                <a:solidFill>
                  <a:srgbClr val="C0504D"/>
                </a:solidFill>
              </a:rPr>
              <a:t>(t))</a:t>
            </a:r>
          </a:p>
          <a:p>
            <a:pPr lvl="1"/>
            <a:r>
              <a:rPr lang="en-US" dirty="0"/>
              <a:t>A path whose tangent is parallel to the gradient everywhere</a:t>
            </a:r>
          </a:p>
          <a:p>
            <a:pPr marL="457200" lvl="1" indent="0" algn="ctr">
              <a:buNone/>
            </a:pPr>
            <a:r>
              <a:rPr lang="en-US" dirty="0">
                <a:solidFill>
                  <a:srgbClr val="C0504D"/>
                </a:solidFill>
                <a:latin typeface="Script MT Bold" panose="03040602040607080904" pitchFamily="66" charset="0"/>
              </a:rPr>
              <a:t>l</a:t>
            </a:r>
            <a:r>
              <a:rPr lang="en-US" dirty="0">
                <a:solidFill>
                  <a:schemeClr val="accent2"/>
                </a:solidFill>
              </a:rPr>
              <a:t>′(t) = ∇f(</a:t>
            </a:r>
            <a:r>
              <a:rPr lang="en-US" dirty="0">
                <a:solidFill>
                  <a:srgbClr val="C0504D"/>
                </a:solidFill>
                <a:latin typeface="Script MT Bold" panose="03040602040607080904" pitchFamily="66" charset="0"/>
              </a:rPr>
              <a:t>l</a:t>
            </a:r>
            <a:r>
              <a:rPr lang="en-US" dirty="0">
                <a:solidFill>
                  <a:schemeClr val="accent2"/>
                </a:solidFill>
              </a:rPr>
              <a:t>(t)), ∀t ∈ ℝ</a:t>
            </a:r>
          </a:p>
        </p:txBody>
      </p:sp>
      <p:pic>
        <p:nvPicPr>
          <p:cNvPr id="7" name="Picture 6"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5609" y="859825"/>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4056859" y="3765738"/>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107</a:t>
            </a:fld>
            <a:endParaRPr lang="en-US" dirty="0"/>
          </a:p>
        </p:txBody>
      </p:sp>
      <p:sp>
        <p:nvSpPr>
          <p:cNvPr id="4" name="Oval 3">
            <a:extLst>
              <a:ext uri="{FF2B5EF4-FFF2-40B4-BE49-F238E27FC236}">
                <a16:creationId xmlns:a16="http://schemas.microsoft.com/office/drawing/2014/main" id="{2A775266-8059-48BF-A98D-7C677F079F3C}"/>
              </a:ext>
            </a:extLst>
          </p:cNvPr>
          <p:cNvSpPr/>
          <p:nvPr/>
        </p:nvSpPr>
        <p:spPr>
          <a:xfrm>
            <a:off x="196661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2178231" y="1840581"/>
            <a:ext cx="1485211" cy="1068378"/>
            <a:chOff x="654231" y="1840581"/>
            <a:chExt cx="1485211"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654231" y="1840581"/>
              <a:ext cx="1485211" cy="50921"/>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654231" y="2314738"/>
              <a:ext cx="1042674" cy="594221"/>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3037600" y="1840581"/>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355272" y="4187616"/>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grpSp>
      <p:sp>
        <p:nvSpPr>
          <p:cNvPr id="8" name="Rectangle 7">
            <a:extLst>
              <a:ext uri="{FF2B5EF4-FFF2-40B4-BE49-F238E27FC236}">
                <a16:creationId xmlns:a16="http://schemas.microsoft.com/office/drawing/2014/main" id="{66582FB3-86B3-4030-BA11-8D288F7FBC63}"/>
              </a:ext>
            </a:extLst>
          </p:cNvPr>
          <p:cNvSpPr/>
          <p:nvPr/>
        </p:nvSpPr>
        <p:spPr>
          <a:xfrm>
            <a:off x="2762369" y="5766029"/>
            <a:ext cx="623889" cy="369332"/>
          </a:xfrm>
          <a:prstGeom prst="rect">
            <a:avLst/>
          </a:prstGeom>
          <a:ln>
            <a:noFill/>
          </a:ln>
        </p:spPr>
        <p:txBody>
          <a:bodyPr wrap="none">
            <a:spAutoFit/>
          </a:bodyPr>
          <a:lstStyle/>
          <a:p>
            <a:r>
              <a:rPr lang="en-US" dirty="0">
                <a:solidFill>
                  <a:schemeClr val="accent2">
                    <a:lumMod val="50000"/>
                  </a:schemeClr>
                </a:solidFill>
              </a:rPr>
              <a:t>∇f(</a:t>
            </a:r>
            <a:r>
              <a:rPr lang="en-US" b="1" dirty="0">
                <a:solidFill>
                  <a:schemeClr val="accent2">
                    <a:lumMod val="50000"/>
                  </a:schemeClr>
                </a:solidFill>
              </a:rPr>
              <a:t>x</a:t>
            </a:r>
            <a:r>
              <a:rPr lang="en-US" dirty="0">
                <a:solidFill>
                  <a:schemeClr val="accent2">
                    <a:lumMod val="50000"/>
                  </a:schemeClr>
                </a:solidFill>
              </a:rPr>
              <a:t>)</a:t>
            </a:r>
          </a:p>
        </p:txBody>
      </p:sp>
      <p:cxnSp>
        <p:nvCxnSpPr>
          <p:cNvPr id="49" name="Straight Arrow Connector 48">
            <a:extLst>
              <a:ext uri="{FF2B5EF4-FFF2-40B4-BE49-F238E27FC236}">
                <a16:creationId xmlns:a16="http://schemas.microsoft.com/office/drawing/2014/main" id="{10EE7656-A737-4FC1-BAF6-C7F03294F97F}"/>
              </a:ext>
            </a:extLst>
          </p:cNvPr>
          <p:cNvCxnSpPr>
            <a:cxnSpLocks/>
          </p:cNvCxnSpPr>
          <p:nvPr/>
        </p:nvCxnSpPr>
        <p:spPr>
          <a:xfrm>
            <a:off x="3360713" y="5973643"/>
            <a:ext cx="234454" cy="0"/>
          </a:xfrm>
          <a:prstGeom prst="straightConnector1">
            <a:avLst/>
          </a:prstGeom>
          <a:ln>
            <a:solidFill>
              <a:schemeClr val="accent2">
                <a:lumMod val="50000"/>
              </a:schemeClr>
            </a:solidFill>
            <a:tailEnd type="triangle"/>
          </a:ln>
        </p:spPr>
        <p:style>
          <a:lnRef idx="2">
            <a:schemeClr val="accent1"/>
          </a:lnRef>
          <a:fillRef idx="0">
            <a:schemeClr val="accent1"/>
          </a:fillRef>
          <a:effectRef idx="1">
            <a:schemeClr val="accent1"/>
          </a:effectRef>
          <a:fontRef idx="minor">
            <a:schemeClr val="tx1"/>
          </a:fontRef>
        </p:style>
      </p:cxnSp>
      <p:sp>
        <p:nvSpPr>
          <p:cNvPr id="24" name="Freeform: Shape 23">
            <a:extLst>
              <a:ext uri="{FF2B5EF4-FFF2-40B4-BE49-F238E27FC236}">
                <a16:creationId xmlns:a16="http://schemas.microsoft.com/office/drawing/2014/main" id="{F94EFB8F-3BC1-42D5-88B2-6DC328B27774}"/>
              </a:ext>
            </a:extLst>
          </p:cNvPr>
          <p:cNvSpPr/>
          <p:nvPr/>
        </p:nvSpPr>
        <p:spPr>
          <a:xfrm>
            <a:off x="638175" y="4108450"/>
            <a:ext cx="2590800" cy="1301442"/>
          </a:xfrm>
          <a:custGeom>
            <a:avLst/>
            <a:gdLst>
              <a:gd name="connsiteX0" fmla="*/ 0 w 2590800"/>
              <a:gd name="connsiteY0" fmla="*/ 1298575 h 1301442"/>
              <a:gd name="connsiteX1" fmla="*/ 200025 w 2590800"/>
              <a:gd name="connsiteY1" fmla="*/ 1184275 h 1301442"/>
              <a:gd name="connsiteX2" fmla="*/ 463550 w 2590800"/>
              <a:gd name="connsiteY2" fmla="*/ 1298575 h 1301442"/>
              <a:gd name="connsiteX3" fmla="*/ 831850 w 2590800"/>
              <a:gd name="connsiteY3" fmla="*/ 1038225 h 1301442"/>
              <a:gd name="connsiteX4" fmla="*/ 1019175 w 2590800"/>
              <a:gd name="connsiteY4" fmla="*/ 869950 h 1301442"/>
              <a:gd name="connsiteX5" fmla="*/ 1330325 w 2590800"/>
              <a:gd name="connsiteY5" fmla="*/ 895350 h 1301442"/>
              <a:gd name="connsiteX6" fmla="*/ 1673225 w 2590800"/>
              <a:gd name="connsiteY6" fmla="*/ 482600 h 1301442"/>
              <a:gd name="connsiteX7" fmla="*/ 2136775 w 2590800"/>
              <a:gd name="connsiteY7" fmla="*/ 479425 h 1301442"/>
              <a:gd name="connsiteX8" fmla="*/ 2393950 w 2590800"/>
              <a:gd name="connsiteY8" fmla="*/ 187325 h 1301442"/>
              <a:gd name="connsiteX9" fmla="*/ 2590800 w 2590800"/>
              <a:gd name="connsiteY9" fmla="*/ 0 h 1301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0800" h="1301442">
                <a:moveTo>
                  <a:pt x="0" y="1298575"/>
                </a:moveTo>
                <a:cubicBezTo>
                  <a:pt x="61383" y="1241425"/>
                  <a:pt x="122767" y="1184275"/>
                  <a:pt x="200025" y="1184275"/>
                </a:cubicBezTo>
                <a:cubicBezTo>
                  <a:pt x="277283" y="1184275"/>
                  <a:pt x="358246" y="1322917"/>
                  <a:pt x="463550" y="1298575"/>
                </a:cubicBezTo>
                <a:cubicBezTo>
                  <a:pt x="568854" y="1274233"/>
                  <a:pt x="739246" y="1109662"/>
                  <a:pt x="831850" y="1038225"/>
                </a:cubicBezTo>
                <a:cubicBezTo>
                  <a:pt x="924454" y="966788"/>
                  <a:pt x="936096" y="893762"/>
                  <a:pt x="1019175" y="869950"/>
                </a:cubicBezTo>
                <a:cubicBezTo>
                  <a:pt x="1102254" y="846137"/>
                  <a:pt x="1221317" y="959908"/>
                  <a:pt x="1330325" y="895350"/>
                </a:cubicBezTo>
                <a:cubicBezTo>
                  <a:pt x="1439333" y="830792"/>
                  <a:pt x="1538817" y="551921"/>
                  <a:pt x="1673225" y="482600"/>
                </a:cubicBezTo>
                <a:cubicBezTo>
                  <a:pt x="1807633" y="413279"/>
                  <a:pt x="2016654" y="528637"/>
                  <a:pt x="2136775" y="479425"/>
                </a:cubicBezTo>
                <a:cubicBezTo>
                  <a:pt x="2256896" y="430213"/>
                  <a:pt x="2318279" y="267229"/>
                  <a:pt x="2393950" y="187325"/>
                </a:cubicBezTo>
                <a:cubicBezTo>
                  <a:pt x="2469621" y="107421"/>
                  <a:pt x="2530210" y="53710"/>
                  <a:pt x="259080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5" name="Rectangle 24">
            <a:extLst>
              <a:ext uri="{FF2B5EF4-FFF2-40B4-BE49-F238E27FC236}">
                <a16:creationId xmlns:a16="http://schemas.microsoft.com/office/drawing/2014/main" id="{1483F059-7B60-43FB-AC33-89595489DC00}"/>
              </a:ext>
            </a:extLst>
          </p:cNvPr>
          <p:cNvSpPr/>
          <p:nvPr/>
        </p:nvSpPr>
        <p:spPr>
          <a:xfrm>
            <a:off x="6782562" y="6420406"/>
            <a:ext cx="184731" cy="369332"/>
          </a:xfrm>
          <a:prstGeom prst="rect">
            <a:avLst/>
          </a:prstGeom>
        </p:spPr>
        <p:txBody>
          <a:bodyPr wrap="none">
            <a:spAutoFit/>
          </a:bodyPr>
          <a:lstStyle/>
          <a:p>
            <a:endParaRPr lang="en-US" dirty="0">
              <a:solidFill>
                <a:schemeClr val="accent2"/>
              </a:solidFill>
            </a:endParaRPr>
          </a:p>
        </p:txBody>
      </p:sp>
      <p:sp>
        <p:nvSpPr>
          <p:cNvPr id="28" name="Freeform: Shape 27">
            <a:extLst>
              <a:ext uri="{FF2B5EF4-FFF2-40B4-BE49-F238E27FC236}">
                <a16:creationId xmlns:a16="http://schemas.microsoft.com/office/drawing/2014/main" id="{C3B72CE0-7D12-49A1-9AD6-9A68C417A19E}"/>
              </a:ext>
            </a:extLst>
          </p:cNvPr>
          <p:cNvSpPr/>
          <p:nvPr/>
        </p:nvSpPr>
        <p:spPr>
          <a:xfrm>
            <a:off x="3344393" y="6140718"/>
            <a:ext cx="209550" cy="95520"/>
          </a:xfrm>
          <a:custGeom>
            <a:avLst/>
            <a:gdLst>
              <a:gd name="connsiteX0" fmla="*/ 0 w 209550"/>
              <a:gd name="connsiteY0" fmla="*/ 95520 h 95520"/>
              <a:gd name="connsiteX1" fmla="*/ 74083 w 209550"/>
              <a:gd name="connsiteY1" fmla="*/ 270 h 95520"/>
              <a:gd name="connsiteX2" fmla="*/ 139700 w 209550"/>
              <a:gd name="connsiteY2" fmla="*/ 65886 h 95520"/>
              <a:gd name="connsiteX3" fmla="*/ 209550 w 209550"/>
              <a:gd name="connsiteY3" fmla="*/ 38370 h 95520"/>
            </a:gdLst>
            <a:ahLst/>
            <a:cxnLst>
              <a:cxn ang="0">
                <a:pos x="connsiteX0" y="connsiteY0"/>
              </a:cxn>
              <a:cxn ang="0">
                <a:pos x="connsiteX1" y="connsiteY1"/>
              </a:cxn>
              <a:cxn ang="0">
                <a:pos x="connsiteX2" y="connsiteY2"/>
              </a:cxn>
              <a:cxn ang="0">
                <a:pos x="connsiteX3" y="connsiteY3"/>
              </a:cxn>
            </a:cxnLst>
            <a:rect l="l" t="t" r="r" b="b"/>
            <a:pathLst>
              <a:path w="209550" h="95520">
                <a:moveTo>
                  <a:pt x="0" y="95520"/>
                </a:moveTo>
                <a:cubicBezTo>
                  <a:pt x="25400" y="50364"/>
                  <a:pt x="50800" y="5209"/>
                  <a:pt x="74083" y="270"/>
                </a:cubicBezTo>
                <a:cubicBezTo>
                  <a:pt x="97366" y="-4669"/>
                  <a:pt x="117122" y="59536"/>
                  <a:pt x="139700" y="65886"/>
                </a:cubicBezTo>
                <a:cubicBezTo>
                  <a:pt x="162278" y="72236"/>
                  <a:pt x="185914" y="55303"/>
                  <a:pt x="209550" y="3837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ED8B9AE4-7FEA-4483-B85B-8B7DEF5C5A66}"/>
              </a:ext>
            </a:extLst>
          </p:cNvPr>
          <p:cNvSpPr/>
          <p:nvPr/>
        </p:nvSpPr>
        <p:spPr>
          <a:xfrm>
            <a:off x="2901643" y="5981011"/>
            <a:ext cx="465192" cy="369332"/>
          </a:xfrm>
          <a:prstGeom prst="rect">
            <a:avLst/>
          </a:prstGeom>
        </p:spPr>
        <p:txBody>
          <a:bodyPr wrap="none">
            <a:spAutoFit/>
          </a:bodyPr>
          <a:lstStyle/>
          <a:p>
            <a:r>
              <a:rPr lang="en-US" dirty="0">
                <a:solidFill>
                  <a:schemeClr val="bg1"/>
                </a:solidFill>
                <a:latin typeface="Script MT Bold" panose="03040602040607080904" pitchFamily="66" charset="0"/>
              </a:rPr>
              <a:t>l</a:t>
            </a:r>
            <a:r>
              <a:rPr lang="en-US" dirty="0">
                <a:solidFill>
                  <a:schemeClr val="bg1"/>
                </a:solidFill>
              </a:rPr>
              <a:t>(</a:t>
            </a:r>
            <a:r>
              <a:rPr lang="en-US" b="1" dirty="0">
                <a:solidFill>
                  <a:schemeClr val="bg1"/>
                </a:solidFill>
              </a:rPr>
              <a:t>t</a:t>
            </a:r>
            <a:r>
              <a:rPr lang="en-US" dirty="0">
                <a:solidFill>
                  <a:schemeClr val="bg1"/>
                </a:solidFill>
              </a:rPr>
              <a:t>)</a:t>
            </a:r>
          </a:p>
        </p:txBody>
      </p:sp>
    </p:spTree>
    <p:extLst>
      <p:ext uri="{BB962C8B-B14F-4D97-AF65-F5344CB8AC3E}">
        <p14:creationId xmlns:p14="http://schemas.microsoft.com/office/powerpoint/2010/main" val="14865212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22">
                                            <p:txEl>
                                              <p:pRg st="5" end="5"/>
                                            </p:txEl>
                                          </p:spTgt>
                                        </p:tgtEl>
                                        <p:attrNameLst>
                                          <p:attrName>style.visibility</p:attrName>
                                        </p:attrNameLst>
                                      </p:cBhvr>
                                      <p:to>
                                        <p:strVal val="visible"/>
                                      </p:to>
                                    </p:set>
                                    <p:animEffect transition="in" filter="fade">
                                      <p:cBhvr>
                                        <p:cTn id="25" dur="250"/>
                                        <p:tgtEl>
                                          <p:spTgt spid="22">
                                            <p:txEl>
                                              <p:pRg st="5" end="5"/>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22">
                                            <p:txEl>
                                              <p:pRg st="6" end="6"/>
                                            </p:txEl>
                                          </p:spTgt>
                                        </p:tgtEl>
                                        <p:attrNameLst>
                                          <p:attrName>style.visibility</p:attrName>
                                        </p:attrNameLst>
                                      </p:cBhvr>
                                      <p:to>
                                        <p:strVal val="visible"/>
                                      </p:to>
                                    </p:set>
                                    <p:animEffect transition="in" filter="fade">
                                      <p:cBhvr>
                                        <p:cTn id="28" dur="250"/>
                                        <p:tgtEl>
                                          <p:spTgt spid="22">
                                            <p:txEl>
                                              <p:pRg st="6" end="6"/>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69"/>
                                        </p:tgtEl>
                                        <p:attrNameLst>
                                          <p:attrName>style.visibility</p:attrName>
                                        </p:attrNameLst>
                                      </p:cBhvr>
                                      <p:to>
                                        <p:strVal val="visible"/>
                                      </p:to>
                                    </p:set>
                                    <p:animEffect transition="in" filter="fade">
                                      <p:cBhvr>
                                        <p:cTn id="34" dur="500"/>
                                        <p:tgtEl>
                                          <p:spTgt spid="69"/>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68"/>
                                        </p:tgtEl>
                                        <p:attrNameLst>
                                          <p:attrName>style.visibility</p:attrName>
                                        </p:attrNameLst>
                                      </p:cBhvr>
                                      <p:to>
                                        <p:strVal val="visible"/>
                                      </p:to>
                                    </p:set>
                                    <p:animEffect transition="in" filter="wipe(left)">
                                      <p:cBhvr>
                                        <p:cTn id="38" dur="750"/>
                                        <p:tgtEl>
                                          <p:spTgt spid="6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animEffect transition="in" filter="fade">
                                      <p:cBhvr>
                                        <p:cTn id="41" dur="500"/>
                                        <p:tgtEl>
                                          <p:spTgt spid="2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fade">
                                      <p:cBhvr>
                                        <p:cTn id="44" dur="500"/>
                                        <p:tgtEl>
                                          <p:spTgt spid="8"/>
                                        </p:tgtEl>
                                      </p:cBhvr>
                                    </p:animEffect>
                                  </p:childTnLst>
                                </p:cTn>
                              </p:par>
                              <p:par>
                                <p:cTn id="45" presetID="10" presetClass="entr" presetSubtype="0" fill="hold" nodeType="withEffect">
                                  <p:stCondLst>
                                    <p:cond delay="0"/>
                                  </p:stCondLst>
                                  <p:childTnLst>
                                    <p:set>
                                      <p:cBhvr>
                                        <p:cTn id="46" dur="1" fill="hold">
                                          <p:stCondLst>
                                            <p:cond delay="0"/>
                                          </p:stCondLst>
                                        </p:cTn>
                                        <p:tgtEl>
                                          <p:spTgt spid="49"/>
                                        </p:tgtEl>
                                        <p:attrNameLst>
                                          <p:attrName>style.visibility</p:attrName>
                                        </p:attrNameLst>
                                      </p:cBhvr>
                                      <p:to>
                                        <p:strVal val="visible"/>
                                      </p:to>
                                    </p:set>
                                    <p:animEffect transition="in" filter="fade">
                                      <p:cBhvr>
                                        <p:cTn id="47" dur="500"/>
                                        <p:tgtEl>
                                          <p:spTgt spid="4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2">
                                            <p:txEl>
                                              <p:pRg st="8" end="8"/>
                                            </p:txEl>
                                          </p:spTgt>
                                        </p:tgtEl>
                                        <p:attrNameLst>
                                          <p:attrName>style.visibility</p:attrName>
                                        </p:attrNameLst>
                                      </p:cBhvr>
                                      <p:to>
                                        <p:strVal val="visible"/>
                                      </p:to>
                                    </p:set>
                                    <p:animEffect transition="in" filter="fade">
                                      <p:cBhvr>
                                        <p:cTn id="52" dur="250"/>
                                        <p:tgtEl>
                                          <p:spTgt spid="22">
                                            <p:txEl>
                                              <p:pRg st="8" end="8"/>
                                            </p:txEl>
                                          </p:spTgt>
                                        </p:tgtEl>
                                      </p:cBhvr>
                                    </p:animEffect>
                                  </p:childTnLst>
                                </p:cTn>
                              </p:par>
                              <p:par>
                                <p:cTn id="53" presetID="10" presetClass="entr" presetSubtype="0" fill="hold" nodeType="withEffect">
                                  <p:stCondLst>
                                    <p:cond delay="0"/>
                                  </p:stCondLst>
                                  <p:childTnLst>
                                    <p:set>
                                      <p:cBhvr>
                                        <p:cTn id="54" dur="1" fill="hold">
                                          <p:stCondLst>
                                            <p:cond delay="0"/>
                                          </p:stCondLst>
                                        </p:cTn>
                                        <p:tgtEl>
                                          <p:spTgt spid="22">
                                            <p:txEl>
                                              <p:pRg st="9" end="9"/>
                                            </p:txEl>
                                          </p:spTgt>
                                        </p:tgtEl>
                                        <p:attrNameLst>
                                          <p:attrName>style.visibility</p:attrName>
                                        </p:attrNameLst>
                                      </p:cBhvr>
                                      <p:to>
                                        <p:strVal val="visible"/>
                                      </p:to>
                                    </p:set>
                                    <p:animEffect transition="in" filter="fade">
                                      <p:cBhvr>
                                        <p:cTn id="55" dur="250"/>
                                        <p:tgtEl>
                                          <p:spTgt spid="22">
                                            <p:txEl>
                                              <p:pRg st="9" end="9"/>
                                            </p:txEl>
                                          </p:spTgt>
                                        </p:tgtEl>
                                      </p:cBhvr>
                                    </p:animEffect>
                                  </p:childTnLst>
                                </p:cTn>
                              </p:par>
                              <p:par>
                                <p:cTn id="56" presetID="10" presetClass="entr" presetSubtype="0" fill="hold" nodeType="withEffect">
                                  <p:stCondLst>
                                    <p:cond delay="0"/>
                                  </p:stCondLst>
                                  <p:childTnLst>
                                    <p:set>
                                      <p:cBhvr>
                                        <p:cTn id="57" dur="1" fill="hold">
                                          <p:stCondLst>
                                            <p:cond delay="0"/>
                                          </p:stCondLst>
                                        </p:cTn>
                                        <p:tgtEl>
                                          <p:spTgt spid="22">
                                            <p:txEl>
                                              <p:pRg st="10" end="10"/>
                                            </p:txEl>
                                          </p:spTgt>
                                        </p:tgtEl>
                                        <p:attrNameLst>
                                          <p:attrName>style.visibility</p:attrName>
                                        </p:attrNameLst>
                                      </p:cBhvr>
                                      <p:to>
                                        <p:strVal val="visible"/>
                                      </p:to>
                                    </p:set>
                                    <p:animEffect transition="in" filter="fade">
                                      <p:cBhvr>
                                        <p:cTn id="58" dur="250"/>
                                        <p:tgtEl>
                                          <p:spTgt spid="22">
                                            <p:txEl>
                                              <p:pRg st="10" end="10"/>
                                            </p:txEl>
                                          </p:spTgt>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4"/>
                                        </p:tgtEl>
                                        <p:attrNameLst>
                                          <p:attrName>style.visibility</p:attrName>
                                        </p:attrNameLst>
                                      </p:cBhvr>
                                      <p:to>
                                        <p:strVal val="visible"/>
                                      </p:to>
                                    </p:set>
                                    <p:animEffect transition="in" filter="wipe(down)">
                                      <p:cBhvr>
                                        <p:cTn id="61" dur="500"/>
                                        <p:tgtEl>
                                          <p:spTgt spid="24"/>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60"/>
                                        </p:tgtEl>
                                        <p:attrNameLst>
                                          <p:attrName>style.visibility</p:attrName>
                                        </p:attrNameLst>
                                      </p:cBhvr>
                                      <p:to>
                                        <p:strVal val="visible"/>
                                      </p:to>
                                    </p:set>
                                    <p:animEffect transition="in" filter="fade">
                                      <p:cBhvr>
                                        <p:cTn id="64" dur="500"/>
                                        <p:tgtEl>
                                          <p:spTgt spid="60"/>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P spid="8" grpId="0" animBg="1"/>
      <p:bldP spid="24" grpId="0" animBg="1"/>
      <p:bldP spid="28" grpId="0" animBg="1"/>
      <p:bldP spid="60"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9B99A-217C-4A98-9F35-089F7A7D2330}"/>
              </a:ext>
            </a:extLst>
          </p:cNvPr>
          <p:cNvSpPr>
            <a:spLocks noGrp="1"/>
          </p:cNvSpPr>
          <p:nvPr>
            <p:ph type="title"/>
          </p:nvPr>
        </p:nvSpPr>
        <p:spPr/>
        <p:txBody>
          <a:bodyPr>
            <a:normAutofit fontScale="90000"/>
          </a:bodyPr>
          <a:lstStyle/>
          <a:p>
            <a:r>
              <a:rPr lang="en-US" dirty="0"/>
              <a:t>Optimal Graph Parameters</a:t>
            </a:r>
          </a:p>
        </p:txBody>
      </p:sp>
      <p:sp>
        <p:nvSpPr>
          <p:cNvPr id="4" name="Slide Number Placeholder 3">
            <a:extLst>
              <a:ext uri="{FF2B5EF4-FFF2-40B4-BE49-F238E27FC236}">
                <a16:creationId xmlns:a16="http://schemas.microsoft.com/office/drawing/2014/main" id="{F41AB75A-EFB5-4247-80CE-B21DCDE48BE8}"/>
              </a:ext>
            </a:extLst>
          </p:cNvPr>
          <p:cNvSpPr>
            <a:spLocks noGrp="1"/>
          </p:cNvSpPr>
          <p:nvPr>
            <p:ph type="sldNum" sz="quarter" idx="12"/>
          </p:nvPr>
        </p:nvSpPr>
        <p:spPr/>
        <p:txBody>
          <a:bodyPr/>
          <a:lstStyle/>
          <a:p>
            <a:fld id="{0C9D9FE6-5D08-3B48-9104-2B1B3E27A71F}" type="slidenum">
              <a:rPr lang="en-US" smtClean="0"/>
              <a:t>108</a:t>
            </a:fld>
            <a:endParaRPr lang="en-US"/>
          </a:p>
        </p:txBody>
      </p:sp>
      <p:pic>
        <p:nvPicPr>
          <p:cNvPr id="5" name="Picture 4">
            <a:extLst>
              <a:ext uri="{FF2B5EF4-FFF2-40B4-BE49-F238E27FC236}">
                <a16:creationId xmlns:a16="http://schemas.microsoft.com/office/drawing/2014/main" id="{34D56116-0C1A-400B-8867-BFFB17ABF9A9}"/>
              </a:ext>
            </a:extLst>
          </p:cNvPr>
          <p:cNvPicPr>
            <a:picLocks noChangeAspect="1"/>
          </p:cNvPicPr>
          <p:nvPr/>
        </p:nvPicPr>
        <p:blipFill>
          <a:blip r:embed="rId2"/>
          <a:stretch>
            <a:fillRect/>
          </a:stretch>
        </p:blipFill>
        <p:spPr>
          <a:xfrm>
            <a:off x="2166735" y="1342040"/>
            <a:ext cx="7858529" cy="1247839"/>
          </a:xfrm>
          <a:prstGeom prst="rect">
            <a:avLst/>
          </a:prstGeom>
        </p:spPr>
      </p:pic>
      <p:pic>
        <p:nvPicPr>
          <p:cNvPr id="6" name="Picture 5">
            <a:extLst>
              <a:ext uri="{FF2B5EF4-FFF2-40B4-BE49-F238E27FC236}">
                <a16:creationId xmlns:a16="http://schemas.microsoft.com/office/drawing/2014/main" id="{356669C6-482F-4FAA-9CC7-46030CDBC1A0}"/>
              </a:ext>
            </a:extLst>
          </p:cNvPr>
          <p:cNvPicPr>
            <a:picLocks noChangeAspect="1"/>
          </p:cNvPicPr>
          <p:nvPr/>
        </p:nvPicPr>
        <p:blipFill>
          <a:blip r:embed="rId3"/>
          <a:stretch>
            <a:fillRect/>
          </a:stretch>
        </p:blipFill>
        <p:spPr>
          <a:xfrm>
            <a:off x="2071479" y="3099720"/>
            <a:ext cx="8049039" cy="1771741"/>
          </a:xfrm>
          <a:prstGeom prst="rect">
            <a:avLst/>
          </a:prstGeom>
        </p:spPr>
      </p:pic>
    </p:spTree>
    <p:extLst>
      <p:ext uri="{BB962C8B-B14F-4D97-AF65-F5344CB8AC3E}">
        <p14:creationId xmlns:p14="http://schemas.microsoft.com/office/powerpoint/2010/main" val="1523756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4" name="Shape 194"/>
          <p:cNvSpPr txBox="1">
            <a:spLocks noGrp="1"/>
          </p:cNvSpPr>
          <p:nvPr>
            <p:ph type="body" idx="1"/>
          </p:nvPr>
        </p:nvSpPr>
        <p:spPr>
          <a:xfrm>
            <a:off x="-1" y="704853"/>
            <a:ext cx="12226065" cy="6152748"/>
          </a:xfrm>
          <a:prstGeom prst="rect">
            <a:avLst/>
          </a:prstGeom>
        </p:spPr>
        <p:txBody>
          <a:bodyPr vert="horz" lIns="121900" tIns="121900" rIns="121900" bIns="121900" rtlCol="0" anchor="t" anchorCtr="0">
            <a:noAutofit/>
          </a:bodyPr>
          <a:lstStyle/>
          <a:p>
            <a:pPr marL="685783" indent="-304792" defTabSz="1219170">
              <a:buNone/>
              <a:defRPr/>
            </a:pPr>
            <a:r>
              <a:rPr lang="en-US" dirty="0"/>
              <a:t>Global Sensitivity Analysis</a:t>
            </a:r>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endParaRPr lang="en-US" sz="2800" dirty="0"/>
          </a:p>
          <a:p>
            <a:pPr marL="685783" indent="-304792" defTabSz="1219170">
              <a:buNone/>
              <a:defRPr/>
            </a:pPr>
            <a:r>
              <a:rPr lang="en-US" dirty="0"/>
              <a:t>Structured Sensitivity Analysis</a:t>
            </a:r>
          </a:p>
        </p:txBody>
      </p:sp>
      <p:pic>
        <p:nvPicPr>
          <p:cNvPr id="5" name="Picture 4"/>
          <p:cNvPicPr>
            <a:picLocks noChangeAspect="1"/>
          </p:cNvPicPr>
          <p:nvPr/>
        </p:nvPicPr>
        <p:blipFill>
          <a:blip r:embed="rId3"/>
          <a:stretch>
            <a:fillRect/>
          </a:stretch>
        </p:blipFill>
        <p:spPr>
          <a:xfrm>
            <a:off x="7685586" y="2876837"/>
            <a:ext cx="1387437" cy="1461871"/>
          </a:xfrm>
          <a:prstGeom prst="rect">
            <a:avLst/>
          </a:prstGeom>
        </p:spPr>
      </p:pic>
      <p:pic>
        <p:nvPicPr>
          <p:cNvPr id="4" name="Picture 3"/>
          <p:cNvPicPr>
            <a:picLocks noChangeAspect="1"/>
          </p:cNvPicPr>
          <p:nvPr/>
        </p:nvPicPr>
        <p:blipFill>
          <a:blip r:embed="rId4"/>
          <a:stretch>
            <a:fillRect/>
          </a:stretch>
        </p:blipFill>
        <p:spPr>
          <a:xfrm>
            <a:off x="3120857" y="2821465"/>
            <a:ext cx="1581831" cy="1572615"/>
          </a:xfrm>
          <a:prstGeom prst="rect">
            <a:avLst/>
          </a:prstGeom>
        </p:spPr>
      </p:pic>
      <p:sp>
        <p:nvSpPr>
          <p:cNvPr id="25" name="Right Arrow 24"/>
          <p:cNvSpPr/>
          <p:nvPr/>
        </p:nvSpPr>
        <p:spPr>
          <a:xfrm>
            <a:off x="5892594" y="3283183"/>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37" name="Picture 36"/>
          <p:cNvPicPr>
            <a:picLocks noChangeAspect="1"/>
          </p:cNvPicPr>
          <p:nvPr/>
        </p:nvPicPr>
        <p:blipFill>
          <a:blip r:embed="rId5"/>
          <a:stretch>
            <a:fillRect/>
          </a:stretch>
        </p:blipFill>
        <p:spPr>
          <a:xfrm>
            <a:off x="3061414" y="1718382"/>
            <a:ext cx="1700716" cy="1216999"/>
          </a:xfrm>
          <a:prstGeom prst="rect">
            <a:avLst/>
          </a:prstGeom>
        </p:spPr>
      </p:pic>
      <p:sp>
        <p:nvSpPr>
          <p:cNvPr id="3" name="Right Arrow 2"/>
          <p:cNvSpPr/>
          <p:nvPr/>
        </p:nvSpPr>
        <p:spPr>
          <a:xfrm>
            <a:off x="5892595" y="2002292"/>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39" name="Picture 38"/>
          <p:cNvPicPr>
            <a:picLocks noChangeAspect="1"/>
          </p:cNvPicPr>
          <p:nvPr/>
        </p:nvPicPr>
        <p:blipFill>
          <a:blip r:embed="rId6"/>
          <a:stretch>
            <a:fillRect/>
          </a:stretch>
        </p:blipFill>
        <p:spPr>
          <a:xfrm>
            <a:off x="7628021" y="1718382"/>
            <a:ext cx="1502566" cy="1216999"/>
          </a:xfrm>
          <a:prstGeom prst="rect">
            <a:avLst/>
          </a:prstGeom>
        </p:spPr>
      </p:pic>
      <p:sp>
        <p:nvSpPr>
          <p:cNvPr id="11" name="Title 3">
            <a:extLst>
              <a:ext uri="{FF2B5EF4-FFF2-40B4-BE49-F238E27FC236}">
                <a16:creationId xmlns:a16="http://schemas.microsoft.com/office/drawing/2014/main" id="{D80A374B-8E19-4B54-9AB5-75A0CCE5E429}"/>
              </a:ext>
            </a:extLst>
          </p:cNvPr>
          <p:cNvSpPr txBox="1">
            <a:spLocks/>
          </p:cNvSpPr>
          <p:nvPr/>
        </p:nvSpPr>
        <p:spPr>
          <a:xfrm>
            <a:off x="0" y="1"/>
            <a:ext cx="12192000" cy="704851"/>
          </a:xfrm>
          <a:prstGeom prst="rect">
            <a:avLst/>
          </a:prstGeom>
          <a:solidFill>
            <a:schemeClr val="accent3"/>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Global Measures Can Mask Non-</a:t>
            </a:r>
            <a:r>
              <a:rPr lang="en-US" dirty="0" err="1"/>
              <a:t>Montonic</a:t>
            </a:r>
            <a:r>
              <a:rPr lang="en-US" dirty="0"/>
              <a:t> Behavior</a:t>
            </a:r>
          </a:p>
        </p:txBody>
      </p:sp>
      <p:sp>
        <p:nvSpPr>
          <p:cNvPr id="13" name="Slide Number Placeholder 77">
            <a:extLst>
              <a:ext uri="{FF2B5EF4-FFF2-40B4-BE49-F238E27FC236}">
                <a16:creationId xmlns:a16="http://schemas.microsoft.com/office/drawing/2014/main" id="{2E0D24C2-EF67-45F5-928C-DC9E8108C62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109</a:t>
            </a:fld>
            <a:endParaRPr lang="en-US"/>
          </a:p>
        </p:txBody>
      </p:sp>
      <p:pic>
        <p:nvPicPr>
          <p:cNvPr id="14" name="Shape 178">
            <a:extLst>
              <a:ext uri="{FF2B5EF4-FFF2-40B4-BE49-F238E27FC236}">
                <a16:creationId xmlns:a16="http://schemas.microsoft.com/office/drawing/2014/main" id="{64473A32-ABF6-4A82-86EE-BDAA53D477E1}"/>
              </a:ext>
            </a:extLst>
          </p:cNvPr>
          <p:cNvPicPr preferRelativeResize="0"/>
          <p:nvPr/>
        </p:nvPicPr>
        <p:blipFill rotWithShape="1">
          <a:blip r:embed="rId7">
            <a:alphaModFix/>
          </a:blip>
          <a:srcRect l="51181" b="1427"/>
          <a:stretch/>
        </p:blipFill>
        <p:spPr>
          <a:xfrm>
            <a:off x="7653039" y="5091166"/>
            <a:ext cx="1452531" cy="1309392"/>
          </a:xfrm>
          <a:prstGeom prst="rect">
            <a:avLst/>
          </a:prstGeom>
          <a:noFill/>
          <a:ln>
            <a:noFill/>
          </a:ln>
        </p:spPr>
      </p:pic>
      <p:pic>
        <p:nvPicPr>
          <p:cNvPr id="15" name="Picture 14">
            <a:extLst>
              <a:ext uri="{FF2B5EF4-FFF2-40B4-BE49-F238E27FC236}">
                <a16:creationId xmlns:a16="http://schemas.microsoft.com/office/drawing/2014/main" id="{EFC23A32-A5C7-4247-8066-EB2FC2A215D1}"/>
              </a:ext>
            </a:extLst>
          </p:cNvPr>
          <p:cNvPicPr>
            <a:picLocks noChangeAspect="1"/>
          </p:cNvPicPr>
          <p:nvPr/>
        </p:nvPicPr>
        <p:blipFill>
          <a:blip r:embed="rId4"/>
          <a:stretch>
            <a:fillRect/>
          </a:stretch>
        </p:blipFill>
        <p:spPr>
          <a:xfrm>
            <a:off x="3120857" y="4959555"/>
            <a:ext cx="1581831" cy="1572615"/>
          </a:xfrm>
          <a:prstGeom prst="rect">
            <a:avLst/>
          </a:prstGeom>
        </p:spPr>
      </p:pic>
      <p:sp>
        <p:nvSpPr>
          <p:cNvPr id="16" name="Right Arrow 24">
            <a:extLst>
              <a:ext uri="{FF2B5EF4-FFF2-40B4-BE49-F238E27FC236}">
                <a16:creationId xmlns:a16="http://schemas.microsoft.com/office/drawing/2014/main" id="{6A030731-EEC0-43AF-AC3E-21ADC05260C8}"/>
              </a:ext>
            </a:extLst>
          </p:cNvPr>
          <p:cNvSpPr/>
          <p:nvPr/>
        </p:nvSpPr>
        <p:spPr>
          <a:xfrm>
            <a:off x="5862874" y="5421273"/>
            <a:ext cx="604961" cy="649179"/>
          </a:xfrm>
          <a:prstGeom prst="rightArrow">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sz="2400"/>
          </a:p>
        </p:txBody>
      </p:sp>
      <p:pic>
        <p:nvPicPr>
          <p:cNvPr id="8" name="Graphic 7" descr="Checkmark">
            <a:extLst>
              <a:ext uri="{FF2B5EF4-FFF2-40B4-BE49-F238E27FC236}">
                <a16:creationId xmlns:a16="http://schemas.microsoft.com/office/drawing/2014/main" id="{1042EDCE-42FE-40DB-81E1-DE286736E88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321" y="1869681"/>
            <a:ext cx="914400" cy="914400"/>
          </a:xfrm>
          <a:prstGeom prst="rect">
            <a:avLst/>
          </a:prstGeom>
          <a:effectLst>
            <a:outerShdw blurRad="50800" dist="38100" dir="2700000" algn="tl" rotWithShape="0">
              <a:prstClr val="black">
                <a:alpha val="40000"/>
              </a:prstClr>
            </a:outerShdw>
          </a:effectLst>
        </p:spPr>
      </p:pic>
      <p:pic>
        <p:nvPicPr>
          <p:cNvPr id="10" name="Graphic 9" descr="Close">
            <a:extLst>
              <a:ext uri="{FF2B5EF4-FFF2-40B4-BE49-F238E27FC236}">
                <a16:creationId xmlns:a16="http://schemas.microsoft.com/office/drawing/2014/main" id="{3ABDD890-4F87-4AFA-907B-E1EA58EA908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073321" y="3150572"/>
            <a:ext cx="914400" cy="914400"/>
          </a:xfrm>
          <a:prstGeom prst="rect">
            <a:avLst/>
          </a:prstGeom>
          <a:effectLst>
            <a:outerShdw blurRad="50800" dist="38100" dir="2700000" algn="tl" rotWithShape="0">
              <a:prstClr val="black">
                <a:alpha val="40000"/>
              </a:prstClr>
            </a:outerShdw>
          </a:effectLst>
        </p:spPr>
      </p:pic>
      <p:pic>
        <p:nvPicPr>
          <p:cNvPr id="22" name="Graphic 21" descr="Checkmark">
            <a:extLst>
              <a:ext uri="{FF2B5EF4-FFF2-40B4-BE49-F238E27FC236}">
                <a16:creationId xmlns:a16="http://schemas.microsoft.com/office/drawing/2014/main" id="{D1D6497C-8ACE-4B93-8841-DD96F43726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073321" y="5288662"/>
            <a:ext cx="914400" cy="9144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81541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94">
                                            <p:txEl>
                                              <p:pRg st="8" end="8"/>
                                            </p:txEl>
                                          </p:spTgt>
                                        </p:tgtEl>
                                        <p:attrNameLst>
                                          <p:attrName>style.visibility</p:attrName>
                                        </p:attrNameLst>
                                      </p:cBhvr>
                                      <p:to>
                                        <p:strVal val="visible"/>
                                      </p:to>
                                    </p:set>
                                    <p:animEffect transition="in" filter="fade">
                                      <p:cBhvr>
                                        <p:cTn id="27" dur="500"/>
                                        <p:tgtEl>
                                          <p:spTgt spid="194">
                                            <p:txEl>
                                              <p:pRg st="8" end="8"/>
                                            </p:txEl>
                                          </p:spTgt>
                                        </p:tgtEl>
                                      </p:cBhvr>
                                    </p:animEffec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a:t>
            </a:fld>
            <a:endParaRPr lang="en-US" dirty="0"/>
          </a:p>
        </p:txBody>
      </p:sp>
      <p:sp>
        <p:nvSpPr>
          <p:cNvPr id="4" name="Rectangle 3">
            <a:extLst>
              <a:ext uri="{FF2B5EF4-FFF2-40B4-BE49-F238E27FC236}">
                <a16:creationId xmlns:a16="http://schemas.microsoft.com/office/drawing/2014/main" id="{333CECD6-69F9-4A1A-8539-9A225FF4308B}"/>
              </a:ext>
            </a:extLst>
          </p:cNvPr>
          <p:cNvSpPr/>
          <p:nvPr/>
        </p:nvSpPr>
        <p:spPr>
          <a:xfrm>
            <a:off x="262083" y="1999195"/>
            <a:ext cx="4034274"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9BDE94C9-C776-42CA-91A9-DF54407F7942}"/>
              </a:ext>
            </a:extLst>
          </p:cNvPr>
          <p:cNvSpPr/>
          <p:nvPr/>
        </p:nvSpPr>
        <p:spPr>
          <a:xfrm>
            <a:off x="7895644" y="2089112"/>
            <a:ext cx="4134711" cy="325159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8062ECF-4850-4645-85A3-0ECAA056C4EC}"/>
              </a:ext>
            </a:extLst>
          </p:cNvPr>
          <p:cNvSpPr txBox="1"/>
          <p:nvPr/>
        </p:nvSpPr>
        <p:spPr>
          <a:xfrm>
            <a:off x="4367995" y="1221494"/>
            <a:ext cx="3417106" cy="924806"/>
          </a:xfrm>
          <a:prstGeom prst="rect">
            <a:avLst/>
          </a:prstGeom>
          <a:noFill/>
        </p:spPr>
        <p:txBody>
          <a:bodyPr wrap="square" rtlCol="0">
            <a:spAutoFit/>
          </a:bodyPr>
          <a:lstStyle/>
          <a:p>
            <a:r>
              <a:rPr lang="en-US" dirty="0"/>
              <a:t>Partitioning such that all integral lines within a cell have the same origin</a:t>
            </a:r>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23" name="TextBox 22">
            <a:extLst>
              <a:ext uri="{FF2B5EF4-FFF2-40B4-BE49-F238E27FC236}">
                <a16:creationId xmlns:a16="http://schemas.microsoft.com/office/drawing/2014/main" id="{BA6039A1-3101-4ADA-88F9-EFFC0F00DC55}"/>
              </a:ext>
            </a:extLst>
          </p:cNvPr>
          <p:cNvSpPr txBox="1"/>
          <p:nvPr/>
        </p:nvSpPr>
        <p:spPr>
          <a:xfrm>
            <a:off x="4721959" y="759829"/>
            <a:ext cx="2760949" cy="461665"/>
          </a:xfrm>
          <a:prstGeom prst="rect">
            <a:avLst/>
          </a:prstGeom>
          <a:noFill/>
        </p:spPr>
        <p:txBody>
          <a:bodyPr wrap="none" rtlCol="0">
            <a:spAutoFit/>
          </a:bodyPr>
          <a:lstStyle/>
          <a:p>
            <a:r>
              <a:rPr lang="en-US" sz="2400" dirty="0"/>
              <a:t>Morse Complex of -f</a:t>
            </a:r>
          </a:p>
        </p:txBody>
      </p:sp>
      <p:sp>
        <p:nvSpPr>
          <p:cNvPr id="24" name="Oval 23">
            <a:extLst>
              <a:ext uri="{FF2B5EF4-FFF2-40B4-BE49-F238E27FC236}">
                <a16:creationId xmlns:a16="http://schemas.microsoft.com/office/drawing/2014/main" id="{916A1E67-5F54-41D9-B146-4F76098F7A5E}"/>
              </a:ext>
            </a:extLst>
          </p:cNvPr>
          <p:cNvSpPr/>
          <p:nvPr/>
        </p:nvSpPr>
        <p:spPr>
          <a:xfrm>
            <a:off x="5893321" y="4284427"/>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DB4FCBD-A1E2-4662-8C97-DBF2B4575616}"/>
              </a:ext>
            </a:extLst>
          </p:cNvPr>
          <p:cNvSpPr/>
          <p:nvPr/>
        </p:nvSpPr>
        <p:spPr>
          <a:xfrm>
            <a:off x="6901891" y="364598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E7EAA14-5E31-4F56-96D2-11345DCB8AA7}"/>
              </a:ext>
            </a:extLst>
          </p:cNvPr>
          <p:cNvSpPr/>
          <p:nvPr/>
        </p:nvSpPr>
        <p:spPr>
          <a:xfrm>
            <a:off x="6395051" y="3701642"/>
            <a:ext cx="55660" cy="55660"/>
          </a:xfrm>
          <a:prstGeom prst="ellipse">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EA9C7371-B2C9-4915-A71C-66349A8DE210}"/>
              </a:ext>
            </a:extLst>
          </p:cNvPr>
          <p:cNvSpPr/>
          <p:nvPr/>
        </p:nvSpPr>
        <p:spPr>
          <a:xfrm>
            <a:off x="5925820" y="4340860"/>
            <a:ext cx="73660" cy="227330"/>
          </a:xfrm>
          <a:custGeom>
            <a:avLst/>
            <a:gdLst>
              <a:gd name="connsiteX0" fmla="*/ 0 w 73660"/>
              <a:gd name="connsiteY0" fmla="*/ 0 h 227330"/>
              <a:gd name="connsiteX1" fmla="*/ 20320 w 73660"/>
              <a:gd name="connsiteY1" fmla="*/ 121920 h 227330"/>
              <a:gd name="connsiteX2" fmla="*/ 73660 w 73660"/>
              <a:gd name="connsiteY2" fmla="*/ 227330 h 227330"/>
            </a:gdLst>
            <a:ahLst/>
            <a:cxnLst>
              <a:cxn ang="0">
                <a:pos x="connsiteX0" y="connsiteY0"/>
              </a:cxn>
              <a:cxn ang="0">
                <a:pos x="connsiteX1" y="connsiteY1"/>
              </a:cxn>
              <a:cxn ang="0">
                <a:pos x="connsiteX2" y="connsiteY2"/>
              </a:cxn>
            </a:cxnLst>
            <a:rect l="l" t="t" r="r" b="b"/>
            <a:pathLst>
              <a:path w="73660" h="227330">
                <a:moveTo>
                  <a:pt x="0" y="0"/>
                </a:moveTo>
                <a:cubicBezTo>
                  <a:pt x="4021" y="42016"/>
                  <a:pt x="8043" y="84032"/>
                  <a:pt x="20320" y="121920"/>
                </a:cubicBezTo>
                <a:cubicBezTo>
                  <a:pt x="32597" y="159808"/>
                  <a:pt x="53128" y="193569"/>
                  <a:pt x="73660" y="22733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B45FBDEE-52A9-46EF-BABA-812A19F6A657}"/>
              </a:ext>
            </a:extLst>
          </p:cNvPr>
          <p:cNvSpPr/>
          <p:nvPr/>
        </p:nvSpPr>
        <p:spPr>
          <a:xfrm>
            <a:off x="6273800" y="3747770"/>
            <a:ext cx="135890" cy="298450"/>
          </a:xfrm>
          <a:custGeom>
            <a:avLst/>
            <a:gdLst>
              <a:gd name="connsiteX0" fmla="*/ 135890 w 135890"/>
              <a:gd name="connsiteY0" fmla="*/ 0 h 298450"/>
              <a:gd name="connsiteX1" fmla="*/ 99060 w 135890"/>
              <a:gd name="connsiteY1" fmla="*/ 130810 h 298450"/>
              <a:gd name="connsiteX2" fmla="*/ 85090 w 135890"/>
              <a:gd name="connsiteY2" fmla="*/ 242570 h 298450"/>
              <a:gd name="connsiteX3" fmla="*/ 0 w 135890"/>
              <a:gd name="connsiteY3" fmla="*/ 298450 h 298450"/>
            </a:gdLst>
            <a:ahLst/>
            <a:cxnLst>
              <a:cxn ang="0">
                <a:pos x="connsiteX0" y="connsiteY0"/>
              </a:cxn>
              <a:cxn ang="0">
                <a:pos x="connsiteX1" y="connsiteY1"/>
              </a:cxn>
              <a:cxn ang="0">
                <a:pos x="connsiteX2" y="connsiteY2"/>
              </a:cxn>
              <a:cxn ang="0">
                <a:pos x="connsiteX3" y="connsiteY3"/>
              </a:cxn>
            </a:cxnLst>
            <a:rect l="l" t="t" r="r" b="b"/>
            <a:pathLst>
              <a:path w="135890" h="298450">
                <a:moveTo>
                  <a:pt x="135890" y="0"/>
                </a:moveTo>
                <a:cubicBezTo>
                  <a:pt x="121708" y="45191"/>
                  <a:pt x="107527" y="90382"/>
                  <a:pt x="99060" y="130810"/>
                </a:cubicBezTo>
                <a:cubicBezTo>
                  <a:pt x="90593" y="171238"/>
                  <a:pt x="101600" y="214630"/>
                  <a:pt x="85090" y="242570"/>
                </a:cubicBezTo>
                <a:cubicBezTo>
                  <a:pt x="68580" y="270510"/>
                  <a:pt x="0" y="298450"/>
                  <a:pt x="0" y="29845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95CD6896-F7D2-4CFE-9F93-180BC59FA3E5}"/>
              </a:ext>
            </a:extLst>
          </p:cNvPr>
          <p:cNvSpPr/>
          <p:nvPr/>
        </p:nvSpPr>
        <p:spPr>
          <a:xfrm>
            <a:off x="6761968" y="3685540"/>
            <a:ext cx="143022" cy="443230"/>
          </a:xfrm>
          <a:custGeom>
            <a:avLst/>
            <a:gdLst>
              <a:gd name="connsiteX0" fmla="*/ 143022 w 143022"/>
              <a:gd name="connsiteY0" fmla="*/ 0 h 443230"/>
              <a:gd name="connsiteX1" fmla="*/ 88412 w 143022"/>
              <a:gd name="connsiteY1" fmla="*/ 55880 h 443230"/>
              <a:gd name="connsiteX2" fmla="*/ 3322 w 143022"/>
              <a:gd name="connsiteY2" fmla="*/ 91440 h 443230"/>
              <a:gd name="connsiteX3" fmla="*/ 26182 w 143022"/>
              <a:gd name="connsiteY3" fmla="*/ 237490 h 443230"/>
              <a:gd name="connsiteX4" fmla="*/ 108732 w 143022"/>
              <a:gd name="connsiteY4" fmla="*/ 443230 h 4432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022" h="443230">
                <a:moveTo>
                  <a:pt x="143022" y="0"/>
                </a:moveTo>
                <a:cubicBezTo>
                  <a:pt x="127358" y="20320"/>
                  <a:pt x="111695" y="40640"/>
                  <a:pt x="88412" y="55880"/>
                </a:cubicBezTo>
                <a:cubicBezTo>
                  <a:pt x="65129" y="71120"/>
                  <a:pt x="13694" y="61172"/>
                  <a:pt x="3322" y="91440"/>
                </a:cubicBezTo>
                <a:cubicBezTo>
                  <a:pt x="-7050" y="121708"/>
                  <a:pt x="8614" y="178858"/>
                  <a:pt x="26182" y="237490"/>
                </a:cubicBezTo>
                <a:cubicBezTo>
                  <a:pt x="43750" y="296122"/>
                  <a:pt x="76241" y="369676"/>
                  <a:pt x="108732" y="443230"/>
                </a:cubicBezTo>
              </a:path>
            </a:pathLst>
          </a:custGeom>
          <a:noFill/>
          <a:ln w="28575">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40840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up)">
                                      <p:cBhvr>
                                        <p:cTn id="18" dur="500"/>
                                        <p:tgtEl>
                                          <p:spTgt spid="3"/>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3" grpId="0" animBg="1"/>
      <p:bldP spid="6" grpId="0"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2951390" y="752654"/>
            <a:ext cx="7404299" cy="4441748"/>
          </a:xfrm>
          <a:prstGeom prst="rect">
            <a:avLst/>
          </a:prstGeom>
          <a:noFill/>
          <a:ln>
            <a:noFill/>
          </a:ln>
        </p:spPr>
      </p:pic>
      <p:sp>
        <p:nvSpPr>
          <p:cNvPr id="6" name="Rectangle 5"/>
          <p:cNvSpPr/>
          <p:nvPr/>
        </p:nvSpPr>
        <p:spPr>
          <a:xfrm>
            <a:off x="2292350" y="5010150"/>
            <a:ext cx="4323659" cy="1346201"/>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Determine the main drivers</a:t>
            </a:r>
          </a:p>
          <a:p>
            <a:pPr marL="342900" indent="-342900">
              <a:buFont typeface="Arial"/>
              <a:buChar char="•"/>
            </a:pPr>
            <a:r>
              <a:rPr lang="en-US" sz="2400" dirty="0"/>
              <a:t>Compare partitions</a:t>
            </a:r>
          </a:p>
        </p:txBody>
      </p:sp>
      <p:sp>
        <p:nvSpPr>
          <p:cNvPr id="7" name="Rectangle 6"/>
          <p:cNvSpPr/>
          <p:nvPr/>
        </p:nvSpPr>
        <p:spPr>
          <a:xfrm>
            <a:off x="7370949" y="5010151"/>
            <a:ext cx="4598801" cy="1346200"/>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pPr marL="342900" indent="-342900">
              <a:buFont typeface="Arial" panose="020B0604020202020204" pitchFamily="34" charset="0"/>
              <a:buChar char="•"/>
            </a:pPr>
            <a:r>
              <a:rPr lang="en-US" sz="2400" dirty="0"/>
              <a:t>Determine subspaces</a:t>
            </a:r>
          </a:p>
          <a:p>
            <a:pPr marL="342900" indent="-342900">
              <a:buFont typeface="Arial" panose="020B0604020202020204" pitchFamily="34" charset="0"/>
              <a:buChar char="•"/>
            </a:pPr>
            <a:r>
              <a:rPr lang="en-US" sz="2400" dirty="0"/>
              <a:t>Discover linearity/monotonicity</a:t>
            </a:r>
          </a:p>
        </p:txBody>
      </p:sp>
      <p:sp>
        <p:nvSpPr>
          <p:cNvPr id="8" name="Rectangle 7"/>
          <p:cNvSpPr/>
          <p:nvPr/>
        </p:nvSpPr>
        <p:spPr>
          <a:xfrm>
            <a:off x="4963463" y="3355969"/>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6796171" y="3355969"/>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101601" y="2292350"/>
            <a:ext cx="2849790" cy="2415377"/>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a:p>
            <a:pPr marL="342900" indent="-342900">
              <a:buFont typeface="Arial" panose="020B0604020202020204" pitchFamily="34" charset="0"/>
              <a:buChar char="•"/>
            </a:pPr>
            <a:r>
              <a:rPr lang="en-US" sz="2400" dirty="0"/>
              <a:t>Select the correct persistence</a:t>
            </a:r>
          </a:p>
          <a:p>
            <a:pPr marL="342900" indent="-342900">
              <a:buFont typeface="Arial" panose="020B0604020202020204" pitchFamily="34" charset="0"/>
              <a:buChar char="•"/>
            </a:pPr>
            <a:r>
              <a:rPr lang="en-US" sz="2400" dirty="0"/>
              <a:t>See how features are connected</a:t>
            </a:r>
          </a:p>
        </p:txBody>
      </p:sp>
      <p:sp>
        <p:nvSpPr>
          <p:cNvPr id="12" name="Rectangle 11"/>
          <p:cNvSpPr/>
          <p:nvPr/>
        </p:nvSpPr>
        <p:spPr>
          <a:xfrm>
            <a:off x="3212209" y="3395045"/>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110</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New Visualization System Available in RAVEN</a:t>
            </a:r>
          </a:p>
        </p:txBody>
      </p:sp>
      <p:sp>
        <p:nvSpPr>
          <p:cNvPr id="13" name="Rectangle 12">
            <a:extLst>
              <a:ext uri="{FF2B5EF4-FFF2-40B4-BE49-F238E27FC236}">
                <a16:creationId xmlns:a16="http://schemas.microsoft.com/office/drawing/2014/main" id="{D6180A1F-6672-477B-A9CD-A32AEDA80998}"/>
              </a:ext>
            </a:extLst>
          </p:cNvPr>
          <p:cNvSpPr/>
          <p:nvPr/>
        </p:nvSpPr>
        <p:spPr>
          <a:xfrm>
            <a:off x="7520071" y="1127120"/>
            <a:ext cx="2563729" cy="1926426"/>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1E869F26-BB9F-4044-84B9-08B2C482A69A}"/>
              </a:ext>
            </a:extLst>
          </p:cNvPr>
          <p:cNvSpPr/>
          <p:nvPr/>
        </p:nvSpPr>
        <p:spPr>
          <a:xfrm>
            <a:off x="10267950" y="1225550"/>
            <a:ext cx="1864287" cy="2530527"/>
          </a:xfrm>
          <a:prstGeom prst="rect">
            <a:avLst/>
          </a:prstGeom>
          <a:solidFill>
            <a:schemeClr val="accent3"/>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Scatterplot Projection:</a:t>
            </a:r>
          </a:p>
          <a:p>
            <a:pPr marL="342900" indent="-342900">
              <a:buFont typeface="Arial" panose="020B0604020202020204" pitchFamily="34" charset="0"/>
              <a:buChar char="•"/>
            </a:pPr>
            <a:r>
              <a:rPr lang="en-US" sz="2400" dirty="0"/>
              <a:t>Build intuition</a:t>
            </a:r>
          </a:p>
          <a:p>
            <a:pPr marL="342900" indent="-342900">
              <a:buFont typeface="Arial" panose="020B0604020202020204" pitchFamily="34" charset="0"/>
              <a:buChar char="•"/>
            </a:pPr>
            <a:r>
              <a:rPr lang="en-US" sz="2400" dirty="0"/>
              <a:t>Explore density</a:t>
            </a:r>
          </a:p>
        </p:txBody>
      </p:sp>
      <p:sp>
        <p:nvSpPr>
          <p:cNvPr id="15" name="Rectangle 14">
            <a:extLst>
              <a:ext uri="{FF2B5EF4-FFF2-40B4-BE49-F238E27FC236}">
                <a16:creationId xmlns:a16="http://schemas.microsoft.com/office/drawing/2014/main" id="{5B21DD41-CDE8-40FB-A337-A710EB67758D}"/>
              </a:ext>
            </a:extLst>
          </p:cNvPr>
          <p:cNvSpPr/>
          <p:nvPr/>
        </p:nvSpPr>
        <p:spPr>
          <a:xfrm>
            <a:off x="4684453" y="1127119"/>
            <a:ext cx="2745047" cy="1926427"/>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F2D8610-7B73-4368-8238-B69D4C00F633}"/>
              </a:ext>
            </a:extLst>
          </p:cNvPr>
          <p:cNvSpPr/>
          <p:nvPr/>
        </p:nvSpPr>
        <p:spPr>
          <a:xfrm>
            <a:off x="8455047" y="3238404"/>
            <a:ext cx="1628754" cy="1612995"/>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007998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par>
                          <p:cTn id="25" fill="hold">
                            <p:stCondLst>
                              <p:cond delay="3000"/>
                            </p:stCondLst>
                            <p:childTnLst>
                              <p:par>
                                <p:cTn id="26" presetID="10" presetClass="entr" presetSubtype="0" fill="hold" grpId="0" nodeType="afterEffect">
                                  <p:stCondLst>
                                    <p:cond delay="50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P spid="13" grpId="0" animBg="1"/>
      <p:bldP spid="14" grpId="0" animBg="1"/>
      <p:bldP spid="15" grpId="0" animBg="1"/>
      <p:bldP spid="16"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Trash Heap</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111</a:t>
            </a:fld>
            <a:endParaRPr lang="en-US"/>
          </a:p>
        </p:txBody>
      </p:sp>
    </p:spTree>
    <p:extLst>
      <p:ext uri="{BB962C8B-B14F-4D97-AF65-F5344CB8AC3E}">
        <p14:creationId xmlns:p14="http://schemas.microsoft.com/office/powerpoint/2010/main" val="235245777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9E027520-91BD-4948-9A84-FE7F83B89AF9}"/>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Limit Surface of Predicting Model</a:t>
            </a:r>
          </a:p>
        </p:txBody>
      </p:sp>
      <p:sp>
        <p:nvSpPr>
          <p:cNvPr id="9" name="Rounded Rectangle 8"/>
          <p:cNvSpPr/>
          <p:nvPr/>
        </p:nvSpPr>
        <p:spPr>
          <a:xfrm>
            <a:off x="2610153" y="2079605"/>
            <a:ext cx="7036243" cy="4679006"/>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Sample surrogate &amp; build neighborhood graph</a:t>
            </a:r>
          </a:p>
        </p:txBody>
      </p:sp>
      <p:pic>
        <p:nvPicPr>
          <p:cNvPr id="12" name="Picture 11"/>
          <p:cNvPicPr>
            <a:picLocks noChangeAspect="1"/>
          </p:cNvPicPr>
          <p:nvPr/>
        </p:nvPicPr>
        <p:blipFill>
          <a:blip r:embed="rId2"/>
          <a:stretch>
            <a:fillRect/>
          </a:stretch>
        </p:blipFill>
        <p:spPr>
          <a:xfrm>
            <a:off x="4258701" y="2275711"/>
            <a:ext cx="3739145" cy="3782721"/>
          </a:xfrm>
          <a:prstGeom prst="rect">
            <a:avLst/>
          </a:prstGeom>
        </p:spPr>
      </p:pic>
      <p:grpSp>
        <p:nvGrpSpPr>
          <p:cNvPr id="50" name="Group 49"/>
          <p:cNvGrpSpPr/>
          <p:nvPr/>
        </p:nvGrpSpPr>
        <p:grpSpPr>
          <a:xfrm>
            <a:off x="9646396" y="837500"/>
            <a:ext cx="2482893" cy="1858922"/>
            <a:chOff x="249432" y="836936"/>
            <a:chExt cx="8677266" cy="5921675"/>
          </a:xfrm>
        </p:grpSpPr>
        <p:sp>
          <p:nvSpPr>
            <p:cNvPr id="51" name="Arc 50"/>
            <p:cNvSpPr/>
            <p:nvPr/>
          </p:nvSpPr>
          <p:spPr>
            <a:xfrm>
              <a:off x="1218471" y="1799292"/>
              <a:ext cx="6977743" cy="4198181"/>
            </a:xfrm>
            <a:prstGeom prst="arc">
              <a:avLst>
                <a:gd name="adj1" fmla="val 17977440"/>
                <a:gd name="adj2" fmla="val 13710858"/>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Rounded Rectangle 51"/>
            <p:cNvSpPr/>
            <p:nvPr/>
          </p:nvSpPr>
          <p:spPr>
            <a:xfrm>
              <a:off x="2931315" y="836937"/>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3" name="Rounded Rectangle 52"/>
            <p:cNvSpPr/>
            <p:nvPr/>
          </p:nvSpPr>
          <p:spPr>
            <a:xfrm>
              <a:off x="5732690"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4" name="Rounded Rectangle 53"/>
            <p:cNvSpPr/>
            <p:nvPr/>
          </p:nvSpPr>
          <p:spPr>
            <a:xfrm>
              <a:off x="1277652" y="4829863"/>
              <a:ext cx="3194008" cy="1928748"/>
            </a:xfrm>
            <a:prstGeom prst="roundRect">
              <a:avLst/>
            </a:prstGeom>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55" name="Rounded Rectangle 54"/>
            <p:cNvSpPr/>
            <p:nvPr/>
          </p:nvSpPr>
          <p:spPr>
            <a:xfrm>
              <a:off x="249432"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56" name="Rounded Rectangle 55"/>
            <p:cNvSpPr/>
            <p:nvPr/>
          </p:nvSpPr>
          <p:spPr>
            <a:xfrm>
              <a:off x="4766413" y="4829863"/>
              <a:ext cx="3194008" cy="1928748"/>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pic>
          <p:nvPicPr>
            <p:cNvPr id="57" name="Picture 56"/>
            <p:cNvPicPr>
              <a:picLocks noChangeAspect="1"/>
            </p:cNvPicPr>
            <p:nvPr/>
          </p:nvPicPr>
          <p:blipFill>
            <a:blip r:embed="rId3"/>
            <a:stretch>
              <a:fillRect/>
            </a:stretch>
          </p:blipFill>
          <p:spPr>
            <a:xfrm>
              <a:off x="3916157" y="836936"/>
              <a:ext cx="1224325" cy="1243505"/>
            </a:xfrm>
            <a:prstGeom prst="rect">
              <a:avLst/>
            </a:prstGeom>
          </p:spPr>
        </p:pic>
        <p:pic>
          <p:nvPicPr>
            <p:cNvPr id="58" name="Picture 57"/>
            <p:cNvPicPr>
              <a:picLocks noChangeAspect="1"/>
            </p:cNvPicPr>
            <p:nvPr/>
          </p:nvPicPr>
          <p:blipFill>
            <a:blip r:embed="rId4"/>
            <a:stretch>
              <a:fillRect/>
            </a:stretch>
          </p:blipFill>
          <p:spPr>
            <a:xfrm>
              <a:off x="6618721" y="2828845"/>
              <a:ext cx="1421946" cy="1504167"/>
            </a:xfrm>
            <a:prstGeom prst="rect">
              <a:avLst/>
            </a:prstGeom>
          </p:spPr>
        </p:pic>
        <p:pic>
          <p:nvPicPr>
            <p:cNvPr id="59" name="Picture 58"/>
            <p:cNvPicPr>
              <a:picLocks noChangeAspect="1"/>
            </p:cNvPicPr>
            <p:nvPr/>
          </p:nvPicPr>
          <p:blipFill>
            <a:blip r:embed="rId2"/>
            <a:stretch>
              <a:fillRect/>
            </a:stretch>
          </p:blipFill>
          <p:spPr>
            <a:xfrm>
              <a:off x="5732046" y="4862521"/>
              <a:ext cx="1262742" cy="1277458"/>
            </a:xfrm>
            <a:prstGeom prst="rect">
              <a:avLst/>
            </a:prstGeom>
          </p:spPr>
        </p:pic>
        <p:pic>
          <p:nvPicPr>
            <p:cNvPr id="60" name="Picture 59"/>
            <p:cNvPicPr>
              <a:picLocks noChangeAspect="1"/>
            </p:cNvPicPr>
            <p:nvPr/>
          </p:nvPicPr>
          <p:blipFill>
            <a:blip r:embed="rId5"/>
            <a:stretch>
              <a:fillRect/>
            </a:stretch>
          </p:blipFill>
          <p:spPr>
            <a:xfrm>
              <a:off x="1884528" y="4835252"/>
              <a:ext cx="1885481" cy="971689"/>
            </a:xfrm>
            <a:prstGeom prst="rect">
              <a:avLst/>
            </a:prstGeom>
          </p:spPr>
        </p:pic>
        <p:sp>
          <p:nvSpPr>
            <p:cNvPr id="61" name="Oval 60"/>
            <p:cNvSpPr/>
            <p:nvPr/>
          </p:nvSpPr>
          <p:spPr>
            <a:xfrm>
              <a:off x="2964466" y="5388428"/>
              <a:ext cx="940071" cy="30447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1750000" y="5268687"/>
              <a:ext cx="942323" cy="42421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 name="Picture 62"/>
            <p:cNvPicPr>
              <a:picLocks noChangeAspect="1"/>
            </p:cNvPicPr>
            <p:nvPr/>
          </p:nvPicPr>
          <p:blipFill>
            <a:blip r:embed="rId5"/>
            <a:stretch>
              <a:fillRect/>
            </a:stretch>
          </p:blipFill>
          <p:spPr>
            <a:xfrm>
              <a:off x="775222" y="2828845"/>
              <a:ext cx="1885481" cy="971689"/>
            </a:xfrm>
            <a:prstGeom prst="rect">
              <a:avLst/>
            </a:prstGeom>
          </p:spPr>
        </p:pic>
        <p:sp>
          <p:nvSpPr>
            <p:cNvPr id="64" name="Oval 63"/>
            <p:cNvSpPr/>
            <p:nvPr/>
          </p:nvSpPr>
          <p:spPr>
            <a:xfrm>
              <a:off x="1154488" y="3496732"/>
              <a:ext cx="191527" cy="16222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Slide Number Placeholder 77">
            <a:extLst>
              <a:ext uri="{FF2B5EF4-FFF2-40B4-BE49-F238E27FC236}">
                <a16:creationId xmlns:a16="http://schemas.microsoft.com/office/drawing/2014/main" id="{2875DF69-FFDF-47A3-AFCD-AEFC1B22F19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112</a:t>
            </a:fld>
            <a:endParaRPr lang="en-US" dirty="0"/>
          </a:p>
        </p:txBody>
      </p:sp>
    </p:spTree>
    <p:extLst>
      <p:ext uri="{BB962C8B-B14F-4D97-AF65-F5344CB8AC3E}">
        <p14:creationId xmlns:p14="http://schemas.microsoft.com/office/powerpoint/2010/main" val="2212516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6"/>
          <p:cNvSpPr/>
          <p:nvPr/>
        </p:nvSpPr>
        <p:spPr>
          <a:xfrm>
            <a:off x="2610153" y="2079605"/>
            <a:ext cx="7008125" cy="4715994"/>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a:t>
            </a:r>
          </a:p>
        </p:txBody>
      </p:sp>
      <p:pic>
        <p:nvPicPr>
          <p:cNvPr id="13" name="Picture 12"/>
          <p:cNvPicPr>
            <a:picLocks noChangeAspect="1"/>
          </p:cNvPicPr>
          <p:nvPr/>
        </p:nvPicPr>
        <p:blipFill>
          <a:blip r:embed="rId2"/>
          <a:stretch>
            <a:fillRect/>
          </a:stretch>
        </p:blipFill>
        <p:spPr>
          <a:xfrm>
            <a:off x="2806891" y="2318540"/>
            <a:ext cx="6680233" cy="3442681"/>
          </a:xfrm>
          <a:prstGeom prst="rect">
            <a:avLst/>
          </a:prstGeom>
        </p:spPr>
      </p:pic>
      <p:sp>
        <p:nvSpPr>
          <p:cNvPr id="14" name="Oval 13"/>
          <p:cNvSpPr/>
          <p:nvPr/>
        </p:nvSpPr>
        <p:spPr>
          <a:xfrm>
            <a:off x="6771375" y="3872419"/>
            <a:ext cx="2725348" cy="1751140"/>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06890" y="3719452"/>
            <a:ext cx="2674961" cy="204176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9645455" y="832520"/>
            <a:ext cx="2482893" cy="1858922"/>
            <a:chOff x="249432" y="836936"/>
            <a:chExt cx="8677266" cy="5921675"/>
          </a:xfrm>
        </p:grpSpPr>
        <p:sp>
          <p:nvSpPr>
            <p:cNvPr id="19" name="Arc 18"/>
            <p:cNvSpPr/>
            <p:nvPr/>
          </p:nvSpPr>
          <p:spPr>
            <a:xfrm>
              <a:off x="1218471" y="1799292"/>
              <a:ext cx="6977743" cy="4198181"/>
            </a:xfrm>
            <a:prstGeom prst="arc">
              <a:avLst>
                <a:gd name="adj1" fmla="val 17977440"/>
                <a:gd name="adj2" fmla="val 13710858"/>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2931315" y="836937"/>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1" name="Rounded Rectangle 20"/>
            <p:cNvSpPr/>
            <p:nvPr/>
          </p:nvSpPr>
          <p:spPr>
            <a:xfrm>
              <a:off x="5732690"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2" name="Rounded Rectangle 21"/>
            <p:cNvSpPr/>
            <p:nvPr/>
          </p:nvSpPr>
          <p:spPr>
            <a:xfrm>
              <a:off x="1277652" y="4829863"/>
              <a:ext cx="3194008" cy="1928748"/>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23" name="Rounded Rectangle 22"/>
            <p:cNvSpPr/>
            <p:nvPr/>
          </p:nvSpPr>
          <p:spPr>
            <a:xfrm>
              <a:off x="249432" y="2775779"/>
              <a:ext cx="3194008" cy="192874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24" name="Rounded Rectangle 23"/>
            <p:cNvSpPr/>
            <p:nvPr/>
          </p:nvSpPr>
          <p:spPr>
            <a:xfrm>
              <a:off x="4766413" y="4829863"/>
              <a:ext cx="3194008" cy="1928748"/>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pic>
          <p:nvPicPr>
            <p:cNvPr id="25" name="Picture 24"/>
            <p:cNvPicPr>
              <a:picLocks noChangeAspect="1"/>
            </p:cNvPicPr>
            <p:nvPr/>
          </p:nvPicPr>
          <p:blipFill>
            <a:blip r:embed="rId3"/>
            <a:stretch>
              <a:fillRect/>
            </a:stretch>
          </p:blipFill>
          <p:spPr>
            <a:xfrm>
              <a:off x="3916157" y="836936"/>
              <a:ext cx="1224325" cy="1243505"/>
            </a:xfrm>
            <a:prstGeom prst="rect">
              <a:avLst/>
            </a:prstGeom>
          </p:spPr>
        </p:pic>
        <p:pic>
          <p:nvPicPr>
            <p:cNvPr id="26" name="Picture 25"/>
            <p:cNvPicPr>
              <a:picLocks noChangeAspect="1"/>
            </p:cNvPicPr>
            <p:nvPr/>
          </p:nvPicPr>
          <p:blipFill>
            <a:blip r:embed="rId4"/>
            <a:stretch>
              <a:fillRect/>
            </a:stretch>
          </p:blipFill>
          <p:spPr>
            <a:xfrm>
              <a:off x="6618721" y="2828845"/>
              <a:ext cx="1421946" cy="1504167"/>
            </a:xfrm>
            <a:prstGeom prst="rect">
              <a:avLst/>
            </a:prstGeom>
          </p:spPr>
        </p:pic>
        <p:pic>
          <p:nvPicPr>
            <p:cNvPr id="27" name="Picture 26"/>
            <p:cNvPicPr>
              <a:picLocks noChangeAspect="1"/>
            </p:cNvPicPr>
            <p:nvPr/>
          </p:nvPicPr>
          <p:blipFill>
            <a:blip r:embed="rId5"/>
            <a:stretch>
              <a:fillRect/>
            </a:stretch>
          </p:blipFill>
          <p:spPr>
            <a:xfrm>
              <a:off x="5732046" y="4862521"/>
              <a:ext cx="1262742" cy="1277458"/>
            </a:xfrm>
            <a:prstGeom prst="rect">
              <a:avLst/>
            </a:prstGeom>
          </p:spPr>
        </p:pic>
        <p:pic>
          <p:nvPicPr>
            <p:cNvPr id="28" name="Picture 27"/>
            <p:cNvPicPr>
              <a:picLocks noChangeAspect="1"/>
            </p:cNvPicPr>
            <p:nvPr/>
          </p:nvPicPr>
          <p:blipFill>
            <a:blip r:embed="rId2"/>
            <a:stretch>
              <a:fillRect/>
            </a:stretch>
          </p:blipFill>
          <p:spPr>
            <a:xfrm>
              <a:off x="1884528" y="4835252"/>
              <a:ext cx="1885481" cy="971689"/>
            </a:xfrm>
            <a:prstGeom prst="rect">
              <a:avLst/>
            </a:prstGeom>
          </p:spPr>
        </p:pic>
        <p:sp>
          <p:nvSpPr>
            <p:cNvPr id="29" name="Oval 28"/>
            <p:cNvSpPr/>
            <p:nvPr/>
          </p:nvSpPr>
          <p:spPr>
            <a:xfrm>
              <a:off x="2964466" y="5388428"/>
              <a:ext cx="940071" cy="304472"/>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750000" y="5268687"/>
              <a:ext cx="942323" cy="424213"/>
            </a:xfrm>
            <a:prstGeom prst="ellipse">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2"/>
            <a:stretch>
              <a:fillRect/>
            </a:stretch>
          </p:blipFill>
          <p:spPr>
            <a:xfrm>
              <a:off x="775222" y="2828845"/>
              <a:ext cx="1885481" cy="971689"/>
            </a:xfrm>
            <a:prstGeom prst="rect">
              <a:avLst/>
            </a:prstGeom>
          </p:spPr>
        </p:pic>
        <p:sp>
          <p:nvSpPr>
            <p:cNvPr id="32" name="Oval 31"/>
            <p:cNvSpPr/>
            <p:nvPr/>
          </p:nvSpPr>
          <p:spPr>
            <a:xfrm>
              <a:off x="1154488" y="3496732"/>
              <a:ext cx="191527" cy="162223"/>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Slide Number Placeholder 77">
            <a:extLst>
              <a:ext uri="{FF2B5EF4-FFF2-40B4-BE49-F238E27FC236}">
                <a16:creationId xmlns:a16="http://schemas.microsoft.com/office/drawing/2014/main" id="{9ACD04DC-525E-4044-B1C8-02614542BCAA}"/>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113</a:t>
            </a:fld>
            <a:endParaRPr lang="en-US" dirty="0"/>
          </a:p>
        </p:txBody>
      </p:sp>
      <p:sp>
        <p:nvSpPr>
          <p:cNvPr id="36" name="Title 1">
            <a:extLst>
              <a:ext uri="{FF2B5EF4-FFF2-40B4-BE49-F238E27FC236}">
                <a16:creationId xmlns:a16="http://schemas.microsoft.com/office/drawing/2014/main" id="{70D83EBA-3A10-49AB-8B70-6C2224EAB79A}"/>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Limit Surface of Predicting Model</a:t>
            </a:r>
          </a:p>
        </p:txBody>
      </p:sp>
    </p:spTree>
    <p:extLst>
      <p:ext uri="{BB962C8B-B14F-4D97-AF65-F5344CB8AC3E}">
        <p14:creationId xmlns:p14="http://schemas.microsoft.com/office/powerpoint/2010/main" val="36275343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 name="Rounded Rectangle 29"/>
          <p:cNvSpPr/>
          <p:nvPr/>
        </p:nvSpPr>
        <p:spPr>
          <a:xfrm>
            <a:off x="2569228" y="2053923"/>
            <a:ext cx="7040492" cy="4704688"/>
          </a:xfrm>
          <a:prstGeom prst="roundRect">
            <a:avLst/>
          </a:prstGeom>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 (with added perturbations)</a:t>
            </a:r>
          </a:p>
        </p:txBody>
      </p:sp>
      <p:grpSp>
        <p:nvGrpSpPr>
          <p:cNvPr id="29" name="Group 28"/>
          <p:cNvGrpSpPr/>
          <p:nvPr/>
        </p:nvGrpSpPr>
        <p:grpSpPr>
          <a:xfrm>
            <a:off x="9187349" y="832950"/>
            <a:ext cx="2891079" cy="1893978"/>
            <a:chOff x="-474573" y="128097"/>
            <a:chExt cx="10121195" cy="6630514"/>
          </a:xfrm>
        </p:grpSpPr>
        <p:sp>
          <p:nvSpPr>
            <p:cNvPr id="17" name="Arc 16"/>
            <p:cNvSpPr/>
            <p:nvPr/>
          </p:nvSpPr>
          <p:spPr>
            <a:xfrm>
              <a:off x="1604815" y="1088016"/>
              <a:ext cx="5954484" cy="4909458"/>
            </a:xfrm>
            <a:prstGeom prst="arc">
              <a:avLst>
                <a:gd name="adj1" fmla="val 18433789"/>
                <a:gd name="adj2" fmla="val 13899917"/>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Rounded Rectangle 17"/>
            <p:cNvSpPr/>
            <p:nvPr/>
          </p:nvSpPr>
          <p:spPr>
            <a:xfrm>
              <a:off x="2998185" y="128097"/>
              <a:ext cx="3194008" cy="2025164"/>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sp>
          <p:nvSpPr>
            <p:cNvPr id="19" name="Rounded Rectangle 18"/>
            <p:cNvSpPr/>
            <p:nvPr/>
          </p:nvSpPr>
          <p:spPr>
            <a:xfrm>
              <a:off x="6452615" y="2273682"/>
              <a:ext cx="3194007" cy="2435759"/>
            </a:xfrm>
            <a:prstGeom prst="roundRect">
              <a:avLst/>
            </a:prstGeom>
          </p:spPr>
          <p:style>
            <a:lnRef idx="1">
              <a:schemeClr val="accent4"/>
            </a:lnRef>
            <a:fillRef idx="2">
              <a:schemeClr val="accent4"/>
            </a:fillRef>
            <a:effectRef idx="1">
              <a:schemeClr val="accent4"/>
            </a:effectRef>
            <a:fontRef idx="minor">
              <a:schemeClr val="dk1"/>
            </a:fontRef>
          </p:style>
          <p:txBody>
            <a:bodyPr rtlCol="0" anchor="b"/>
            <a:lstStyle/>
            <a:p>
              <a:pPr algn="ctr"/>
              <a:endParaRPr lang="en-US" dirty="0"/>
            </a:p>
          </p:txBody>
        </p:sp>
        <p:sp>
          <p:nvSpPr>
            <p:cNvPr id="20" name="Rounded Rectangle 19"/>
            <p:cNvSpPr/>
            <p:nvPr/>
          </p:nvSpPr>
          <p:spPr>
            <a:xfrm>
              <a:off x="2719433" y="4652032"/>
              <a:ext cx="3733182" cy="2106579"/>
            </a:xfrm>
            <a:prstGeom prst="roundRect">
              <a:avLst/>
            </a:prstGeom>
            <a:ln w="57150">
              <a:solidFill>
                <a:schemeClr val="tx1"/>
              </a:solidFill>
            </a:ln>
          </p:spPr>
          <p:style>
            <a:lnRef idx="1">
              <a:schemeClr val="accent6"/>
            </a:lnRef>
            <a:fillRef idx="2">
              <a:schemeClr val="accent6"/>
            </a:fillRef>
            <a:effectRef idx="1">
              <a:schemeClr val="accent6"/>
            </a:effectRef>
            <a:fontRef idx="minor">
              <a:schemeClr val="dk1"/>
            </a:fontRef>
          </p:style>
          <p:txBody>
            <a:bodyPr rtlCol="0" anchor="b"/>
            <a:lstStyle/>
            <a:p>
              <a:pPr algn="ctr"/>
              <a:endParaRPr lang="en-US" dirty="0"/>
            </a:p>
          </p:txBody>
        </p:sp>
        <p:sp>
          <p:nvSpPr>
            <p:cNvPr id="21" name="Rounded Rectangle 20"/>
            <p:cNvSpPr/>
            <p:nvPr/>
          </p:nvSpPr>
          <p:spPr>
            <a:xfrm>
              <a:off x="-474573" y="2273684"/>
              <a:ext cx="3194007" cy="24357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dirty="0"/>
            </a:p>
          </p:txBody>
        </p:sp>
        <p:pic>
          <p:nvPicPr>
            <p:cNvPr id="22" name="Picture 21"/>
            <p:cNvPicPr>
              <a:picLocks noChangeAspect="1"/>
            </p:cNvPicPr>
            <p:nvPr/>
          </p:nvPicPr>
          <p:blipFill>
            <a:blip r:embed="rId2"/>
            <a:stretch>
              <a:fillRect/>
            </a:stretch>
          </p:blipFill>
          <p:spPr>
            <a:xfrm>
              <a:off x="4013767" y="440390"/>
              <a:ext cx="1224325" cy="1243505"/>
            </a:xfrm>
            <a:prstGeom prst="rect">
              <a:avLst/>
            </a:prstGeom>
          </p:spPr>
        </p:pic>
        <p:pic>
          <p:nvPicPr>
            <p:cNvPr id="23" name="Picture 22"/>
            <p:cNvPicPr>
              <a:picLocks noChangeAspect="1"/>
            </p:cNvPicPr>
            <p:nvPr/>
          </p:nvPicPr>
          <p:blipFill>
            <a:blip r:embed="rId3"/>
            <a:stretch>
              <a:fillRect/>
            </a:stretch>
          </p:blipFill>
          <p:spPr>
            <a:xfrm>
              <a:off x="7367031" y="2866516"/>
              <a:ext cx="1365176" cy="1250090"/>
            </a:xfrm>
            <a:prstGeom prst="rect">
              <a:avLst/>
            </a:prstGeom>
          </p:spPr>
        </p:pic>
        <p:pic>
          <p:nvPicPr>
            <p:cNvPr id="24" name="Picture 23"/>
            <p:cNvPicPr>
              <a:picLocks noChangeAspect="1"/>
            </p:cNvPicPr>
            <p:nvPr/>
          </p:nvPicPr>
          <p:blipFill>
            <a:blip r:embed="rId4"/>
            <a:stretch>
              <a:fillRect/>
            </a:stretch>
          </p:blipFill>
          <p:spPr>
            <a:xfrm>
              <a:off x="3912906" y="5169156"/>
              <a:ext cx="1325186" cy="901125"/>
            </a:xfrm>
            <a:prstGeom prst="rect">
              <a:avLst/>
            </a:prstGeom>
          </p:spPr>
        </p:pic>
        <p:sp>
          <p:nvSpPr>
            <p:cNvPr id="25" name="Oval 24"/>
            <p:cNvSpPr/>
            <p:nvPr/>
          </p:nvSpPr>
          <p:spPr>
            <a:xfrm>
              <a:off x="4217434" y="5717728"/>
              <a:ext cx="417813" cy="2765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7776" y="5720962"/>
              <a:ext cx="347055" cy="27726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p:cNvPicPr>
              <a:picLocks noChangeAspect="1"/>
            </p:cNvPicPr>
            <p:nvPr/>
          </p:nvPicPr>
          <p:blipFill>
            <a:blip r:embed="rId5"/>
            <a:stretch>
              <a:fillRect/>
            </a:stretch>
          </p:blipFill>
          <p:spPr>
            <a:xfrm>
              <a:off x="-147303" y="3016764"/>
              <a:ext cx="2423527" cy="1056259"/>
            </a:xfrm>
            <a:prstGeom prst="rect">
              <a:avLst/>
            </a:prstGeom>
          </p:spPr>
        </p:pic>
        <p:sp>
          <p:nvSpPr>
            <p:cNvPr id="28" name="Oval 27"/>
            <p:cNvSpPr/>
            <p:nvPr/>
          </p:nvSpPr>
          <p:spPr>
            <a:xfrm>
              <a:off x="1413176" y="3064359"/>
              <a:ext cx="288583" cy="230547"/>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1" name="Picture 30"/>
          <p:cNvPicPr>
            <a:picLocks noChangeAspect="1"/>
          </p:cNvPicPr>
          <p:nvPr/>
        </p:nvPicPr>
        <p:blipFill>
          <a:blip r:embed="rId4"/>
          <a:stretch>
            <a:fillRect/>
          </a:stretch>
        </p:blipFill>
        <p:spPr>
          <a:xfrm>
            <a:off x="3441210" y="2166635"/>
            <a:ext cx="5296528" cy="3601632"/>
          </a:xfrm>
          <a:prstGeom prst="rect">
            <a:avLst/>
          </a:prstGeom>
        </p:spPr>
      </p:pic>
      <p:sp>
        <p:nvSpPr>
          <p:cNvPr id="37" name="Oval 36"/>
          <p:cNvSpPr/>
          <p:nvPr/>
        </p:nvSpPr>
        <p:spPr>
          <a:xfrm>
            <a:off x="7453085" y="3807366"/>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Arrow Connector 37"/>
          <p:cNvCxnSpPr>
            <a:stCxn id="37" idx="1"/>
          </p:cNvCxnSpPr>
          <p:nvPr/>
        </p:nvCxnSpPr>
        <p:spPr>
          <a:xfrm flipH="1" flipV="1">
            <a:off x="7265521" y="3778252"/>
            <a:ext cx="202708" cy="4158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flipV="1">
            <a:off x="5816602" y="4006584"/>
            <a:ext cx="126998" cy="7221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46" idx="0"/>
          </p:cNvCxnSpPr>
          <p:nvPr/>
        </p:nvCxnSpPr>
        <p:spPr>
          <a:xfrm flipV="1">
            <a:off x="5749619" y="4210050"/>
            <a:ext cx="0" cy="100356"/>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5" name="Oval 44"/>
          <p:cNvSpPr/>
          <p:nvPr/>
        </p:nvSpPr>
        <p:spPr>
          <a:xfrm>
            <a:off x="5943601" y="4036210"/>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p:cNvSpPr/>
          <p:nvPr/>
        </p:nvSpPr>
        <p:spPr>
          <a:xfrm>
            <a:off x="5697912" y="4310407"/>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p:cNvSpPr/>
          <p:nvPr/>
        </p:nvSpPr>
        <p:spPr>
          <a:xfrm>
            <a:off x="7308818" y="3513621"/>
            <a:ext cx="103415" cy="85185"/>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Arrow Connector 49"/>
          <p:cNvCxnSpPr>
            <a:stCxn id="49" idx="5"/>
          </p:cNvCxnSpPr>
          <p:nvPr/>
        </p:nvCxnSpPr>
        <p:spPr>
          <a:xfrm>
            <a:off x="7397087" y="3586330"/>
            <a:ext cx="71142" cy="781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32" name="Slide Number Placeholder 77">
            <a:extLst>
              <a:ext uri="{FF2B5EF4-FFF2-40B4-BE49-F238E27FC236}">
                <a16:creationId xmlns:a16="http://schemas.microsoft.com/office/drawing/2014/main" id="{F3D4C074-D129-4234-BE56-3E263F23053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114</a:t>
            </a:fld>
            <a:endParaRPr lang="en-US" dirty="0"/>
          </a:p>
        </p:txBody>
      </p:sp>
      <p:sp>
        <p:nvSpPr>
          <p:cNvPr id="33" name="Title 1">
            <a:extLst>
              <a:ext uri="{FF2B5EF4-FFF2-40B4-BE49-F238E27FC236}">
                <a16:creationId xmlns:a16="http://schemas.microsoft.com/office/drawing/2014/main" id="{EE1B5C02-C0AF-4AD3-AEFC-A1B00DB7F0A4}"/>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2: Linearized Graph Model</a:t>
            </a:r>
          </a:p>
        </p:txBody>
      </p:sp>
    </p:spTree>
    <p:extLst>
      <p:ext uri="{BB962C8B-B14F-4D97-AF65-F5344CB8AC3E}">
        <p14:creationId xmlns:p14="http://schemas.microsoft.com/office/powerpoint/2010/main" val="38716650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2400300" y="4187522"/>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115</a:t>
            </a:fld>
            <a:endParaRPr lang="en-US" dirty="0"/>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10668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2400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2609851"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2968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3197226"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3403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5186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5466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5694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5901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6472667"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7938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8217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8446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8652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9224205"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7938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814788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8506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873525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8941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1898150" y="3278075"/>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4672840" y="3278075"/>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7447529" y="3278075"/>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cxnSp>
        <p:nvCxnSpPr>
          <p:cNvPr id="41" name="Google Shape;69;p13">
            <a:extLst>
              <a:ext uri="{FF2B5EF4-FFF2-40B4-BE49-F238E27FC236}">
                <a16:creationId xmlns:a16="http://schemas.microsoft.com/office/drawing/2014/main" id="{DB85E4DA-CBDE-4C74-B323-BD0F1A99C254}"/>
              </a:ext>
            </a:extLst>
          </p:cNvPr>
          <p:cNvCxnSpPr>
            <a:cxnSpLocks/>
          </p:cNvCxnSpPr>
          <p:nvPr/>
        </p:nvCxnSpPr>
        <p:spPr>
          <a:xfrm flipH="1" flipV="1">
            <a:off x="2811617" y="3814650"/>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4" name="Google Shape;69;p13">
            <a:extLst>
              <a:ext uri="{FF2B5EF4-FFF2-40B4-BE49-F238E27FC236}">
                <a16:creationId xmlns:a16="http://schemas.microsoft.com/office/drawing/2014/main" id="{75BA9AD1-FF0C-4455-A8E2-FA43DDCB8611}"/>
              </a:ext>
            </a:extLst>
          </p:cNvPr>
          <p:cNvCxnSpPr>
            <a:cxnSpLocks/>
          </p:cNvCxnSpPr>
          <p:nvPr/>
        </p:nvCxnSpPr>
        <p:spPr>
          <a:xfrm flipH="1" flipV="1">
            <a:off x="6152957" y="3767025"/>
            <a:ext cx="7051" cy="1474597"/>
          </a:xfrm>
          <a:prstGeom prst="straightConnector1">
            <a:avLst/>
          </a:prstGeom>
          <a:noFill/>
          <a:ln w="38100" cap="flat" cmpd="sng">
            <a:solidFill>
              <a:srgbClr val="666666"/>
            </a:solidFill>
            <a:prstDash val="dash"/>
            <a:round/>
            <a:headEnd type="none" w="med" len="med"/>
            <a:tailEnd type="none" w="med" len="med"/>
          </a:ln>
        </p:spPr>
      </p:cxnSp>
      <p:cxnSp>
        <p:nvCxnSpPr>
          <p:cNvPr id="45" name="Google Shape;69;p13">
            <a:extLst>
              <a:ext uri="{FF2B5EF4-FFF2-40B4-BE49-F238E27FC236}">
                <a16:creationId xmlns:a16="http://schemas.microsoft.com/office/drawing/2014/main" id="{92D0F2C8-B2C7-48B3-B366-51E40C69DA9F}"/>
              </a:ext>
            </a:extLst>
          </p:cNvPr>
          <p:cNvCxnSpPr>
            <a:cxnSpLocks/>
          </p:cNvCxnSpPr>
          <p:nvPr/>
        </p:nvCxnSpPr>
        <p:spPr>
          <a:xfrm flipH="1" flipV="1">
            <a:off x="8822233" y="3814650"/>
            <a:ext cx="7051" cy="1474597"/>
          </a:xfrm>
          <a:prstGeom prst="straightConnector1">
            <a:avLst/>
          </a:prstGeom>
          <a:noFill/>
          <a:ln w="38100" cap="flat" cmpd="sng">
            <a:solidFill>
              <a:srgbClr val="666666"/>
            </a:solidFill>
            <a:prstDash val="dash"/>
            <a:round/>
            <a:headEnd type="none" w="med" len="med"/>
            <a:tailEnd type="none" w="med" len="med"/>
          </a:ln>
        </p:spPr>
      </p:cxnSp>
      <p:sp>
        <p:nvSpPr>
          <p:cNvPr id="46" name="Title 1">
            <a:extLst>
              <a:ext uri="{FF2B5EF4-FFF2-40B4-BE49-F238E27FC236}">
                <a16:creationId xmlns:a16="http://schemas.microsoft.com/office/drawing/2014/main" id="{F80B18D1-571F-45F6-8161-D54468A0E551}"/>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Case Study: Topological Stability</a:t>
            </a:r>
          </a:p>
        </p:txBody>
      </p:sp>
      <p:sp>
        <p:nvSpPr>
          <p:cNvPr id="3" name="TextBox 2">
            <a:extLst>
              <a:ext uri="{FF2B5EF4-FFF2-40B4-BE49-F238E27FC236}">
                <a16:creationId xmlns:a16="http://schemas.microsoft.com/office/drawing/2014/main" id="{6E9FD1A6-9238-4411-AE35-F8E43BE4086E}"/>
              </a:ext>
            </a:extLst>
          </p:cNvPr>
          <p:cNvSpPr txBox="1"/>
          <p:nvPr/>
        </p:nvSpPr>
        <p:spPr>
          <a:xfrm>
            <a:off x="9093444" y="2044924"/>
            <a:ext cx="2544736" cy="369332"/>
          </a:xfrm>
          <a:prstGeom prst="rect">
            <a:avLst/>
          </a:prstGeom>
          <a:noFill/>
        </p:spPr>
        <p:txBody>
          <a:bodyPr wrap="none" rtlCol="0">
            <a:spAutoFit/>
          </a:bodyPr>
          <a:lstStyle/>
          <a:p>
            <a:r>
              <a:rPr lang="en-US" dirty="0"/>
              <a:t>Reintroduce persistence</a:t>
            </a:r>
          </a:p>
        </p:txBody>
      </p:sp>
    </p:spTree>
    <p:extLst>
      <p:ext uri="{BB962C8B-B14F-4D97-AF65-F5344CB8AC3E}">
        <p14:creationId xmlns:p14="http://schemas.microsoft.com/office/powerpoint/2010/main" val="28653303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10" presetClass="entr" presetSubtype="0" fill="hold" nodeType="withEffect">
                                  <p:stCondLst>
                                    <p:cond delay="0"/>
                                  </p:stCondLst>
                                  <p:childTnLst>
                                    <p:set>
                                      <p:cBhvr>
                                        <p:cTn id="19" dur="1" fill="hold">
                                          <p:stCondLst>
                                            <p:cond delay="0"/>
                                          </p:stCondLst>
                                        </p:cTn>
                                        <p:tgtEl>
                                          <p:spTgt spid="48"/>
                                        </p:tgtEl>
                                        <p:attrNameLst>
                                          <p:attrName>style.visibility</p:attrName>
                                        </p:attrNameLst>
                                      </p:cBhvr>
                                      <p:to>
                                        <p:strVal val="visible"/>
                                      </p:to>
                                    </p:set>
                                    <p:animEffect transition="in" filter="fade">
                                      <p:cBhvr>
                                        <p:cTn id="20" dur="500"/>
                                        <p:tgtEl>
                                          <p:spTgt spid="48"/>
                                        </p:tgtEl>
                                      </p:cBhvr>
                                    </p:animEffect>
                                  </p:childTnLst>
                                </p:cTn>
                              </p:par>
                              <p:par>
                                <p:cTn id="21" presetID="10" presetClass="entr" presetSubtype="0" fill="hold" nodeType="withEffect">
                                  <p:stCondLst>
                                    <p:cond delay="0"/>
                                  </p:stCondLst>
                                  <p:childTnLst>
                                    <p:set>
                                      <p:cBhvr>
                                        <p:cTn id="22" dur="1" fill="hold">
                                          <p:stCondLst>
                                            <p:cond delay="0"/>
                                          </p:stCondLst>
                                        </p:cTn>
                                        <p:tgtEl>
                                          <p:spTgt spid="49"/>
                                        </p:tgtEl>
                                        <p:attrNameLst>
                                          <p:attrName>style.visibility</p:attrName>
                                        </p:attrNameLst>
                                      </p:cBhvr>
                                      <p:to>
                                        <p:strVal val="visible"/>
                                      </p:to>
                                    </p:set>
                                    <p:animEffect transition="in" filter="fade">
                                      <p:cBhvr>
                                        <p:cTn id="23" dur="500"/>
                                        <p:tgtEl>
                                          <p:spTgt spid="49"/>
                                        </p:tgtEl>
                                      </p:cBhvr>
                                    </p:animEffect>
                                  </p:childTnLst>
                                </p:cTn>
                              </p:par>
                              <p:par>
                                <p:cTn id="24" presetID="10"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fade">
                                      <p:cBhvr>
                                        <p:cTn id="26" dur="500"/>
                                        <p:tgtEl>
                                          <p:spTgt spid="50"/>
                                        </p:tgtEl>
                                      </p:cBhvr>
                                    </p:animEffect>
                                  </p:childTnLst>
                                </p:cTn>
                              </p:par>
                              <p:par>
                                <p:cTn id="27" presetID="10"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animEffect transition="in" filter="fade">
                                      <p:cBhvr>
                                        <p:cTn id="29" dur="500"/>
                                        <p:tgtEl>
                                          <p:spTgt spid="51"/>
                                        </p:tgtEl>
                                      </p:cBhvr>
                                    </p:animEffect>
                                  </p:childTnLst>
                                </p:cTn>
                              </p:par>
                              <p:par>
                                <p:cTn id="30" presetID="10" presetClass="entr" presetSubtype="0" fill="hold" nodeType="with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fade">
                                      <p:cBhvr>
                                        <p:cTn id="32" dur="500"/>
                                        <p:tgtEl>
                                          <p:spTgt spid="52"/>
                                        </p:tgtEl>
                                      </p:cBhvr>
                                    </p:animEffect>
                                  </p:childTnLst>
                                </p:cTn>
                              </p:par>
                              <p:par>
                                <p:cTn id="33" presetID="10" presetClass="entr" presetSubtype="0" fill="hold" nodeType="with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500"/>
                                        <p:tgtEl>
                                          <p:spTgt spid="53"/>
                                        </p:tgtEl>
                                      </p:cBhvr>
                                    </p:animEffect>
                                  </p:childTnLst>
                                </p:cTn>
                              </p:par>
                              <p:par>
                                <p:cTn id="36" presetID="10" presetClass="entr" presetSubtype="0" fill="hold"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fade">
                                      <p:cBhvr>
                                        <p:cTn id="38" dur="500"/>
                                        <p:tgtEl>
                                          <p:spTgt spid="54"/>
                                        </p:tgtEl>
                                      </p:cBhvr>
                                    </p:animEffect>
                                  </p:childTnLst>
                                </p:cTn>
                              </p:par>
                              <p:par>
                                <p:cTn id="39" presetID="10"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fade">
                                      <p:cBhvr>
                                        <p:cTn id="41" dur="500"/>
                                        <p:tgtEl>
                                          <p:spTgt spid="55"/>
                                        </p:tgtEl>
                                      </p:cBhvr>
                                    </p:animEffect>
                                  </p:childTnLst>
                                </p:cTn>
                              </p:par>
                              <p:par>
                                <p:cTn id="42" presetID="10" presetClass="entr" presetSubtype="0" fill="hold" nodeType="withEffect">
                                  <p:stCondLst>
                                    <p:cond delay="0"/>
                                  </p:stCondLst>
                                  <p:childTnLst>
                                    <p:set>
                                      <p:cBhvr>
                                        <p:cTn id="43" dur="1" fill="hold">
                                          <p:stCondLst>
                                            <p:cond delay="0"/>
                                          </p:stCondLst>
                                        </p:cTn>
                                        <p:tgtEl>
                                          <p:spTgt spid="57"/>
                                        </p:tgtEl>
                                        <p:attrNameLst>
                                          <p:attrName>style.visibility</p:attrName>
                                        </p:attrNameLst>
                                      </p:cBhvr>
                                      <p:to>
                                        <p:strVal val="visible"/>
                                      </p:to>
                                    </p:set>
                                    <p:animEffect transition="in" filter="fade">
                                      <p:cBhvr>
                                        <p:cTn id="44" dur="500"/>
                                        <p:tgtEl>
                                          <p:spTgt spid="57"/>
                                        </p:tgtEl>
                                      </p:cBhvr>
                                    </p:animEffect>
                                  </p:childTnLst>
                                </p:cTn>
                              </p:par>
                              <p:par>
                                <p:cTn id="45" presetID="10" presetClass="entr" presetSubtype="0" fill="hold" nodeType="with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3"/>
                                        </p:tgtEl>
                                        <p:attrNameLst>
                                          <p:attrName>style.visibility</p:attrName>
                                        </p:attrNameLst>
                                      </p:cBhvr>
                                      <p:to>
                                        <p:strVal val="visible"/>
                                      </p:to>
                                    </p:set>
                                    <p:animEffect transition="in" filter="fade">
                                      <p:cBhvr>
                                        <p:cTn id="52" dur="500"/>
                                        <p:tgtEl>
                                          <p:spTgt spid="3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fade">
                                      <p:cBhvr>
                                        <p:cTn id="6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2"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3241013"/>
            <a:ext cx="12192000" cy="837152"/>
          </a:xfrm>
          <a:prstGeom prst="rect">
            <a:avLst/>
          </a:prstGeom>
        </p:spPr>
        <p:txBody>
          <a:bodyPr wrap="square">
            <a:spAutoFit/>
          </a:bodyPr>
          <a:lstStyle/>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Can all be approximately pruned from a k-NNG (given a sufficiently large k)</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Pruning edges for a given point is embarrassingly parallel</a:t>
            </a:r>
          </a:p>
        </p:txBody>
      </p:sp>
      <p:sp>
        <p:nvSpPr>
          <p:cNvPr id="28" name="Title 1">
            <a:extLst>
              <a:ext uri="{FF2B5EF4-FFF2-40B4-BE49-F238E27FC236}">
                <a16:creationId xmlns:a16="http://schemas.microsoft.com/office/drawing/2014/main" id="{A74574D1-194E-445D-9773-38DADB9E1DAE}"/>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Parameterized Graphs</a:t>
            </a:r>
          </a:p>
        </p:txBody>
      </p:sp>
      <p:sp>
        <p:nvSpPr>
          <p:cNvPr id="29" name="Slide Number Placeholder 77">
            <a:extLst>
              <a:ext uri="{FF2B5EF4-FFF2-40B4-BE49-F238E27FC236}">
                <a16:creationId xmlns:a16="http://schemas.microsoft.com/office/drawing/2014/main" id="{1C28C5D9-062F-4624-AAB2-CA7F29F8DBB1}"/>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116</a:t>
            </a:fld>
            <a:endParaRPr lang="en-US"/>
          </a:p>
        </p:txBody>
      </p:sp>
      <p:sp>
        <p:nvSpPr>
          <p:cNvPr id="3" name="Rectangle 2">
            <a:extLst>
              <a:ext uri="{FF2B5EF4-FFF2-40B4-BE49-F238E27FC236}">
                <a16:creationId xmlns:a16="http://schemas.microsoft.com/office/drawing/2014/main" id="{0427A14B-107D-426D-A097-C476D2D05C26}"/>
              </a:ext>
            </a:extLst>
          </p:cNvPr>
          <p:cNvSpPr/>
          <p:nvPr/>
        </p:nvSpPr>
        <p:spPr>
          <a:xfrm>
            <a:off x="705016" y="1017489"/>
            <a:ext cx="10781968" cy="1829078"/>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numCol="3" rtlCol="0" anchor="t"/>
          <a:lstStyle/>
          <a:p>
            <a:pPr marL="342900" indent="-342900">
              <a:spcBef>
                <a:spcPct val="20000"/>
              </a:spcBef>
              <a:defRPr/>
            </a:pPr>
            <a:r>
              <a:rPr lang="en-US" i="1" dirty="0">
                <a:solidFill>
                  <a:schemeClr val="bg1"/>
                </a:solidFill>
                <a:latin typeface="Arial" pitchFamily="34" charset="0"/>
                <a:cs typeface="Arial" pitchFamily="34" charset="0"/>
              </a:rPr>
              <a:t>k</a:t>
            </a:r>
            <a:r>
              <a:rPr lang="en-US" dirty="0">
                <a:solidFill>
                  <a:schemeClr val="bg1"/>
                </a:solidFill>
                <a:latin typeface="Arial" pitchFamily="34" charset="0"/>
                <a:cs typeface="Arial" pitchFamily="34" charset="0"/>
              </a:rPr>
              <a:t>-Nearest Neighborhood</a:t>
            </a:r>
          </a:p>
          <a:p>
            <a:pPr marL="342900" indent="-342900">
              <a:spcBef>
                <a:spcPct val="20000"/>
              </a:spcBef>
              <a:defRPr/>
            </a:pPr>
            <a:r>
              <a:rPr lang="en-US" dirty="0">
                <a:solidFill>
                  <a:schemeClr val="bg1"/>
                </a:solidFill>
                <a:latin typeface="Arial" pitchFamily="34" charset="0"/>
                <a:cs typeface="Arial" pitchFamily="34" charset="0"/>
              </a:rPr>
              <a:t>	k – number of neighbors</a:t>
            </a: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solidFill>
                <a:schemeClr val="bg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dirty="0">
                <a:latin typeface="Arial" pitchFamily="34" charset="0"/>
                <a:cs typeface="Arial" pitchFamily="34" charset="0"/>
              </a:rPr>
              <a:t>Strict β-Skeletons</a:t>
            </a:r>
          </a:p>
          <a:p>
            <a:pPr marL="342900" indent="-342900">
              <a:spcBef>
                <a:spcPct val="20000"/>
              </a:spcBef>
              <a:defRPr/>
            </a:pPr>
            <a:r>
              <a:rPr lang="en-US" dirty="0">
                <a:latin typeface="Arial" pitchFamily="34" charset="0"/>
                <a:cs typeface="Arial" pitchFamily="34" charset="0"/>
              </a:rPr>
              <a:t>Relaxed </a:t>
            </a:r>
            <a:r>
              <a:rPr lang="el-GR" dirty="0">
                <a:latin typeface="Arial" pitchFamily="34" charset="0"/>
                <a:cs typeface="Arial" pitchFamily="34" charset="0"/>
              </a:rPr>
              <a:t>β</a:t>
            </a:r>
            <a:r>
              <a:rPr lang="en-US" dirty="0">
                <a:latin typeface="Arial" pitchFamily="34" charset="0"/>
                <a:cs typeface="Arial" pitchFamily="34" charset="0"/>
              </a:rPr>
              <a:t>-Skeletons</a:t>
            </a:r>
          </a:p>
          <a:p>
            <a:pPr marL="342900" indent="-342900">
              <a:spcBef>
                <a:spcPct val="20000"/>
              </a:spcBef>
              <a:defRPr/>
            </a:pPr>
            <a:r>
              <a:rPr lang="en-US" dirty="0">
                <a:latin typeface="Arial" pitchFamily="34" charset="0"/>
                <a:cs typeface="Arial" pitchFamily="34" charset="0"/>
              </a:rPr>
              <a:t>	β – size parameter</a:t>
            </a:r>
          </a:p>
          <a:p>
            <a:pPr marL="342900" indent="-342900">
              <a:spcBef>
                <a:spcPct val="20000"/>
              </a:spcBef>
              <a:defRPr/>
            </a:pPr>
            <a:r>
              <a:rPr lang="en-US" dirty="0">
                <a:latin typeface="Arial" pitchFamily="34" charset="0"/>
                <a:cs typeface="Arial" pitchFamily="34" charset="0"/>
              </a:rPr>
              <a:t>	p – shape parameter</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dirty="0">
                <a:latin typeface="Arial" pitchFamily="34" charset="0"/>
                <a:cs typeface="Arial" pitchFamily="34" charset="0"/>
              </a:rPr>
              <a:t>m-Yao Graph</a:t>
            </a:r>
          </a:p>
          <a:p>
            <a:pPr marL="342900" indent="-342900">
              <a:spcBef>
                <a:spcPct val="20000"/>
              </a:spcBef>
              <a:defRPr/>
            </a:pPr>
            <a:r>
              <a:rPr lang="en-US" dirty="0">
                <a:latin typeface="Arial" pitchFamily="34" charset="0"/>
                <a:cs typeface="Arial" pitchFamily="34" charset="0"/>
              </a:rPr>
              <a:t>m-</a:t>
            </a:r>
            <a:r>
              <a:rPr lang="el-GR" dirty="0">
                <a:latin typeface="Arial" pitchFamily="34" charset="0"/>
                <a:cs typeface="Arial" pitchFamily="34" charset="0"/>
              </a:rPr>
              <a:t>Θ</a:t>
            </a:r>
            <a:r>
              <a:rPr lang="en-US" dirty="0">
                <a:latin typeface="Arial" pitchFamily="34" charset="0"/>
                <a:cs typeface="Arial" pitchFamily="34" charset="0"/>
              </a:rPr>
              <a:t> Graph</a:t>
            </a:r>
          </a:p>
          <a:p>
            <a:pPr marL="342900" indent="-342900">
              <a:spcBef>
                <a:spcPct val="20000"/>
              </a:spcBef>
              <a:defRPr/>
            </a:pPr>
            <a:r>
              <a:rPr lang="en-US" dirty="0">
                <a:latin typeface="Arial" pitchFamily="34" charset="0"/>
                <a:cs typeface="Arial" pitchFamily="34" charset="0"/>
              </a:rPr>
              <a:t>	c – number of cones</a:t>
            </a:r>
          </a:p>
          <a:p>
            <a:pPr marL="342900" indent="-342900">
              <a:spcBef>
                <a:spcPct val="20000"/>
              </a:spcBef>
              <a:defRPr/>
            </a:pPr>
            <a:r>
              <a:rPr lang="en-US" dirty="0">
                <a:latin typeface="Arial" pitchFamily="34" charset="0"/>
                <a:cs typeface="Arial" pitchFamily="34" charset="0"/>
              </a:rPr>
              <a:t>	m – edges per cone</a:t>
            </a:r>
          </a:p>
          <a:p>
            <a:pPr marL="342900" indent="-342900">
              <a:spcBef>
                <a:spcPct val="20000"/>
              </a:spcBef>
              <a:defRPr/>
            </a:pPr>
            <a:endParaRPr lang="en-US" dirty="0">
              <a:latin typeface="Arial" pitchFamily="34" charset="0"/>
              <a:cs typeface="Arial" pitchFamily="34" charset="0"/>
            </a:endParaRPr>
          </a:p>
        </p:txBody>
      </p:sp>
      <p:sp>
        <p:nvSpPr>
          <p:cNvPr id="4" name="Rectangle 3">
            <a:extLst>
              <a:ext uri="{FF2B5EF4-FFF2-40B4-BE49-F238E27FC236}">
                <a16:creationId xmlns:a16="http://schemas.microsoft.com/office/drawing/2014/main" id="{98AD6B33-AE99-4683-B3DB-2B47C248E963}"/>
              </a:ext>
            </a:extLst>
          </p:cNvPr>
          <p:cNvSpPr/>
          <p:nvPr/>
        </p:nvSpPr>
        <p:spPr>
          <a:xfrm>
            <a:off x="3633747" y="1126243"/>
            <a:ext cx="3156668" cy="369332"/>
          </a:xfrm>
          <a:prstGeom prst="rect">
            <a:avLst/>
          </a:prstGeom>
        </p:spPr>
        <p:txBody>
          <a:bodyPr wrap="square">
            <a:spAutoFit/>
          </a:bodyPr>
          <a:lstStyle/>
          <a:p>
            <a:pPr marL="342900" indent="-342900">
              <a:spcBef>
                <a:spcPct val="20000"/>
              </a:spcBef>
              <a:defRPr/>
            </a:pPr>
            <a:endParaRPr lang="en-US" dirty="0">
              <a:solidFill>
                <a:schemeClr val="bg1"/>
              </a:solidFill>
              <a:latin typeface="Arial" pitchFamily="34" charset="0"/>
              <a:cs typeface="Arial" pitchFamily="34" charset="0"/>
            </a:endParaRPr>
          </a:p>
        </p:txBody>
      </p:sp>
    </p:spTree>
    <p:extLst>
      <p:ext uri="{BB962C8B-B14F-4D97-AF65-F5344CB8AC3E}">
        <p14:creationId xmlns:p14="http://schemas.microsoft.com/office/powerpoint/2010/main" val="17598533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animEffect transition="in" filter="fade">
                                      <p:cBhvr>
                                        <p:cTn id="7" dur="500"/>
                                        <p:tgtEl>
                                          <p:spTgt spid="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
                                            <p:txEl>
                                              <p:pRg st="1" end="1"/>
                                            </p:txEl>
                                          </p:spTgt>
                                        </p:tgtEl>
                                        <p:attrNameLst>
                                          <p:attrName>style.visibility</p:attrName>
                                        </p:attrNameLst>
                                      </p:cBhvr>
                                      <p:to>
                                        <p:strVal val="visible"/>
                                      </p:to>
                                    </p:set>
                                    <p:animEffect transition="in" filter="fade">
                                      <p:cBhvr>
                                        <p:cTn id="12"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946151" y="2199938"/>
            <a:ext cx="10756899" cy="7706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t"/>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090687"/>
            <a:ext cx="1169695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10668000" cy="26468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a:spcBef>
                <a:spcPct val="20000"/>
              </a:spcBef>
              <a:defRPr/>
            </a:pPr>
            <a:r>
              <a:rPr lang="en-US" sz="2000" dirty="0">
                <a:latin typeface="Courier New" panose="02070309020205020404" pitchFamily="49" charset="0"/>
                <a:cs typeface="Courier New" panose="02070309020205020404" pitchFamily="49" charset="0"/>
              </a:rPr>
              <a:t>For p in points:</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(p, k)</a:t>
            </a:r>
          </a:p>
          <a:p>
            <a:pPr>
              <a:spcBef>
                <a:spcPct val="20000"/>
              </a:spcBef>
              <a:defRPr/>
            </a:pPr>
            <a:r>
              <a:rPr lang="en-US" sz="2000" dirty="0">
                <a:latin typeface="Courier New" panose="02070309020205020404" pitchFamily="49" charset="0"/>
                <a:cs typeface="Courier New" panose="02070309020205020404" pitchFamily="49" charset="0"/>
              </a:rPr>
              <a:t>	For q in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a:t>
            </a:r>
          </a:p>
          <a:p>
            <a:pPr>
              <a:spcBef>
                <a:spcPct val="20000"/>
              </a:spcBef>
              <a:defRPr/>
            </a:pP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knng</a:t>
            </a:r>
            <a:r>
              <a:rPr lang="en-US" sz="2000" dirty="0">
                <a:latin typeface="Courier New" panose="02070309020205020404" pitchFamily="49" charset="0"/>
                <a:cs typeface="Courier New" panose="02070309020205020404" pitchFamily="49" charset="0"/>
              </a:rPr>
              <a:t>(q, k)</a:t>
            </a:r>
          </a:p>
          <a:p>
            <a:pPr lvl="2">
              <a:spcBef>
                <a:spcPct val="20000"/>
              </a:spcBef>
              <a:defRPr/>
            </a:pPr>
            <a:r>
              <a:rPr lang="en-US" sz="2000" dirty="0">
                <a:latin typeface="Courier New" panose="02070309020205020404" pitchFamily="49" charset="0"/>
                <a:cs typeface="Courier New" panose="02070309020205020404" pitchFamily="49" charset="0"/>
              </a:rPr>
              <a:t>if not </a:t>
            </a:r>
            <a:r>
              <a:rPr lang="en-US" sz="2000" dirty="0" err="1">
                <a:latin typeface="Courier New" panose="02070309020205020404" pitchFamily="49" charset="0"/>
                <a:cs typeface="Courier New" panose="02070309020205020404" pitchFamily="49" charset="0"/>
              </a:rPr>
              <a:t>is_valid</a:t>
            </a:r>
            <a:r>
              <a:rPr lang="en-US" sz="2000" dirty="0">
                <a:latin typeface="Courier New" panose="02070309020205020404" pitchFamily="49" charset="0"/>
                <a:cs typeface="Courier New" panose="02070309020205020404" pitchFamily="49" charset="0"/>
              </a:rPr>
              <a:t>(</a:t>
            </a:r>
            <a:r>
              <a:rPr lang="en-US" sz="2000" dirty="0" err="1">
                <a:latin typeface="Courier New" panose="02070309020205020404" pitchFamily="49" charset="0"/>
                <a:cs typeface="Courier New" panose="02070309020205020404" pitchFamily="49" charset="0"/>
              </a:rPr>
              <a:t>pq</a:t>
            </a:r>
            <a:r>
              <a:rPr lang="en-US" sz="2000" dirty="0">
                <a:latin typeface="Courier New" panose="02070309020205020404" pitchFamily="49" charset="0"/>
                <a:cs typeface="Courier New" panose="02070309020205020404" pitchFamily="49" charset="0"/>
              </a:rPr>
              <a:t>, </a:t>
            </a:r>
            <a:r>
              <a:rPr lang="en-US" sz="2000" dirty="0" err="1">
                <a:latin typeface="Courier New" panose="02070309020205020404" pitchFamily="49" charset="0"/>
                <a:cs typeface="Courier New" panose="02070309020205020404" pitchFamily="49" charset="0"/>
              </a:rPr>
              <a:t>p_neighbors</a:t>
            </a:r>
            <a:r>
              <a:rPr lang="en-US" sz="2000" dirty="0">
                <a:latin typeface="Courier New" panose="02070309020205020404" pitchFamily="49" charset="0"/>
                <a:cs typeface="Courier New" panose="02070309020205020404" pitchFamily="49" charset="0"/>
              </a:rPr>
              <a:t> [+ </a:t>
            </a:r>
            <a:r>
              <a:rPr lang="en-US" sz="2000" dirty="0" err="1">
                <a:latin typeface="Courier New" panose="02070309020205020404" pitchFamily="49" charset="0"/>
                <a:cs typeface="Courier New" panose="02070309020205020404" pitchFamily="49" charset="0"/>
              </a:rPr>
              <a:t>q_neighbors</a:t>
            </a:r>
            <a:r>
              <a:rPr lang="en-US" sz="2000" dirty="0">
                <a:latin typeface="Courier New" panose="02070309020205020404" pitchFamily="49" charset="0"/>
                <a:cs typeface="Courier New" panose="02070309020205020404" pitchFamily="49" charset="0"/>
              </a:rPr>
              <a:t>]):</a:t>
            </a:r>
          </a:p>
          <a:p>
            <a:pPr lvl="3">
              <a:spcBef>
                <a:spcPct val="20000"/>
              </a:spcBef>
              <a:defRPr/>
            </a:pPr>
            <a:r>
              <a:rPr lang="en-US" sz="2000" dirty="0">
                <a:latin typeface="Courier New" panose="02070309020205020404" pitchFamily="49" charset="0"/>
                <a:cs typeface="Courier New" panose="02070309020205020404" pitchFamily="49" charset="0"/>
              </a:rPr>
              <a:t>neighbors[q] = -1</a:t>
            </a:r>
          </a:p>
        </p:txBody>
      </p:sp>
      <p:sp>
        <p:nvSpPr>
          <p:cNvPr id="32" name="Rectangle 31">
            <a:extLst>
              <a:ext uri="{FF2B5EF4-FFF2-40B4-BE49-F238E27FC236}">
                <a16:creationId xmlns:a16="http://schemas.microsoft.com/office/drawing/2014/main" id="{BB8B44F6-4FCB-422A-84AA-84DC3CCBBB26}"/>
              </a:ext>
            </a:extLst>
          </p:cNvPr>
          <p:cNvSpPr/>
          <p:nvPr/>
        </p:nvSpPr>
        <p:spPr>
          <a:xfrm>
            <a:off x="1524000" y="3584710"/>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
        <p:nvSpPr>
          <p:cNvPr id="8" name="Title 1">
            <a:extLst>
              <a:ext uri="{FF2B5EF4-FFF2-40B4-BE49-F238E27FC236}">
                <a16:creationId xmlns:a16="http://schemas.microsoft.com/office/drawing/2014/main" id="{E1E4F875-09C2-4517-82FC-01DFF9A014AE}"/>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Parallelizing the Graph Construction on the GPU</a:t>
            </a:r>
          </a:p>
        </p:txBody>
      </p:sp>
      <p:sp>
        <p:nvSpPr>
          <p:cNvPr id="9" name="Slide Number Placeholder 77">
            <a:extLst>
              <a:ext uri="{FF2B5EF4-FFF2-40B4-BE49-F238E27FC236}">
                <a16:creationId xmlns:a16="http://schemas.microsoft.com/office/drawing/2014/main" id="{1678B6B9-6FDE-4871-9082-728B23DBF05B}"/>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117</a:t>
            </a:fld>
            <a:endParaRPr lang="en-US"/>
          </a:p>
        </p:txBody>
      </p:sp>
    </p:spTree>
    <p:extLst>
      <p:ext uri="{BB962C8B-B14F-4D97-AF65-F5344CB8AC3E}">
        <p14:creationId xmlns:p14="http://schemas.microsoft.com/office/powerpoint/2010/main" val="26146171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1C306C1A-E0C5-46E2-992C-B97A7F77EC60}"/>
              </a:ext>
            </a:extLst>
          </p:cNvPr>
          <p:cNvGrpSpPr/>
          <p:nvPr/>
        </p:nvGrpSpPr>
        <p:grpSpPr>
          <a:xfrm>
            <a:off x="2131706" y="776177"/>
            <a:ext cx="8137782" cy="5646633"/>
            <a:chOff x="2131706" y="776177"/>
            <a:chExt cx="8137782" cy="5646633"/>
          </a:xfrm>
        </p:grpSpPr>
        <p:sp>
          <p:nvSpPr>
            <p:cNvPr id="6" name="Rectangle 5"/>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E847F5AE-51B5-4AEB-8F6A-9A630B13B597}"/>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923012F8-58F9-4B04-8FE9-76807EFD14FD}"/>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own Arrow 10">
              <a:extLst>
                <a:ext uri="{FF2B5EF4-FFF2-40B4-BE49-F238E27FC236}">
                  <a16:creationId xmlns:a16="http://schemas.microsoft.com/office/drawing/2014/main" id="{240CE6AE-A89C-4FF1-B2AE-9FAF2BE225F5}"/>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0C59B57-0EB9-4B0B-89FA-DDDFBB62DF86}"/>
                </a:ext>
              </a:extLst>
            </p:cNvPr>
            <p:cNvGrpSpPr/>
            <p:nvPr/>
          </p:nvGrpSpPr>
          <p:grpSpPr>
            <a:xfrm>
              <a:off x="3928419" y="952107"/>
              <a:ext cx="4335162" cy="725115"/>
              <a:chOff x="3853264" y="952107"/>
              <a:chExt cx="4335162" cy="725115"/>
            </a:xfrm>
          </p:grpSpPr>
          <p:sp>
            <p:nvSpPr>
              <p:cNvPr id="48" name="Rectangle 47">
                <a:extLst>
                  <a:ext uri="{FF2B5EF4-FFF2-40B4-BE49-F238E27FC236}">
                    <a16:creationId xmlns:a16="http://schemas.microsoft.com/office/drawing/2014/main" id="{2A00CBC6-42FE-4E8D-B592-DF32A1AD7C54}"/>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9" name="Rectangle 48">
                <a:extLst>
                  <a:ext uri="{FF2B5EF4-FFF2-40B4-BE49-F238E27FC236}">
                    <a16:creationId xmlns:a16="http://schemas.microsoft.com/office/drawing/2014/main" id="{8A259651-FF00-4557-8B8F-C55848C03C75}"/>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50" name="Down Arrow 10">
                <a:extLst>
                  <a:ext uri="{FF2B5EF4-FFF2-40B4-BE49-F238E27FC236}">
                    <a16:creationId xmlns:a16="http://schemas.microsoft.com/office/drawing/2014/main" id="{9FB70117-C407-4AA7-8DFC-A736BC3293B3}"/>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EB5B46F-1777-4436-A783-10CC8DB71650}"/>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Tree>
    <p:extLst>
      <p:ext uri="{BB962C8B-B14F-4D97-AF65-F5344CB8AC3E}">
        <p14:creationId xmlns:p14="http://schemas.microsoft.com/office/powerpoint/2010/main" val="8493951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Morse and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46" y="2089111"/>
            <a:ext cx="11823976" cy="325159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7B737784-0F47-4180-ACCD-67F06D989135}"/>
              </a:ext>
            </a:extLst>
          </p:cNvPr>
          <p:cNvSpPr txBox="1"/>
          <p:nvPr/>
        </p:nvSpPr>
        <p:spPr>
          <a:xfrm>
            <a:off x="886098" y="759829"/>
            <a:ext cx="2684004" cy="461665"/>
          </a:xfrm>
          <a:prstGeom prst="rect">
            <a:avLst/>
          </a:prstGeom>
          <a:noFill/>
        </p:spPr>
        <p:txBody>
          <a:bodyPr wrap="none" rtlCol="0">
            <a:spAutoFit/>
          </a:bodyPr>
          <a:lstStyle/>
          <a:p>
            <a:r>
              <a:rPr lang="en-US" sz="2400" dirty="0"/>
              <a:t>Morse Complex of f</a:t>
            </a:r>
          </a:p>
        </p:txBody>
      </p:sp>
      <p:sp>
        <p:nvSpPr>
          <p:cNvPr id="11" name="Slide Number Placeholder 77">
            <a:extLst>
              <a:ext uri="{FF2B5EF4-FFF2-40B4-BE49-F238E27FC236}">
                <a16:creationId xmlns:a16="http://schemas.microsoft.com/office/drawing/2014/main" id="{7C2BFF4B-D410-49DF-AB7D-893EF49FF63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12</a:t>
            </a:fld>
            <a:endParaRPr lang="en-US" dirty="0"/>
          </a:p>
        </p:txBody>
      </p:sp>
      <p:pic>
        <p:nvPicPr>
          <p:cNvPr id="14" name="Picture 13">
            <a:extLst>
              <a:ext uri="{FF2B5EF4-FFF2-40B4-BE49-F238E27FC236}">
                <a16:creationId xmlns:a16="http://schemas.microsoft.com/office/drawing/2014/main" id="{6EB568BF-23BB-4BDB-B7A3-6BFAD59B64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1559" y="6373991"/>
            <a:ext cx="190517" cy="175275"/>
          </a:xfrm>
          <a:prstGeom prst="rect">
            <a:avLst/>
          </a:prstGeom>
        </p:spPr>
      </p:pic>
      <p:pic>
        <p:nvPicPr>
          <p:cNvPr id="15" name="Picture 14">
            <a:extLst>
              <a:ext uri="{FF2B5EF4-FFF2-40B4-BE49-F238E27FC236}">
                <a16:creationId xmlns:a16="http://schemas.microsoft.com/office/drawing/2014/main" id="{62439B1B-154F-4A2E-9467-80CF5612FD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1559" y="5764391"/>
            <a:ext cx="190517" cy="175275"/>
          </a:xfrm>
          <a:prstGeom prst="rect">
            <a:avLst/>
          </a:prstGeom>
        </p:spPr>
      </p:pic>
      <p:pic>
        <p:nvPicPr>
          <p:cNvPr id="16" name="Picture 15">
            <a:extLst>
              <a:ext uri="{FF2B5EF4-FFF2-40B4-BE49-F238E27FC236}">
                <a16:creationId xmlns:a16="http://schemas.microsoft.com/office/drawing/2014/main" id="{6C96A00C-77FB-46D7-B00B-E050114A78E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01558" y="6085633"/>
            <a:ext cx="190517" cy="175275"/>
          </a:xfrm>
          <a:prstGeom prst="rect">
            <a:avLst/>
          </a:prstGeom>
        </p:spPr>
      </p:pic>
      <p:sp>
        <p:nvSpPr>
          <p:cNvPr id="17" name="TextBox 16">
            <a:extLst>
              <a:ext uri="{FF2B5EF4-FFF2-40B4-BE49-F238E27FC236}">
                <a16:creationId xmlns:a16="http://schemas.microsoft.com/office/drawing/2014/main" id="{F453F4BD-7D34-499C-82B1-AFF1927C2FE1}"/>
              </a:ext>
            </a:extLst>
          </p:cNvPr>
          <p:cNvSpPr txBox="1"/>
          <p:nvPr/>
        </p:nvSpPr>
        <p:spPr>
          <a:xfrm>
            <a:off x="675762" y="5702135"/>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8" name="TextBox 17">
            <a:extLst>
              <a:ext uri="{FF2B5EF4-FFF2-40B4-BE49-F238E27FC236}">
                <a16:creationId xmlns:a16="http://schemas.microsoft.com/office/drawing/2014/main" id="{01F5B7C4-91EA-46EF-8AB3-ECB6DB607BB5}"/>
              </a:ext>
            </a:extLst>
          </p:cNvPr>
          <p:cNvSpPr txBox="1"/>
          <p:nvPr/>
        </p:nvSpPr>
        <p:spPr>
          <a:xfrm>
            <a:off x="4721959" y="759829"/>
            <a:ext cx="2760949" cy="461665"/>
          </a:xfrm>
          <a:prstGeom prst="rect">
            <a:avLst/>
          </a:prstGeom>
          <a:noFill/>
        </p:spPr>
        <p:txBody>
          <a:bodyPr wrap="none" rtlCol="0">
            <a:spAutoFit/>
          </a:bodyPr>
          <a:lstStyle/>
          <a:p>
            <a:r>
              <a:rPr lang="en-US" sz="2400" dirty="0"/>
              <a:t>Morse Complex of -f</a:t>
            </a:r>
          </a:p>
        </p:txBody>
      </p:sp>
      <p:sp>
        <p:nvSpPr>
          <p:cNvPr id="19" name="TextBox 18">
            <a:extLst>
              <a:ext uri="{FF2B5EF4-FFF2-40B4-BE49-F238E27FC236}">
                <a16:creationId xmlns:a16="http://schemas.microsoft.com/office/drawing/2014/main" id="{568CAB78-80CA-4F71-BB40-C959F12AEE1C}"/>
              </a:ext>
            </a:extLst>
          </p:cNvPr>
          <p:cNvSpPr txBox="1"/>
          <p:nvPr/>
        </p:nvSpPr>
        <p:spPr>
          <a:xfrm>
            <a:off x="8737600" y="759829"/>
            <a:ext cx="3079946" cy="461665"/>
          </a:xfrm>
          <a:prstGeom prst="rect">
            <a:avLst/>
          </a:prstGeom>
          <a:noFill/>
        </p:spPr>
        <p:txBody>
          <a:bodyPr wrap="none" rtlCol="0">
            <a:spAutoFit/>
          </a:bodyPr>
          <a:lstStyle/>
          <a:p>
            <a:r>
              <a:rPr lang="en-US" sz="2400" dirty="0"/>
              <a:t>Morse-</a:t>
            </a:r>
            <a:r>
              <a:rPr lang="en-US" sz="2400" dirty="0" err="1"/>
              <a:t>Smale</a:t>
            </a:r>
            <a:r>
              <a:rPr lang="en-US" sz="2400" dirty="0"/>
              <a:t> Complex</a:t>
            </a:r>
          </a:p>
        </p:txBody>
      </p:sp>
      <p:sp>
        <p:nvSpPr>
          <p:cNvPr id="22" name="TextBox 21">
            <a:extLst>
              <a:ext uri="{FF2B5EF4-FFF2-40B4-BE49-F238E27FC236}">
                <a16:creationId xmlns:a16="http://schemas.microsoft.com/office/drawing/2014/main" id="{F97BB510-F08A-4BC6-88FB-1AB71EAB8F69}"/>
              </a:ext>
            </a:extLst>
          </p:cNvPr>
          <p:cNvSpPr txBox="1"/>
          <p:nvPr/>
        </p:nvSpPr>
        <p:spPr>
          <a:xfrm>
            <a:off x="8483601" y="1207103"/>
            <a:ext cx="3469694" cy="923330"/>
          </a:xfrm>
          <a:prstGeom prst="rect">
            <a:avLst/>
          </a:prstGeom>
          <a:noFill/>
        </p:spPr>
        <p:txBody>
          <a:bodyPr wrap="square" rtlCol="0">
            <a:spAutoFit/>
          </a:bodyPr>
          <a:lstStyle/>
          <a:p>
            <a:r>
              <a:rPr lang="en-US" dirty="0"/>
              <a:t>Partitioning such that all integral lines within a cell have the same origin and destination</a:t>
            </a:r>
          </a:p>
        </p:txBody>
      </p:sp>
      <p:sp>
        <p:nvSpPr>
          <p:cNvPr id="21" name="Rectangle 20">
            <a:extLst>
              <a:ext uri="{FF2B5EF4-FFF2-40B4-BE49-F238E27FC236}">
                <a16:creationId xmlns:a16="http://schemas.microsoft.com/office/drawing/2014/main" id="{D828B525-30D0-4BAA-8DDD-C95CECA3288C}"/>
              </a:ext>
            </a:extLst>
          </p:cNvPr>
          <p:cNvSpPr/>
          <p:nvPr/>
        </p:nvSpPr>
        <p:spPr>
          <a:xfrm>
            <a:off x="7818583" y="819151"/>
            <a:ext cx="4134711" cy="443163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833484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Slide Number Placeholder 63"/>
          <p:cNvSpPr>
            <a:spLocks noGrp="1"/>
          </p:cNvSpPr>
          <p:nvPr>
            <p:ph type="sldNum" sz="quarter" idx="12"/>
          </p:nvPr>
        </p:nvSpPr>
        <p:spPr/>
        <p:txBody>
          <a:bodyPr/>
          <a:lstStyle/>
          <a:p>
            <a:fld id="{275D382F-3FEB-49B7-AA8F-75D024147BE8}" type="slidenum">
              <a:rPr lang="en-US" smtClean="0"/>
              <a:pPr/>
              <a:t>13</a:t>
            </a:fld>
            <a:endParaRPr lang="en-US"/>
          </a:p>
        </p:txBody>
      </p:sp>
      <p:pic>
        <p:nvPicPr>
          <p:cNvPr id="2" name="Picture 1"/>
          <p:cNvPicPr>
            <a:picLocks noChangeAspect="1"/>
          </p:cNvPicPr>
          <p:nvPr/>
        </p:nvPicPr>
        <p:blipFill rotWithShape="1">
          <a:blip r:embed="rId2"/>
          <a:srcRect b="4014"/>
          <a:stretch/>
        </p:blipFill>
        <p:spPr>
          <a:xfrm>
            <a:off x="379026" y="1114426"/>
            <a:ext cx="2924175" cy="5513007"/>
          </a:xfrm>
          <a:prstGeom prst="rect">
            <a:avLst/>
          </a:prstGeom>
        </p:spPr>
      </p:pic>
      <p:pic>
        <p:nvPicPr>
          <p:cNvPr id="70" name="Picture 6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73" name="Picture 7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75" name="Picture 7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76" name="TextBox 75"/>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77" name="Content Placeholder 2"/>
          <p:cNvSpPr>
            <a:spLocks noGrp="1"/>
          </p:cNvSpPr>
          <p:nvPr>
            <p:ph idx="1"/>
          </p:nvPr>
        </p:nvSpPr>
        <p:spPr>
          <a:xfrm>
            <a:off x="3303201" y="1114426"/>
            <a:ext cx="8888799" cy="5011738"/>
          </a:xfrm>
        </p:spPr>
        <p:txBody>
          <a:bodyPr>
            <a:normAutofit/>
          </a:bodyPr>
          <a:lstStyle/>
          <a:p>
            <a:pPr marL="457200" indent="-457200">
              <a:buNone/>
            </a:pPr>
            <a:r>
              <a:rPr lang="en-US" sz="2800" dirty="0"/>
              <a:t>For every point in domain:</a:t>
            </a:r>
          </a:p>
          <a:p>
            <a:pPr marL="457200" indent="-457200">
              <a:buNone/>
            </a:pPr>
            <a:r>
              <a:rPr lang="en-US" sz="2800" dirty="0"/>
              <a:t>	Trace gradient until it becomes zero</a:t>
            </a:r>
          </a:p>
        </p:txBody>
      </p:sp>
      <p:sp>
        <p:nvSpPr>
          <p:cNvPr id="10" name="Title 1">
            <a:extLst>
              <a:ext uri="{FF2B5EF4-FFF2-40B4-BE49-F238E27FC236}">
                <a16:creationId xmlns:a16="http://schemas.microsoft.com/office/drawing/2014/main" id="{8C8FA475-2E1B-4C8C-B2BC-387EAABDE836}"/>
              </a:ext>
            </a:extLst>
          </p:cNvPr>
          <p:cNvSpPr>
            <a:spLocks noGrp="1"/>
          </p:cNvSpPr>
          <p:nvPr>
            <p:ph type="title"/>
          </p:nvPr>
        </p:nvSpPr>
        <p:spPr>
          <a:xfrm>
            <a:off x="0" y="1"/>
            <a:ext cx="12192000" cy="704851"/>
          </a:xfrm>
        </p:spPr>
        <p:txBody>
          <a:bodyPr>
            <a:normAutofit fontScale="90000"/>
          </a:bodyPr>
          <a:lstStyle/>
          <a:p>
            <a:r>
              <a:rPr lang="en-US" dirty="0"/>
              <a:t>Computing the Morse Complex of a Smooth Function</a:t>
            </a:r>
          </a:p>
        </p:txBody>
      </p:sp>
    </p:spTree>
    <p:extLst>
      <p:ext uri="{BB962C8B-B14F-4D97-AF65-F5344CB8AC3E}">
        <p14:creationId xmlns:p14="http://schemas.microsoft.com/office/powerpoint/2010/main" val="545972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2D110D-6D0B-4A4E-B242-F6DDE99EACFA}"/>
              </a:ext>
            </a:extLst>
          </p:cNvPr>
          <p:cNvGrpSpPr/>
          <p:nvPr/>
        </p:nvGrpSpPr>
        <p:grpSpPr>
          <a:xfrm>
            <a:off x="371627" y="1115479"/>
            <a:ext cx="2924175" cy="5519468"/>
            <a:chOff x="5416775" y="982572"/>
            <a:chExt cx="2924175" cy="5519468"/>
          </a:xfrm>
        </p:grpSpPr>
        <p:pic>
          <p:nvPicPr>
            <p:cNvPr id="73" name="Picture 72">
              <a:extLst>
                <a:ext uri="{FF2B5EF4-FFF2-40B4-BE49-F238E27FC236}">
                  <a16:creationId xmlns:a16="http://schemas.microsoft.com/office/drawing/2014/main" id="{5014193B-F20E-42EB-BEF1-1D9E1E3452A5}"/>
                </a:ext>
              </a:extLst>
            </p:cNvPr>
            <p:cNvPicPr>
              <a:picLocks noChangeAspect="1"/>
            </p:cNvPicPr>
            <p:nvPr/>
          </p:nvPicPr>
          <p:blipFill rotWithShape="1">
            <a:blip r:embed="rId3"/>
            <a:srcRect b="3902"/>
            <a:stretch/>
          </p:blipFill>
          <p:spPr>
            <a:xfrm>
              <a:off x="5416775" y="982572"/>
              <a:ext cx="2924175" cy="5519468"/>
            </a:xfrm>
            <a:prstGeom prst="rect">
              <a:avLst/>
            </a:prstGeom>
          </p:spPr>
        </p:pic>
        <p:pic>
          <p:nvPicPr>
            <p:cNvPr id="3" name="Picture 2"/>
            <p:cNvPicPr>
              <a:picLocks noChangeAspect="1"/>
            </p:cNvPicPr>
            <p:nvPr/>
          </p:nvPicPr>
          <p:blipFill rotWithShape="1">
            <a:blip r:embed="rId4">
              <a:alphaModFix/>
            </a:blip>
            <a:srcRect l="25423" t="16933" r="24636" b="23470"/>
            <a:stretch/>
          </p:blipFill>
          <p:spPr>
            <a:xfrm>
              <a:off x="6189935" y="4238897"/>
              <a:ext cx="1371756" cy="1421123"/>
            </a:xfrm>
            <a:prstGeom prst="rect">
              <a:avLst/>
            </a:prstGeom>
            <a:ln>
              <a:noFill/>
              <a:prstDash val="dash"/>
            </a:ln>
            <a:effectLst>
              <a:softEdge rad="31750"/>
            </a:effectLst>
          </p:spPr>
        </p:pic>
      </p:grpSp>
      <p:sp>
        <p:nvSpPr>
          <p:cNvPr id="4" name="Rectangle 3">
            <a:extLst>
              <a:ext uri="{FF2B5EF4-FFF2-40B4-BE49-F238E27FC236}">
                <a16:creationId xmlns:a16="http://schemas.microsoft.com/office/drawing/2014/main" id="{7E818C03-A150-40E5-955A-E23762B521B3}"/>
              </a:ext>
            </a:extLst>
          </p:cNvPr>
          <p:cNvSpPr/>
          <p:nvPr/>
        </p:nvSpPr>
        <p:spPr>
          <a:xfrm>
            <a:off x="371627" y="3933384"/>
            <a:ext cx="2924175" cy="2701562"/>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85958" y="521193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92514" y="546671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48958" y="57223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53238" y="427099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58387" y="415473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0540" y="40223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04234" y="403346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33807" y="413860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54643" y="440976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2087" y="473901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424561" y="40285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78499" y="577773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4774" y="57796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15451" y="614925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0188" y="45297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Slide Number Placeholder 63"/>
          <p:cNvSpPr>
            <a:spLocks noGrp="1"/>
          </p:cNvSpPr>
          <p:nvPr>
            <p:ph type="sldNum" sz="quarter" idx="12"/>
          </p:nvPr>
        </p:nvSpPr>
        <p:spPr>
          <a:xfrm>
            <a:off x="8737600" y="6356351"/>
            <a:ext cx="2844800" cy="365125"/>
          </a:xfrm>
        </p:spPr>
        <p:txBody>
          <a:bodyPr/>
          <a:lstStyle/>
          <a:p>
            <a:fld id="{275D382F-3FEB-49B7-AA8F-75D024147BE8}" type="slidenum">
              <a:rPr lang="en-US" smtClean="0"/>
              <a:pPr/>
              <a:t>14</a:t>
            </a:fld>
            <a:endParaRPr lang="en-US"/>
          </a:p>
        </p:txBody>
      </p:sp>
      <p:sp>
        <p:nvSpPr>
          <p:cNvPr id="85" name="Oval 84"/>
          <p:cNvSpPr/>
          <p:nvPr/>
        </p:nvSpPr>
        <p:spPr>
          <a:xfrm>
            <a:off x="1681408" y="436451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364143" y="476202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1858063" y="535569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745233" y="497301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93728" y="476112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5" name="Group 194">
            <a:extLst>
              <a:ext uri="{FF2B5EF4-FFF2-40B4-BE49-F238E27FC236}">
                <a16:creationId xmlns:a16="http://schemas.microsoft.com/office/drawing/2014/main" id="{0F5C22E3-5FBF-4F7A-AD51-812EC8579688}"/>
              </a:ext>
            </a:extLst>
          </p:cNvPr>
          <p:cNvGrpSpPr/>
          <p:nvPr/>
        </p:nvGrpSpPr>
        <p:grpSpPr>
          <a:xfrm>
            <a:off x="560974" y="4098504"/>
            <a:ext cx="2449033" cy="2245981"/>
            <a:chOff x="560974" y="4098504"/>
            <a:chExt cx="2449033" cy="2245981"/>
          </a:xfrm>
        </p:grpSpPr>
        <p:cxnSp>
          <p:nvCxnSpPr>
            <p:cNvPr id="33" name="Straight Connector 32"/>
            <p:cNvCxnSpPr>
              <a:stCxn id="16" idx="4"/>
              <a:endCxn id="110" idx="0"/>
            </p:cNvCxnSpPr>
            <p:nvPr/>
          </p:nvCxnSpPr>
          <p:spPr>
            <a:xfrm>
              <a:off x="629438" y="4423395"/>
              <a:ext cx="40490" cy="33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683320" y="4401077"/>
              <a:ext cx="341085" cy="360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683320" y="4230938"/>
              <a:ext cx="375067" cy="6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1078287" y="4307138"/>
              <a:ext cx="56300" cy="4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110" idx="6"/>
            </p:cNvCxnSpPr>
            <p:nvPr/>
          </p:nvCxnSpPr>
          <p:spPr>
            <a:xfrm flipH="1">
              <a:off x="746128" y="4815215"/>
              <a:ext cx="255959" cy="22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1188469" y="4098504"/>
              <a:ext cx="552071" cy="7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85" idx="2"/>
            </p:cNvCxnSpPr>
            <p:nvPr/>
          </p:nvCxnSpPr>
          <p:spPr>
            <a:xfrm>
              <a:off x="1188469" y="4284820"/>
              <a:ext cx="492939" cy="155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10" idx="4"/>
              <a:endCxn id="32" idx="0"/>
            </p:cNvCxnSpPr>
            <p:nvPr/>
          </p:nvCxnSpPr>
          <p:spPr>
            <a:xfrm flipH="1">
              <a:off x="560974" y="4913528"/>
              <a:ext cx="108954" cy="866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1078287" y="4891415"/>
              <a:ext cx="236545" cy="597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637174" y="5596794"/>
              <a:ext cx="677658" cy="259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560974" y="5932016"/>
              <a:ext cx="76795" cy="23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767851" y="5907814"/>
              <a:ext cx="932966" cy="31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7" idx="0"/>
            </p:cNvCxnSpPr>
            <p:nvPr/>
          </p:nvCxnSpPr>
          <p:spPr>
            <a:xfrm>
              <a:off x="1808581" y="5907814"/>
              <a:ext cx="184540" cy="29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1422596" y="5596794"/>
              <a:ext cx="278221" cy="20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1" idx="2"/>
              <a:endCxn id="34" idx="5"/>
            </p:cNvCxnSpPr>
            <p:nvPr/>
          </p:nvCxnSpPr>
          <p:spPr>
            <a:xfrm flipH="1" flipV="1">
              <a:off x="745533" y="6279339"/>
              <a:ext cx="801773" cy="65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7" idx="6"/>
              <a:endCxn id="15" idx="3"/>
            </p:cNvCxnSpPr>
            <p:nvPr/>
          </p:nvCxnSpPr>
          <p:spPr>
            <a:xfrm flipV="1">
              <a:off x="2069321" y="5852438"/>
              <a:ext cx="801955" cy="42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H="1" flipV="1">
              <a:off x="2762158" y="5364334"/>
              <a:ext cx="163000" cy="358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107" idx="4"/>
              <a:endCxn id="30" idx="0"/>
            </p:cNvCxnSpPr>
            <p:nvPr/>
          </p:nvCxnSpPr>
          <p:spPr>
            <a:xfrm flipH="1">
              <a:off x="1754699" y="5508094"/>
              <a:ext cx="179564" cy="269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9" idx="2"/>
              <a:endCxn id="107" idx="6"/>
            </p:cNvCxnSpPr>
            <p:nvPr/>
          </p:nvCxnSpPr>
          <p:spPr>
            <a:xfrm flipH="1">
              <a:off x="2010463" y="5288134"/>
              <a:ext cx="675495" cy="14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2816040" y="4682161"/>
              <a:ext cx="180348" cy="55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flipH="1">
              <a:off x="2996388" y="4291007"/>
              <a:ext cx="13619" cy="23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flipV="1">
              <a:off x="1892940" y="4098504"/>
              <a:ext cx="111294" cy="11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2156634" y="4104785"/>
              <a:ext cx="267927" cy="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2576961" y="4104785"/>
              <a:ext cx="379164" cy="5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flipH="1" flipV="1">
              <a:off x="1819647" y="5104847"/>
              <a:ext cx="79679" cy="277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85" idx="0"/>
            </p:cNvCxnSpPr>
            <p:nvPr/>
          </p:nvCxnSpPr>
          <p:spPr>
            <a:xfrm flipH="1">
              <a:off x="1757608" y="4152386"/>
              <a:ext cx="5250" cy="21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86" idx="3"/>
            </p:cNvCxnSpPr>
            <p:nvPr/>
          </p:nvCxnSpPr>
          <p:spPr>
            <a:xfrm flipH="1">
              <a:off x="1882228" y="4892103"/>
              <a:ext cx="504233" cy="150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2554643" y="4158667"/>
              <a:ext cx="22318" cy="273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86" idx="5"/>
              <a:endCxn id="9" idx="1"/>
            </p:cNvCxnSpPr>
            <p:nvPr/>
          </p:nvCxnSpPr>
          <p:spPr>
            <a:xfrm>
              <a:off x="2494225" y="4892103"/>
              <a:ext cx="214051" cy="342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86" idx="6"/>
            </p:cNvCxnSpPr>
            <p:nvPr/>
          </p:nvCxnSpPr>
          <p:spPr>
            <a:xfrm flipH="1">
              <a:off x="2516543" y="4659843"/>
              <a:ext cx="425963" cy="17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86" idx="0"/>
            </p:cNvCxnSpPr>
            <p:nvPr/>
          </p:nvCxnSpPr>
          <p:spPr>
            <a:xfrm flipH="1">
              <a:off x="2440343" y="4562166"/>
              <a:ext cx="190500" cy="19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85" idx="7"/>
            </p:cNvCxnSpPr>
            <p:nvPr/>
          </p:nvCxnSpPr>
          <p:spPr>
            <a:xfrm flipH="1">
              <a:off x="1811490" y="4163547"/>
              <a:ext cx="215062" cy="223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2684725" y="4268689"/>
              <a:ext cx="271400" cy="1633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p:cNvCxnSpPr>
              <a:cxnSpLocks/>
              <a:endCxn id="85" idx="4"/>
            </p:cNvCxnSpPr>
            <p:nvPr/>
          </p:nvCxnSpPr>
          <p:spPr>
            <a:xfrm flipH="1" flipV="1">
              <a:off x="1757608" y="4516919"/>
              <a:ext cx="62039" cy="4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22" idx="6"/>
              <a:endCxn id="85" idx="3"/>
            </p:cNvCxnSpPr>
            <p:nvPr/>
          </p:nvCxnSpPr>
          <p:spPr>
            <a:xfrm flipV="1">
              <a:off x="1154487" y="4494601"/>
              <a:ext cx="549239" cy="320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31" idx="6"/>
              <a:endCxn id="137" idx="2"/>
            </p:cNvCxnSpPr>
            <p:nvPr/>
          </p:nvCxnSpPr>
          <p:spPr>
            <a:xfrm flipV="1">
              <a:off x="1699706" y="6278014"/>
              <a:ext cx="217215" cy="66471"/>
            </a:xfrm>
            <a:prstGeom prst="line">
              <a:avLst/>
            </a:prstGeom>
          </p:spPr>
          <p:style>
            <a:lnRef idx="1">
              <a:schemeClr val="accent1"/>
            </a:lnRef>
            <a:fillRef idx="0">
              <a:schemeClr val="accent1"/>
            </a:fillRef>
            <a:effectRef idx="0">
              <a:schemeClr val="accent1"/>
            </a:effectRef>
            <a:fontRef idx="minor">
              <a:schemeClr val="tx1"/>
            </a:fontRef>
          </p:style>
        </p:cxnSp>
      </p:grpSp>
      <p:sp>
        <p:nvSpPr>
          <p:cNvPr id="131" name="Oval 130"/>
          <p:cNvSpPr/>
          <p:nvPr/>
        </p:nvSpPr>
        <p:spPr>
          <a:xfrm>
            <a:off x="1547306" y="62682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p:cNvSpPr/>
          <p:nvPr/>
        </p:nvSpPr>
        <p:spPr>
          <a:xfrm>
            <a:off x="1916921" y="62018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5E30D835-9175-4686-AB32-744E2754F6AE}"/>
              </a:ext>
            </a:extLst>
          </p:cNvPr>
          <p:cNvSpPr>
            <a:spLocks noGrp="1"/>
          </p:cNvSpPr>
          <p:nvPr>
            <p:ph type="title"/>
          </p:nvPr>
        </p:nvSpPr>
        <p:spPr>
          <a:xfrm>
            <a:off x="0" y="1"/>
            <a:ext cx="12192000" cy="704851"/>
          </a:xfrm>
        </p:spPr>
        <p:txBody>
          <a:bodyPr>
            <a:normAutofit fontScale="90000"/>
          </a:bodyPr>
          <a:lstStyle/>
          <a:p>
            <a:r>
              <a:rPr lang="en-US" dirty="0"/>
              <a:t>Approximating the Morse Complex on a Point Cloud</a:t>
            </a:r>
          </a:p>
        </p:txBody>
      </p:sp>
      <p:pic>
        <p:nvPicPr>
          <p:cNvPr id="189" name="Picture 188">
            <a:extLst>
              <a:ext uri="{FF2B5EF4-FFF2-40B4-BE49-F238E27FC236}">
                <a16:creationId xmlns:a16="http://schemas.microsoft.com/office/drawing/2014/main" id="{4D99AE24-E91E-4D28-8980-D25F792C4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190" name="Picture 189">
            <a:extLst>
              <a:ext uri="{FF2B5EF4-FFF2-40B4-BE49-F238E27FC236}">
                <a16:creationId xmlns:a16="http://schemas.microsoft.com/office/drawing/2014/main" id="{A2897CAA-96CD-4181-AE43-09FA1ADC5B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191" name="Picture 190">
            <a:extLst>
              <a:ext uri="{FF2B5EF4-FFF2-40B4-BE49-F238E27FC236}">
                <a16:creationId xmlns:a16="http://schemas.microsoft.com/office/drawing/2014/main" id="{BBF4240D-7B28-45F4-9C31-CA9823D62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192" name="TextBox 191">
            <a:extLst>
              <a:ext uri="{FF2B5EF4-FFF2-40B4-BE49-F238E27FC236}">
                <a16:creationId xmlns:a16="http://schemas.microsoft.com/office/drawing/2014/main" id="{50A05FD6-EA03-432C-ADA3-35C9D9E3291F}"/>
              </a:ext>
            </a:extLst>
          </p:cNvPr>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94" name="Content Placeholder 2">
            <a:extLst>
              <a:ext uri="{FF2B5EF4-FFF2-40B4-BE49-F238E27FC236}">
                <a16:creationId xmlns:a16="http://schemas.microsoft.com/office/drawing/2014/main" id="{0CCA91A7-8618-4162-ACF0-341E2969BE98}"/>
              </a:ext>
            </a:extLst>
          </p:cNvPr>
          <p:cNvSpPr>
            <a:spLocks noGrp="1"/>
          </p:cNvSpPr>
          <p:nvPr>
            <p:ph idx="1"/>
          </p:nvPr>
        </p:nvSpPr>
        <p:spPr>
          <a:xfrm>
            <a:off x="3303201" y="1114426"/>
            <a:ext cx="8888799" cy="5011738"/>
          </a:xfrm>
        </p:spPr>
        <p:txBody>
          <a:bodyPr>
            <a:normAutofit/>
          </a:bodyPr>
          <a:lstStyle/>
          <a:p>
            <a:pPr marL="457200" indent="-457200">
              <a:buNone/>
            </a:pPr>
            <a:r>
              <a:rPr lang="en-US" sz="2800" dirty="0"/>
              <a:t>Connect points via a </a:t>
            </a:r>
            <a:r>
              <a:rPr lang="en-US" sz="2800" b="1" i="1" dirty="0">
                <a:solidFill>
                  <a:schemeClr val="accent2"/>
                </a:solidFill>
              </a:rPr>
              <a:t>proximity graph</a:t>
            </a:r>
            <a:r>
              <a:rPr lang="en-US" sz="2800" dirty="0"/>
              <a:t> </a:t>
            </a:r>
            <a:r>
              <a:rPr lang="en-US" sz="2800" i="1" dirty="0">
                <a:solidFill>
                  <a:schemeClr val="accent2">
                    <a:lumMod val="60000"/>
                    <a:lumOff val="40000"/>
                  </a:schemeClr>
                </a:solidFill>
              </a:rPr>
              <a:t>(more on this later)</a:t>
            </a:r>
          </a:p>
        </p:txBody>
      </p:sp>
    </p:spTree>
    <p:extLst>
      <p:ext uri="{BB962C8B-B14F-4D97-AF65-F5344CB8AC3E}">
        <p14:creationId xmlns:p14="http://schemas.microsoft.com/office/powerpoint/2010/main" val="702029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5"/>
                                        </p:tgtEl>
                                        <p:attrNameLst>
                                          <p:attrName>style.visibility</p:attrName>
                                        </p:attrNameLst>
                                      </p:cBhvr>
                                      <p:to>
                                        <p:strVal val="visible"/>
                                      </p:to>
                                    </p:set>
                                    <p:animEffect transition="in" filter="fade">
                                      <p:cBhvr>
                                        <p:cTn id="7" dur="500"/>
                                        <p:tgtEl>
                                          <p:spTgt spid="19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4">
                                            <p:txEl>
                                              <p:pRg st="0" end="0"/>
                                            </p:txEl>
                                          </p:spTgt>
                                        </p:tgtEl>
                                        <p:attrNameLst>
                                          <p:attrName>style.visibility</p:attrName>
                                        </p:attrNameLst>
                                      </p:cBhvr>
                                      <p:to>
                                        <p:strVal val="visible"/>
                                      </p:to>
                                    </p:set>
                                    <p:animEffect transition="in" filter="fade">
                                      <p:cBhvr>
                                        <p:cTn id="10" dur="500"/>
                                        <p:tgtEl>
                                          <p:spTgt spid="1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BE2D110D-6D0B-4A4E-B242-F6DDE99EACFA}"/>
              </a:ext>
            </a:extLst>
          </p:cNvPr>
          <p:cNvGrpSpPr/>
          <p:nvPr/>
        </p:nvGrpSpPr>
        <p:grpSpPr>
          <a:xfrm>
            <a:off x="371627" y="1115479"/>
            <a:ext cx="2924175" cy="5519468"/>
            <a:chOff x="5416775" y="982572"/>
            <a:chExt cx="2924175" cy="5519468"/>
          </a:xfrm>
        </p:grpSpPr>
        <p:pic>
          <p:nvPicPr>
            <p:cNvPr id="73" name="Picture 72">
              <a:extLst>
                <a:ext uri="{FF2B5EF4-FFF2-40B4-BE49-F238E27FC236}">
                  <a16:creationId xmlns:a16="http://schemas.microsoft.com/office/drawing/2014/main" id="{5014193B-F20E-42EB-BEF1-1D9E1E3452A5}"/>
                </a:ext>
              </a:extLst>
            </p:cNvPr>
            <p:cNvPicPr>
              <a:picLocks noChangeAspect="1"/>
            </p:cNvPicPr>
            <p:nvPr/>
          </p:nvPicPr>
          <p:blipFill rotWithShape="1">
            <a:blip r:embed="rId3"/>
            <a:srcRect b="3902"/>
            <a:stretch/>
          </p:blipFill>
          <p:spPr>
            <a:xfrm>
              <a:off x="5416775" y="982572"/>
              <a:ext cx="2924175" cy="5519468"/>
            </a:xfrm>
            <a:prstGeom prst="rect">
              <a:avLst/>
            </a:prstGeom>
          </p:spPr>
        </p:pic>
        <p:pic>
          <p:nvPicPr>
            <p:cNvPr id="3" name="Picture 2"/>
            <p:cNvPicPr>
              <a:picLocks noChangeAspect="1"/>
            </p:cNvPicPr>
            <p:nvPr/>
          </p:nvPicPr>
          <p:blipFill rotWithShape="1">
            <a:blip r:embed="rId4">
              <a:alphaModFix/>
            </a:blip>
            <a:srcRect l="25423" t="16933" r="24636" b="23470"/>
            <a:stretch/>
          </p:blipFill>
          <p:spPr>
            <a:xfrm>
              <a:off x="6189935" y="4238897"/>
              <a:ext cx="1371756" cy="1421123"/>
            </a:xfrm>
            <a:prstGeom prst="rect">
              <a:avLst/>
            </a:prstGeom>
            <a:ln>
              <a:noFill/>
              <a:prstDash val="dash"/>
            </a:ln>
            <a:effectLst>
              <a:softEdge rad="31750"/>
            </a:effectLst>
          </p:spPr>
        </p:pic>
      </p:grpSp>
      <p:sp>
        <p:nvSpPr>
          <p:cNvPr id="4" name="Rectangle 3">
            <a:extLst>
              <a:ext uri="{FF2B5EF4-FFF2-40B4-BE49-F238E27FC236}">
                <a16:creationId xmlns:a16="http://schemas.microsoft.com/office/drawing/2014/main" id="{7E818C03-A150-40E5-955A-E23762B521B3}"/>
              </a:ext>
            </a:extLst>
          </p:cNvPr>
          <p:cNvSpPr/>
          <p:nvPr/>
        </p:nvSpPr>
        <p:spPr>
          <a:xfrm>
            <a:off x="398522" y="4022304"/>
            <a:ext cx="2840998" cy="2556975"/>
          </a:xfrm>
          <a:prstGeom prst="rect">
            <a:avLst/>
          </a:prstGeom>
          <a:solidFill>
            <a:schemeClr val="bg1">
              <a:alpha val="70000"/>
            </a:schemeClr>
          </a:solidFill>
          <a:ln>
            <a:solidFill>
              <a:schemeClr val="tx1"/>
            </a:solidFill>
            <a:prstDash val="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p:cNvSpPr/>
          <p:nvPr/>
        </p:nvSpPr>
        <p:spPr>
          <a:xfrm>
            <a:off x="2685958" y="521193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1292514" y="546671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2848958" y="57223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553238" y="427099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1058387" y="415473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1740540" y="40223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004234" y="403346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33807" y="413860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2554643" y="440976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02087" y="473901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2424561" y="40285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1678499" y="577773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484774" y="57796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615451" y="614925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920188" y="45297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110" idx="0"/>
          </p:cNvCxnSpPr>
          <p:nvPr/>
        </p:nvCxnSpPr>
        <p:spPr>
          <a:xfrm>
            <a:off x="629438" y="4423395"/>
            <a:ext cx="40490" cy="337733"/>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683320" y="4401077"/>
            <a:ext cx="341085" cy="360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683320" y="4230938"/>
            <a:ext cx="375067" cy="62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1078287" y="4307138"/>
            <a:ext cx="56300" cy="431877"/>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110" idx="6"/>
          </p:cNvCxnSpPr>
          <p:nvPr/>
        </p:nvCxnSpPr>
        <p:spPr>
          <a:xfrm flipH="1">
            <a:off x="746128" y="4815215"/>
            <a:ext cx="255959" cy="22113"/>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1188469" y="4098504"/>
            <a:ext cx="552071" cy="785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85" idx="2"/>
          </p:cNvCxnSpPr>
          <p:nvPr/>
        </p:nvCxnSpPr>
        <p:spPr>
          <a:xfrm>
            <a:off x="1188469" y="4284820"/>
            <a:ext cx="492939" cy="155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110" idx="4"/>
            <a:endCxn id="32" idx="0"/>
          </p:cNvCxnSpPr>
          <p:nvPr/>
        </p:nvCxnSpPr>
        <p:spPr>
          <a:xfrm flipH="1">
            <a:off x="560974" y="4913528"/>
            <a:ext cx="108954" cy="866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1078287" y="4891415"/>
            <a:ext cx="236545" cy="597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637174" y="5596794"/>
            <a:ext cx="677658" cy="259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560974" y="5932016"/>
            <a:ext cx="76795" cy="239559"/>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767851" y="5907814"/>
            <a:ext cx="932966" cy="317643"/>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7" idx="0"/>
          </p:cNvCxnSpPr>
          <p:nvPr/>
        </p:nvCxnSpPr>
        <p:spPr>
          <a:xfrm>
            <a:off x="1808581" y="5907814"/>
            <a:ext cx="184540" cy="294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1422596" y="5596794"/>
            <a:ext cx="278221" cy="20325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1" idx="2"/>
            <a:endCxn id="34" idx="5"/>
          </p:cNvCxnSpPr>
          <p:nvPr/>
        </p:nvCxnSpPr>
        <p:spPr>
          <a:xfrm flipH="1" flipV="1">
            <a:off x="745533" y="6279339"/>
            <a:ext cx="801773" cy="651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7" idx="6"/>
            <a:endCxn id="15" idx="3"/>
          </p:cNvCxnSpPr>
          <p:nvPr/>
        </p:nvCxnSpPr>
        <p:spPr>
          <a:xfrm flipV="1">
            <a:off x="2069321" y="5852438"/>
            <a:ext cx="801955" cy="425576"/>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H="1" flipV="1">
            <a:off x="2762158" y="5364334"/>
            <a:ext cx="163000" cy="358022"/>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cxnSpLocks/>
            <a:stCxn id="107" idx="4"/>
            <a:endCxn id="30" idx="0"/>
          </p:cNvCxnSpPr>
          <p:nvPr/>
        </p:nvCxnSpPr>
        <p:spPr>
          <a:xfrm flipH="1">
            <a:off x="1754699" y="5508094"/>
            <a:ext cx="179564" cy="26963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cxnSpLocks/>
            <a:stCxn id="9" idx="2"/>
            <a:endCxn id="107" idx="6"/>
          </p:cNvCxnSpPr>
          <p:nvPr/>
        </p:nvCxnSpPr>
        <p:spPr>
          <a:xfrm flipH="1">
            <a:off x="2010463" y="5288134"/>
            <a:ext cx="675495" cy="1437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2816040" y="4682161"/>
            <a:ext cx="180348" cy="552091"/>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flipH="1">
            <a:off x="2996388" y="4291007"/>
            <a:ext cx="13619" cy="238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flipV="1">
            <a:off x="1892940" y="4098504"/>
            <a:ext cx="111294" cy="111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2156634" y="4104785"/>
            <a:ext cx="267927" cy="48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2576961" y="4104785"/>
            <a:ext cx="379164" cy="561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cxnSpLocks/>
          </p:cNvCxnSpPr>
          <p:nvPr/>
        </p:nvCxnSpPr>
        <p:spPr>
          <a:xfrm flipH="1" flipV="1">
            <a:off x="1819647" y="5104847"/>
            <a:ext cx="79679" cy="2778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85" idx="0"/>
          </p:cNvCxnSpPr>
          <p:nvPr/>
        </p:nvCxnSpPr>
        <p:spPr>
          <a:xfrm flipH="1">
            <a:off x="1757608" y="4152386"/>
            <a:ext cx="5250" cy="212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cxnSpLocks/>
            <a:stCxn id="86" idx="3"/>
          </p:cNvCxnSpPr>
          <p:nvPr/>
        </p:nvCxnSpPr>
        <p:spPr>
          <a:xfrm flipH="1">
            <a:off x="1882228" y="4892103"/>
            <a:ext cx="504233" cy="15016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2554643" y="4158667"/>
            <a:ext cx="22318" cy="2734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86" idx="5"/>
            <a:endCxn id="9" idx="1"/>
          </p:cNvCxnSpPr>
          <p:nvPr/>
        </p:nvCxnSpPr>
        <p:spPr>
          <a:xfrm>
            <a:off x="2494225" y="4892103"/>
            <a:ext cx="214051" cy="3421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86" idx="6"/>
          </p:cNvCxnSpPr>
          <p:nvPr/>
        </p:nvCxnSpPr>
        <p:spPr>
          <a:xfrm flipH="1">
            <a:off x="2516543" y="4659843"/>
            <a:ext cx="425963" cy="1783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86" idx="0"/>
          </p:cNvCxnSpPr>
          <p:nvPr/>
        </p:nvCxnSpPr>
        <p:spPr>
          <a:xfrm flipH="1">
            <a:off x="2440343" y="4562166"/>
            <a:ext cx="190500" cy="199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85" idx="7"/>
          </p:cNvCxnSpPr>
          <p:nvPr/>
        </p:nvCxnSpPr>
        <p:spPr>
          <a:xfrm flipH="1">
            <a:off x="1811490" y="4163547"/>
            <a:ext cx="215062" cy="2232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2684725" y="4268689"/>
            <a:ext cx="271400" cy="163395"/>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a:xfrm>
            <a:off x="8737600" y="6356351"/>
            <a:ext cx="2844800" cy="365125"/>
          </a:xfrm>
        </p:spPr>
        <p:txBody>
          <a:bodyPr/>
          <a:lstStyle/>
          <a:p>
            <a:fld id="{275D382F-3FEB-49B7-AA8F-75D024147BE8}" type="slidenum">
              <a:rPr lang="en-US" smtClean="0"/>
              <a:pPr/>
              <a:t>15</a:t>
            </a:fld>
            <a:endParaRPr lang="en-US"/>
          </a:p>
        </p:txBody>
      </p:sp>
      <p:cxnSp>
        <p:nvCxnSpPr>
          <p:cNvPr id="76" name="Straight Connector 75"/>
          <p:cNvCxnSpPr>
            <a:cxnSpLocks/>
            <a:endCxn id="85" idx="4"/>
          </p:cNvCxnSpPr>
          <p:nvPr/>
        </p:nvCxnSpPr>
        <p:spPr>
          <a:xfrm flipH="1" flipV="1">
            <a:off x="1757608" y="4516919"/>
            <a:ext cx="62039" cy="462766"/>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p:cNvCxnSpPr>
            <a:cxnSpLocks/>
            <a:stCxn id="85" idx="4"/>
          </p:cNvCxnSpPr>
          <p:nvPr/>
        </p:nvCxnSpPr>
        <p:spPr>
          <a:xfrm>
            <a:off x="1757608" y="4516919"/>
            <a:ext cx="62039" cy="462766"/>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5" name="Oval 84"/>
          <p:cNvSpPr/>
          <p:nvPr/>
        </p:nvSpPr>
        <p:spPr>
          <a:xfrm>
            <a:off x="1681408" y="436451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p:cNvSpPr/>
          <p:nvPr/>
        </p:nvSpPr>
        <p:spPr>
          <a:xfrm>
            <a:off x="2364143" y="476202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4" name="Straight Connector 103"/>
          <p:cNvCxnSpPr>
            <a:cxnSpLocks/>
            <a:stCxn id="109" idx="4"/>
          </p:cNvCxnSpPr>
          <p:nvPr/>
        </p:nvCxnSpPr>
        <p:spPr>
          <a:xfrm>
            <a:off x="1821433" y="5125413"/>
            <a:ext cx="77893" cy="257251"/>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07" name="Oval 106"/>
          <p:cNvSpPr/>
          <p:nvPr/>
        </p:nvSpPr>
        <p:spPr>
          <a:xfrm>
            <a:off x="1858063" y="535569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1745233" y="497301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593728" y="476112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2" name="Straight Connector 111"/>
          <p:cNvCxnSpPr>
            <a:stCxn id="22" idx="6"/>
            <a:endCxn id="85" idx="3"/>
          </p:cNvCxnSpPr>
          <p:nvPr/>
        </p:nvCxnSpPr>
        <p:spPr>
          <a:xfrm flipV="1">
            <a:off x="1154487" y="4494601"/>
            <a:ext cx="549239" cy="3206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22" idx="2"/>
            <a:endCxn id="110" idx="6"/>
          </p:cNvCxnSpPr>
          <p:nvPr/>
        </p:nvCxnSpPr>
        <p:spPr>
          <a:xfrm flipH="1">
            <a:off x="746128" y="4815215"/>
            <a:ext cx="255959" cy="22113"/>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85" idx="3"/>
            <a:endCxn id="22" idx="6"/>
          </p:cNvCxnSpPr>
          <p:nvPr/>
        </p:nvCxnSpPr>
        <p:spPr>
          <a:xfrm flipH="1">
            <a:off x="1154487" y="4494601"/>
            <a:ext cx="549239" cy="320614"/>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31" idx="6"/>
            <a:endCxn id="137" idx="2"/>
          </p:cNvCxnSpPr>
          <p:nvPr/>
        </p:nvCxnSpPr>
        <p:spPr>
          <a:xfrm flipV="1">
            <a:off x="1699706" y="6278014"/>
            <a:ext cx="217215" cy="66471"/>
          </a:xfrm>
          <a:prstGeom prst="line">
            <a:avLst/>
          </a:prstGeom>
        </p:spPr>
        <p:style>
          <a:lnRef idx="1">
            <a:schemeClr val="accent1"/>
          </a:lnRef>
          <a:fillRef idx="0">
            <a:schemeClr val="accent1"/>
          </a:fillRef>
          <a:effectRef idx="0">
            <a:schemeClr val="accent1"/>
          </a:effectRef>
          <a:fontRef idx="minor">
            <a:schemeClr val="tx1"/>
          </a:fontRef>
        </p:style>
      </p:cxnSp>
      <p:sp>
        <p:nvSpPr>
          <p:cNvPr id="131" name="Oval 130"/>
          <p:cNvSpPr/>
          <p:nvPr/>
        </p:nvSpPr>
        <p:spPr>
          <a:xfrm>
            <a:off x="1547306" y="626828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4" name="Straight Connector 133"/>
          <p:cNvCxnSpPr>
            <a:stCxn id="137" idx="2"/>
            <a:endCxn id="131" idx="6"/>
          </p:cNvCxnSpPr>
          <p:nvPr/>
        </p:nvCxnSpPr>
        <p:spPr>
          <a:xfrm flipH="1">
            <a:off x="1699706" y="6278014"/>
            <a:ext cx="217215" cy="66471"/>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7" name="Oval 136"/>
          <p:cNvSpPr/>
          <p:nvPr/>
        </p:nvSpPr>
        <p:spPr>
          <a:xfrm>
            <a:off x="1916921" y="62018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itle 1">
            <a:extLst>
              <a:ext uri="{FF2B5EF4-FFF2-40B4-BE49-F238E27FC236}">
                <a16:creationId xmlns:a16="http://schemas.microsoft.com/office/drawing/2014/main" id="{5E30D835-9175-4686-AB32-744E2754F6AE}"/>
              </a:ext>
            </a:extLst>
          </p:cNvPr>
          <p:cNvSpPr>
            <a:spLocks noGrp="1"/>
          </p:cNvSpPr>
          <p:nvPr>
            <p:ph type="title"/>
          </p:nvPr>
        </p:nvSpPr>
        <p:spPr>
          <a:xfrm>
            <a:off x="0" y="1"/>
            <a:ext cx="12192000" cy="704851"/>
          </a:xfrm>
        </p:spPr>
        <p:txBody>
          <a:bodyPr>
            <a:normAutofit fontScale="90000"/>
          </a:bodyPr>
          <a:lstStyle/>
          <a:p>
            <a:r>
              <a:rPr lang="en-US" dirty="0"/>
              <a:t>Approximating the Morse Complex on a Point Cloud</a:t>
            </a:r>
          </a:p>
        </p:txBody>
      </p:sp>
      <p:pic>
        <p:nvPicPr>
          <p:cNvPr id="189" name="Picture 188">
            <a:extLst>
              <a:ext uri="{FF2B5EF4-FFF2-40B4-BE49-F238E27FC236}">
                <a16:creationId xmlns:a16="http://schemas.microsoft.com/office/drawing/2014/main" id="{4D99AE24-E91E-4D28-8980-D25F792C4AE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666178" y="6452158"/>
            <a:ext cx="190517" cy="175275"/>
          </a:xfrm>
          <a:prstGeom prst="rect">
            <a:avLst/>
          </a:prstGeom>
        </p:spPr>
      </p:pic>
      <p:pic>
        <p:nvPicPr>
          <p:cNvPr id="190" name="Picture 189">
            <a:extLst>
              <a:ext uri="{FF2B5EF4-FFF2-40B4-BE49-F238E27FC236}">
                <a16:creationId xmlns:a16="http://schemas.microsoft.com/office/drawing/2014/main" id="{A2897CAA-96CD-4181-AE43-09FA1ADC5B7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666178" y="5842558"/>
            <a:ext cx="190517" cy="175275"/>
          </a:xfrm>
          <a:prstGeom prst="rect">
            <a:avLst/>
          </a:prstGeom>
        </p:spPr>
      </p:pic>
      <p:pic>
        <p:nvPicPr>
          <p:cNvPr id="191" name="Picture 190">
            <a:extLst>
              <a:ext uri="{FF2B5EF4-FFF2-40B4-BE49-F238E27FC236}">
                <a16:creationId xmlns:a16="http://schemas.microsoft.com/office/drawing/2014/main" id="{BBF4240D-7B28-45F4-9C31-CA9823D628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666177" y="6163800"/>
            <a:ext cx="190517" cy="175275"/>
          </a:xfrm>
          <a:prstGeom prst="rect">
            <a:avLst/>
          </a:prstGeom>
        </p:spPr>
      </p:pic>
      <p:sp>
        <p:nvSpPr>
          <p:cNvPr id="192" name="TextBox 191">
            <a:extLst>
              <a:ext uri="{FF2B5EF4-FFF2-40B4-BE49-F238E27FC236}">
                <a16:creationId xmlns:a16="http://schemas.microsoft.com/office/drawing/2014/main" id="{50A05FD6-EA03-432C-ADA3-35C9D9E3291F}"/>
              </a:ext>
            </a:extLst>
          </p:cNvPr>
          <p:cNvSpPr txBox="1"/>
          <p:nvPr/>
        </p:nvSpPr>
        <p:spPr>
          <a:xfrm>
            <a:off x="3840381" y="5780302"/>
            <a:ext cx="1800493" cy="923330"/>
          </a:xfrm>
          <a:prstGeom prst="rect">
            <a:avLst/>
          </a:prstGeom>
          <a:noFill/>
        </p:spPr>
        <p:txBody>
          <a:bodyPr wrap="none" rtlCol="0">
            <a:spAutoFit/>
          </a:bodyPr>
          <a:lstStyle/>
          <a:p>
            <a:r>
              <a:rPr lang="en-US" dirty="0">
                <a:latin typeface="Arial" panose="020B0604020202020204" pitchFamily="34" charset="0"/>
                <a:cs typeface="Arial" panose="020B0604020202020204" pitchFamily="34" charset="0"/>
              </a:rPr>
              <a:t>Local Maximum</a:t>
            </a:r>
          </a:p>
          <a:p>
            <a:r>
              <a:rPr lang="en-US" dirty="0">
                <a:latin typeface="Arial" panose="020B0604020202020204" pitchFamily="34" charset="0"/>
                <a:cs typeface="Arial" panose="020B0604020202020204" pitchFamily="34" charset="0"/>
              </a:rPr>
              <a:t>Saddle</a:t>
            </a:r>
          </a:p>
          <a:p>
            <a:r>
              <a:rPr lang="en-US" dirty="0">
                <a:latin typeface="Arial" panose="020B0604020202020204" pitchFamily="34" charset="0"/>
                <a:cs typeface="Arial" panose="020B0604020202020204" pitchFamily="34" charset="0"/>
              </a:rPr>
              <a:t>Local Minimum</a:t>
            </a:r>
          </a:p>
        </p:txBody>
      </p:sp>
      <p:sp>
        <p:nvSpPr>
          <p:cNvPr id="194" name="Content Placeholder 2">
            <a:extLst>
              <a:ext uri="{FF2B5EF4-FFF2-40B4-BE49-F238E27FC236}">
                <a16:creationId xmlns:a16="http://schemas.microsoft.com/office/drawing/2014/main" id="{0CCA91A7-8618-4162-ACF0-341E2969BE98}"/>
              </a:ext>
            </a:extLst>
          </p:cNvPr>
          <p:cNvSpPr>
            <a:spLocks noGrp="1"/>
          </p:cNvSpPr>
          <p:nvPr>
            <p:ph idx="1"/>
          </p:nvPr>
        </p:nvSpPr>
        <p:spPr>
          <a:xfrm>
            <a:off x="3303201" y="1114426"/>
            <a:ext cx="8888799" cy="5011738"/>
          </a:xfrm>
        </p:spPr>
        <p:txBody>
          <a:bodyPr>
            <a:normAutofit/>
          </a:bodyPr>
          <a:lstStyle/>
          <a:p>
            <a:pPr marL="457200" indent="-457200">
              <a:buNone/>
            </a:pPr>
            <a:r>
              <a:rPr lang="en-US" sz="2800" dirty="0"/>
              <a:t>Connect points via a </a:t>
            </a:r>
            <a:r>
              <a:rPr lang="en-US" sz="2800" b="1" i="1" dirty="0">
                <a:solidFill>
                  <a:schemeClr val="accent2"/>
                </a:solidFill>
              </a:rPr>
              <a:t>proximity graph</a:t>
            </a:r>
            <a:r>
              <a:rPr lang="en-US" sz="2800" dirty="0"/>
              <a:t> </a:t>
            </a:r>
            <a:r>
              <a:rPr lang="en-US" sz="2800" i="1" dirty="0">
                <a:solidFill>
                  <a:schemeClr val="accent2">
                    <a:lumMod val="60000"/>
                    <a:lumOff val="40000"/>
                  </a:schemeClr>
                </a:solidFill>
              </a:rPr>
              <a:t>(more on this later)</a:t>
            </a:r>
          </a:p>
          <a:p>
            <a:pPr marL="457200" indent="-457200">
              <a:buNone/>
            </a:pPr>
            <a:endParaRPr lang="en-US" sz="2800" i="1" dirty="0">
              <a:solidFill>
                <a:schemeClr val="accent2">
                  <a:lumMod val="60000"/>
                  <a:lumOff val="40000"/>
                </a:schemeClr>
              </a:solidFill>
            </a:endParaRPr>
          </a:p>
          <a:p>
            <a:pPr marL="457200" indent="-457200">
              <a:buNone/>
            </a:pPr>
            <a:r>
              <a:rPr lang="en-US" sz="2800" dirty="0"/>
              <a:t>For every point in sample set:</a:t>
            </a:r>
          </a:p>
          <a:p>
            <a:pPr marL="457200" indent="-457200">
              <a:buNone/>
            </a:pPr>
            <a:r>
              <a:rPr lang="en-US" sz="2800" dirty="0"/>
              <a:t>	Estimate the gradient by following the steepest ascending edge until we reach a critical point with no ascending edges</a:t>
            </a:r>
          </a:p>
        </p:txBody>
      </p:sp>
    </p:spTree>
    <p:extLst>
      <p:ext uri="{BB962C8B-B14F-4D97-AF65-F5344CB8AC3E}">
        <p14:creationId xmlns:p14="http://schemas.microsoft.com/office/powerpoint/2010/main" val="302306704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07"/>
                                        </p:tgtEl>
                                        <p:attrNameLst>
                                          <p:attrName>fillcolor</p:attrName>
                                        </p:attrNameLst>
                                      </p:cBhvr>
                                      <p:to>
                                        <a:schemeClr val="bg1"/>
                                      </p:to>
                                    </p:animClr>
                                    <p:set>
                                      <p:cBhvr>
                                        <p:cTn id="7" dur="500" fill="hold"/>
                                        <p:tgtEl>
                                          <p:spTgt spid="107"/>
                                        </p:tgtEl>
                                        <p:attrNameLst>
                                          <p:attrName>fill.type</p:attrName>
                                        </p:attrNameLst>
                                      </p:cBhvr>
                                      <p:to>
                                        <p:strVal val="solid"/>
                                      </p:to>
                                    </p:set>
                                    <p:set>
                                      <p:cBhvr>
                                        <p:cTn id="8" dur="500" fill="hold"/>
                                        <p:tgtEl>
                                          <p:spTgt spid="107"/>
                                        </p:tgtEl>
                                        <p:attrNameLst>
                                          <p:attrName>fill.on</p:attrName>
                                        </p:attrNameLst>
                                      </p:cBhvr>
                                      <p:to>
                                        <p:strVal val="true"/>
                                      </p:to>
                                    </p:set>
                                  </p:childTnLst>
                                </p:cTn>
                              </p:par>
                              <p:par>
                                <p:cTn id="9" presetID="7" presetClass="emph" presetSubtype="2" fill="hold" nodeType="withEffect">
                                  <p:stCondLst>
                                    <p:cond delay="0"/>
                                  </p:stCondLst>
                                  <p:childTnLst>
                                    <p:animClr clrSpc="rgb" dir="cw">
                                      <p:cBhvr>
                                        <p:cTn id="10" dur="500" fill="hold"/>
                                        <p:tgtEl>
                                          <p:spTgt spid="107"/>
                                        </p:tgtEl>
                                        <p:attrNameLst>
                                          <p:attrName>stroke.color</p:attrName>
                                        </p:attrNameLst>
                                      </p:cBhvr>
                                      <p:to>
                                        <a:schemeClr val="tx1"/>
                                      </p:to>
                                    </p:animClr>
                                    <p:set>
                                      <p:cBhvr>
                                        <p:cTn id="11" dur="500" fill="hold"/>
                                        <p:tgtEl>
                                          <p:spTgt spid="107"/>
                                        </p:tgtEl>
                                        <p:attrNameLst>
                                          <p:attrName>stroke.on</p:attrName>
                                        </p:attrNameLst>
                                      </p:cBhvr>
                                      <p:to>
                                        <p:strVal val="true"/>
                                      </p:to>
                                    </p:set>
                                  </p:childTnLst>
                                </p:cTn>
                              </p:par>
                              <p:par>
                                <p:cTn id="12" presetID="7" presetClass="emph" presetSubtype="2" fill="hold" nodeType="withEffect">
                                  <p:stCondLst>
                                    <p:cond delay="0"/>
                                  </p:stCondLst>
                                  <p:childTnLst>
                                    <p:animClr clrSpc="rgb" dir="cw">
                                      <p:cBhvr>
                                        <p:cTn id="13" dur="500" fill="hold"/>
                                        <p:tgtEl>
                                          <p:spTgt spid="107"/>
                                        </p:tgtEl>
                                        <p:attrNameLst>
                                          <p:attrName>stroke.color</p:attrName>
                                        </p:attrNameLst>
                                      </p:cBhvr>
                                      <p:to>
                                        <a:schemeClr val="tx1"/>
                                      </p:to>
                                    </p:animClr>
                                    <p:set>
                                      <p:cBhvr>
                                        <p:cTn id="14" dur="500" fill="hold"/>
                                        <p:tgtEl>
                                          <p:spTgt spid="107"/>
                                        </p:tgtEl>
                                        <p:attrNameLst>
                                          <p:attrName>stroke.on</p:attrName>
                                        </p:attrNameLst>
                                      </p:cBhvr>
                                      <p:to>
                                        <p:strVal val="true"/>
                                      </p:to>
                                    </p:set>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fade">
                                      <p:cBhvr>
                                        <p:cTn id="18" dur="500"/>
                                        <p:tgtEl>
                                          <p:spTgt spid="104"/>
                                        </p:tgtEl>
                                      </p:cBhvr>
                                    </p:animEffect>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childTnLst>
                          </p:cTn>
                        </p:par>
                        <p:par>
                          <p:cTn id="23" fill="hold">
                            <p:stCondLst>
                              <p:cond delay="1500"/>
                            </p:stCondLst>
                            <p:childTnLst>
                              <p:par>
                                <p:cTn id="24" presetID="1" presetClass="emph" presetSubtype="2" fill="hold" nodeType="afterEffect">
                                  <p:stCondLst>
                                    <p:cond delay="0"/>
                                  </p:stCondLst>
                                  <p:childTnLst>
                                    <p:animClr clrSpc="rgb" dir="cw">
                                      <p:cBhvr>
                                        <p:cTn id="25" dur="500" fill="hold"/>
                                        <p:tgtEl>
                                          <p:spTgt spid="85"/>
                                        </p:tgtEl>
                                        <p:attrNameLst>
                                          <p:attrName>fillcolor</p:attrName>
                                        </p:attrNameLst>
                                      </p:cBhvr>
                                      <p:to>
                                        <a:schemeClr val="accent2"/>
                                      </p:to>
                                    </p:animClr>
                                    <p:set>
                                      <p:cBhvr>
                                        <p:cTn id="26" dur="500" fill="hold"/>
                                        <p:tgtEl>
                                          <p:spTgt spid="85"/>
                                        </p:tgtEl>
                                        <p:attrNameLst>
                                          <p:attrName>fill.type</p:attrName>
                                        </p:attrNameLst>
                                      </p:cBhvr>
                                      <p:to>
                                        <p:strVal val="solid"/>
                                      </p:to>
                                    </p:set>
                                    <p:set>
                                      <p:cBhvr>
                                        <p:cTn id="27" dur="500" fill="hold"/>
                                        <p:tgtEl>
                                          <p:spTgt spid="85"/>
                                        </p:tgtEl>
                                        <p:attrNameLst>
                                          <p:attrName>fill.on</p:attrName>
                                        </p:attrNameLst>
                                      </p:cBhvr>
                                      <p:to>
                                        <p:strVal val="true"/>
                                      </p:to>
                                    </p:set>
                                  </p:childTnLst>
                                </p:cTn>
                              </p:par>
                              <p:par>
                                <p:cTn id="28" presetID="7" presetClass="emph" presetSubtype="2" fill="hold" nodeType="withEffect">
                                  <p:stCondLst>
                                    <p:cond delay="0"/>
                                  </p:stCondLst>
                                  <p:childTnLst>
                                    <p:animClr clrSpc="rgb" dir="cw">
                                      <p:cBhvr>
                                        <p:cTn id="29" dur="500" fill="hold"/>
                                        <p:tgtEl>
                                          <p:spTgt spid="85"/>
                                        </p:tgtEl>
                                        <p:attrNameLst>
                                          <p:attrName>stroke.color</p:attrName>
                                        </p:attrNameLst>
                                      </p:cBhvr>
                                      <p:to>
                                        <a:schemeClr val="tx1"/>
                                      </p:to>
                                    </p:animClr>
                                    <p:set>
                                      <p:cBhvr>
                                        <p:cTn id="30" dur="500" fill="hold"/>
                                        <p:tgtEl>
                                          <p:spTgt spid="85"/>
                                        </p:tgtEl>
                                        <p:attrNameLst>
                                          <p:attrName>stroke.on</p:attrName>
                                        </p:attrNameLst>
                                      </p:cBhvr>
                                      <p:to>
                                        <p:strVal val="true"/>
                                      </p:to>
                                    </p:set>
                                  </p:childTnLst>
                                </p:cTn>
                              </p:par>
                            </p:childTnLst>
                          </p:cTn>
                        </p:par>
                      </p:childTnLst>
                    </p:cTn>
                  </p:par>
                  <p:par>
                    <p:cTn id="31" fill="hold">
                      <p:stCondLst>
                        <p:cond delay="indefinite"/>
                      </p:stCondLst>
                      <p:childTnLst>
                        <p:par>
                          <p:cTn id="32" fill="hold">
                            <p:stCondLst>
                              <p:cond delay="0"/>
                            </p:stCondLst>
                            <p:childTnLst>
                              <p:par>
                                <p:cTn id="33" presetID="1" presetClass="emph" presetSubtype="2" fill="hold" nodeType="clickEffect">
                                  <p:stCondLst>
                                    <p:cond delay="0"/>
                                  </p:stCondLst>
                                  <p:childTnLst>
                                    <p:animClr clrSpc="rgb" dir="cw">
                                      <p:cBhvr>
                                        <p:cTn id="34" dur="500" fill="hold"/>
                                        <p:tgtEl>
                                          <p:spTgt spid="110"/>
                                        </p:tgtEl>
                                        <p:attrNameLst>
                                          <p:attrName>fillcolor</p:attrName>
                                        </p:attrNameLst>
                                      </p:cBhvr>
                                      <p:to>
                                        <a:schemeClr val="bg1"/>
                                      </p:to>
                                    </p:animClr>
                                    <p:set>
                                      <p:cBhvr>
                                        <p:cTn id="35" dur="500" fill="hold"/>
                                        <p:tgtEl>
                                          <p:spTgt spid="110"/>
                                        </p:tgtEl>
                                        <p:attrNameLst>
                                          <p:attrName>fill.type</p:attrName>
                                        </p:attrNameLst>
                                      </p:cBhvr>
                                      <p:to>
                                        <p:strVal val="solid"/>
                                      </p:to>
                                    </p:set>
                                    <p:set>
                                      <p:cBhvr>
                                        <p:cTn id="36" dur="500" fill="hold"/>
                                        <p:tgtEl>
                                          <p:spTgt spid="110"/>
                                        </p:tgtEl>
                                        <p:attrNameLst>
                                          <p:attrName>fill.on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110"/>
                                        </p:tgtEl>
                                        <p:attrNameLst>
                                          <p:attrName>stroke.color</p:attrName>
                                        </p:attrNameLst>
                                      </p:cBhvr>
                                      <p:to>
                                        <a:schemeClr val="tx1"/>
                                      </p:to>
                                    </p:animClr>
                                    <p:set>
                                      <p:cBhvr>
                                        <p:cTn id="39" dur="500" fill="hold"/>
                                        <p:tgtEl>
                                          <p:spTgt spid="110"/>
                                        </p:tgtEl>
                                        <p:attrNameLst>
                                          <p:attrName>stroke.on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110"/>
                                        </p:tgtEl>
                                        <p:attrNameLst>
                                          <p:attrName>stroke.color</p:attrName>
                                        </p:attrNameLst>
                                      </p:cBhvr>
                                      <p:to>
                                        <a:schemeClr val="tx1"/>
                                      </p:to>
                                    </p:animClr>
                                    <p:set>
                                      <p:cBhvr>
                                        <p:cTn id="42" dur="500" fill="hold"/>
                                        <p:tgtEl>
                                          <p:spTgt spid="110"/>
                                        </p:tgtEl>
                                        <p:attrNameLst>
                                          <p:attrName>stroke.on</p:attrName>
                                        </p:attrNameLst>
                                      </p:cBhvr>
                                      <p:to>
                                        <p:strVal val="true"/>
                                      </p:to>
                                    </p:se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13"/>
                                        </p:tgtEl>
                                        <p:attrNameLst>
                                          <p:attrName>style.visibility</p:attrName>
                                        </p:attrNameLst>
                                      </p:cBhvr>
                                      <p:to>
                                        <p:strVal val="visible"/>
                                      </p:to>
                                    </p:set>
                                    <p:animEffect transition="in" filter="fade">
                                      <p:cBhvr>
                                        <p:cTn id="46" dur="500"/>
                                        <p:tgtEl>
                                          <p:spTgt spid="113"/>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117"/>
                                        </p:tgtEl>
                                        <p:attrNameLst>
                                          <p:attrName>style.visibility</p:attrName>
                                        </p:attrNameLst>
                                      </p:cBhvr>
                                      <p:to>
                                        <p:strVal val="visible"/>
                                      </p:to>
                                    </p:set>
                                    <p:animEffect transition="in" filter="fade">
                                      <p:cBhvr>
                                        <p:cTn id="50" dur="500"/>
                                        <p:tgtEl>
                                          <p:spTgt spid="117"/>
                                        </p:tgtEl>
                                      </p:cBhvr>
                                    </p:animEffect>
                                  </p:childTnLst>
                                </p:cTn>
                              </p:par>
                            </p:childTnLst>
                          </p:cTn>
                        </p:par>
                        <p:par>
                          <p:cTn id="51" fill="hold">
                            <p:stCondLst>
                              <p:cond delay="1500"/>
                            </p:stCondLst>
                            <p:childTnLst>
                              <p:par>
                                <p:cTn id="52" presetID="1" presetClass="emph" presetSubtype="2" fill="hold" nodeType="afterEffect">
                                  <p:stCondLst>
                                    <p:cond delay="0"/>
                                  </p:stCondLst>
                                  <p:childTnLst>
                                    <p:animClr clrSpc="rgb" dir="cw">
                                      <p:cBhvr>
                                        <p:cTn id="53" dur="500" fill="hold"/>
                                        <p:tgtEl>
                                          <p:spTgt spid="131"/>
                                        </p:tgtEl>
                                        <p:attrNameLst>
                                          <p:attrName>fillcolor</p:attrName>
                                        </p:attrNameLst>
                                      </p:cBhvr>
                                      <p:to>
                                        <a:schemeClr val="bg1"/>
                                      </p:to>
                                    </p:animClr>
                                    <p:set>
                                      <p:cBhvr>
                                        <p:cTn id="54" dur="500" fill="hold"/>
                                        <p:tgtEl>
                                          <p:spTgt spid="131"/>
                                        </p:tgtEl>
                                        <p:attrNameLst>
                                          <p:attrName>fill.type</p:attrName>
                                        </p:attrNameLst>
                                      </p:cBhvr>
                                      <p:to>
                                        <p:strVal val="solid"/>
                                      </p:to>
                                    </p:set>
                                    <p:set>
                                      <p:cBhvr>
                                        <p:cTn id="55" dur="500" fill="hold"/>
                                        <p:tgtEl>
                                          <p:spTgt spid="131"/>
                                        </p:tgtEl>
                                        <p:attrNameLst>
                                          <p:attrName>fill.on</p:attrName>
                                        </p:attrNameLst>
                                      </p:cBhvr>
                                      <p:to>
                                        <p:strVal val="true"/>
                                      </p:to>
                                    </p:set>
                                  </p:childTnLst>
                                </p:cTn>
                              </p:par>
                              <p:par>
                                <p:cTn id="56" presetID="7" presetClass="emph" presetSubtype="2" fill="hold" nodeType="withEffect">
                                  <p:stCondLst>
                                    <p:cond delay="0"/>
                                  </p:stCondLst>
                                  <p:childTnLst>
                                    <p:animClr clrSpc="rgb" dir="cw">
                                      <p:cBhvr>
                                        <p:cTn id="57" dur="500" fill="hold"/>
                                        <p:tgtEl>
                                          <p:spTgt spid="131"/>
                                        </p:tgtEl>
                                        <p:attrNameLst>
                                          <p:attrName>stroke.color</p:attrName>
                                        </p:attrNameLst>
                                      </p:cBhvr>
                                      <p:to>
                                        <a:schemeClr val="tx1"/>
                                      </p:to>
                                    </p:animClr>
                                    <p:set>
                                      <p:cBhvr>
                                        <p:cTn id="58" dur="500" fill="hold"/>
                                        <p:tgtEl>
                                          <p:spTgt spid="131"/>
                                        </p:tgtEl>
                                        <p:attrNameLst>
                                          <p:attrName>stroke.on</p:attrName>
                                        </p:attrNameLst>
                                      </p:cBhvr>
                                      <p:to>
                                        <p:strVal val="true"/>
                                      </p:to>
                                    </p:set>
                                  </p:childTnLst>
                                </p:cTn>
                              </p:par>
                              <p:par>
                                <p:cTn id="59" presetID="7" presetClass="emph" presetSubtype="2" fill="hold" nodeType="withEffect">
                                  <p:stCondLst>
                                    <p:cond delay="0"/>
                                  </p:stCondLst>
                                  <p:childTnLst>
                                    <p:animClr clrSpc="rgb" dir="cw">
                                      <p:cBhvr>
                                        <p:cTn id="60" dur="500" fill="hold"/>
                                        <p:tgtEl>
                                          <p:spTgt spid="131"/>
                                        </p:tgtEl>
                                        <p:attrNameLst>
                                          <p:attrName>stroke.color</p:attrName>
                                        </p:attrNameLst>
                                      </p:cBhvr>
                                      <p:to>
                                        <a:schemeClr val="tx1"/>
                                      </p:to>
                                    </p:animClr>
                                    <p:set>
                                      <p:cBhvr>
                                        <p:cTn id="61" dur="500" fill="hold"/>
                                        <p:tgtEl>
                                          <p:spTgt spid="131"/>
                                        </p:tgtEl>
                                        <p:attrNameLst>
                                          <p:attrName>stroke.on</p:attrName>
                                        </p:attrNameLst>
                                      </p:cBhvr>
                                      <p:to>
                                        <p:strVal val="true"/>
                                      </p:to>
                                    </p:set>
                                  </p:childTnLst>
                                </p:cTn>
                              </p:par>
                            </p:childTnLst>
                          </p:cTn>
                        </p:par>
                        <p:par>
                          <p:cTn id="62" fill="hold">
                            <p:stCondLst>
                              <p:cond delay="2000"/>
                            </p:stCondLst>
                            <p:childTnLst>
                              <p:par>
                                <p:cTn id="63" presetID="10" presetClass="entr" presetSubtype="0" fill="hold" nodeType="afterEffect">
                                  <p:stCondLst>
                                    <p:cond delay="0"/>
                                  </p:stCondLst>
                                  <p:childTnLst>
                                    <p:set>
                                      <p:cBhvr>
                                        <p:cTn id="64" dur="1" fill="hold">
                                          <p:stCondLst>
                                            <p:cond delay="0"/>
                                          </p:stCondLst>
                                        </p:cTn>
                                        <p:tgtEl>
                                          <p:spTgt spid="134"/>
                                        </p:tgtEl>
                                        <p:attrNameLst>
                                          <p:attrName>style.visibility</p:attrName>
                                        </p:attrNameLst>
                                      </p:cBhvr>
                                      <p:to>
                                        <p:strVal val="visible"/>
                                      </p:to>
                                    </p:set>
                                    <p:animEffect transition="in" filter="fade">
                                      <p:cBhvr>
                                        <p:cTn id="65" dur="500"/>
                                        <p:tgtEl>
                                          <p:spTgt spid="134"/>
                                        </p:tgtEl>
                                      </p:cBhvr>
                                    </p:animEffect>
                                  </p:childTnLst>
                                </p:cTn>
                              </p:par>
                            </p:childTnLst>
                          </p:cTn>
                        </p:par>
                        <p:par>
                          <p:cTn id="66" fill="hold">
                            <p:stCondLst>
                              <p:cond delay="2500"/>
                            </p:stCondLst>
                            <p:childTnLst>
                              <p:par>
                                <p:cTn id="67" presetID="1" presetClass="emph" presetSubtype="2" fill="hold" nodeType="afterEffect">
                                  <p:stCondLst>
                                    <p:cond delay="0"/>
                                  </p:stCondLst>
                                  <p:childTnLst>
                                    <p:animClr clrSpc="rgb" dir="cw">
                                      <p:cBhvr>
                                        <p:cTn id="68" dur="500" fill="hold"/>
                                        <p:tgtEl>
                                          <p:spTgt spid="137"/>
                                        </p:tgtEl>
                                        <p:attrNameLst>
                                          <p:attrName>fillcolor</p:attrName>
                                        </p:attrNameLst>
                                      </p:cBhvr>
                                      <p:to>
                                        <a:schemeClr val="accent2"/>
                                      </p:to>
                                    </p:animClr>
                                    <p:set>
                                      <p:cBhvr>
                                        <p:cTn id="69" dur="500" fill="hold"/>
                                        <p:tgtEl>
                                          <p:spTgt spid="137"/>
                                        </p:tgtEl>
                                        <p:attrNameLst>
                                          <p:attrName>fill.type</p:attrName>
                                        </p:attrNameLst>
                                      </p:cBhvr>
                                      <p:to>
                                        <p:strVal val="solid"/>
                                      </p:to>
                                    </p:set>
                                    <p:set>
                                      <p:cBhvr>
                                        <p:cTn id="70" dur="500" fill="hold"/>
                                        <p:tgtEl>
                                          <p:spTgt spid="137"/>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37"/>
                                        </p:tgtEl>
                                        <p:attrNameLst>
                                          <p:attrName>stroke.color</p:attrName>
                                        </p:attrNameLst>
                                      </p:cBhvr>
                                      <p:to>
                                        <a:schemeClr val="tx1"/>
                                      </p:to>
                                    </p:animClr>
                                    <p:set>
                                      <p:cBhvr>
                                        <p:cTn id="73" dur="500" fill="hold"/>
                                        <p:tgtEl>
                                          <p:spTgt spid="137"/>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2324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2476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2476500" y="3909144"/>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2476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3085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3473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4608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753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Rectangle 79"/>
          <p:cNvSpPr/>
          <p:nvPr/>
        </p:nvSpPr>
        <p:spPr>
          <a:xfrm>
            <a:off x="6743700" y="1451499"/>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8648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648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2095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095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95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934251"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sp>
        <p:nvSpPr>
          <p:cNvPr id="41" name="TextBox 40"/>
          <p:cNvSpPr txBox="1"/>
          <p:nvPr/>
        </p:nvSpPr>
        <p:spPr>
          <a:xfrm>
            <a:off x="2129931" y="3601545"/>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16</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Definition of Persistence</a:t>
            </a:r>
          </a:p>
        </p:txBody>
      </p:sp>
      <p:cxnSp>
        <p:nvCxnSpPr>
          <p:cNvPr id="33" name="Straight Connector 32">
            <a:extLst>
              <a:ext uri="{FF2B5EF4-FFF2-40B4-BE49-F238E27FC236}">
                <a16:creationId xmlns:a16="http://schemas.microsoft.com/office/drawing/2014/main" id="{170D93B8-40F2-4465-B3B1-8179FC939BFB}"/>
              </a:ext>
            </a:extLst>
          </p:cNvPr>
          <p:cNvCxnSpPr>
            <a:cxnSpLocks/>
          </p:cNvCxnSpPr>
          <p:nvPr/>
        </p:nvCxnSpPr>
        <p:spPr>
          <a:xfrm>
            <a:off x="8608527" y="3608871"/>
            <a:ext cx="2581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9" name="Straight Arrow Connector 38">
            <a:extLst>
              <a:ext uri="{FF2B5EF4-FFF2-40B4-BE49-F238E27FC236}">
                <a16:creationId xmlns:a16="http://schemas.microsoft.com/office/drawing/2014/main" id="{E4FCEF8E-1ECF-4683-BC3E-019725117D8C}"/>
              </a:ext>
            </a:extLst>
          </p:cNvPr>
          <p:cNvCxnSpPr>
            <a:cxnSpLocks/>
          </p:cNvCxnSpPr>
          <p:nvPr/>
        </p:nvCxnSpPr>
        <p:spPr>
          <a:xfrm>
            <a:off x="8599608" y="4854373"/>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40" name="Straight Arrow Connector 39">
            <a:extLst>
              <a:ext uri="{FF2B5EF4-FFF2-40B4-BE49-F238E27FC236}">
                <a16:creationId xmlns:a16="http://schemas.microsoft.com/office/drawing/2014/main" id="{3B1BD92D-A3D0-4475-A9E5-BAF2A6C3983D}"/>
              </a:ext>
            </a:extLst>
          </p:cNvPr>
          <p:cNvCxnSpPr>
            <a:cxnSpLocks/>
          </p:cNvCxnSpPr>
          <p:nvPr/>
        </p:nvCxnSpPr>
        <p:spPr>
          <a:xfrm flipV="1">
            <a:off x="8601798" y="2962073"/>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2" name="TextBox 41">
            <a:extLst>
              <a:ext uri="{FF2B5EF4-FFF2-40B4-BE49-F238E27FC236}">
                <a16:creationId xmlns:a16="http://schemas.microsoft.com/office/drawing/2014/main" id="{AD452706-CFB0-4B87-809E-D9A19AA05D4D}"/>
              </a:ext>
            </a:extLst>
          </p:cNvPr>
          <p:cNvSpPr txBox="1"/>
          <p:nvPr/>
        </p:nvSpPr>
        <p:spPr>
          <a:xfrm>
            <a:off x="8972231" y="5349471"/>
            <a:ext cx="1312154" cy="369332"/>
          </a:xfrm>
          <a:prstGeom prst="rect">
            <a:avLst/>
          </a:prstGeom>
          <a:noFill/>
        </p:spPr>
        <p:txBody>
          <a:bodyPr wrap="none" rtlCol="0">
            <a:spAutoFit/>
          </a:bodyPr>
          <a:lstStyle/>
          <a:p>
            <a:r>
              <a:rPr lang="en-US" dirty="0"/>
              <a:t>persistence</a:t>
            </a:r>
          </a:p>
        </p:txBody>
      </p:sp>
      <p:sp>
        <p:nvSpPr>
          <p:cNvPr id="43" name="TextBox 42">
            <a:extLst>
              <a:ext uri="{FF2B5EF4-FFF2-40B4-BE49-F238E27FC236}">
                <a16:creationId xmlns:a16="http://schemas.microsoft.com/office/drawing/2014/main" id="{CD492753-6812-4010-8523-A14A4372ADE7}"/>
              </a:ext>
            </a:extLst>
          </p:cNvPr>
          <p:cNvSpPr txBox="1"/>
          <p:nvPr/>
        </p:nvSpPr>
        <p:spPr>
          <a:xfrm rot="16200000">
            <a:off x="7270610" y="3719713"/>
            <a:ext cx="1393330" cy="369332"/>
          </a:xfrm>
          <a:prstGeom prst="rect">
            <a:avLst/>
          </a:prstGeom>
          <a:noFill/>
        </p:spPr>
        <p:txBody>
          <a:bodyPr wrap="none" rtlCol="0">
            <a:spAutoFit/>
          </a:bodyPr>
          <a:lstStyle/>
          <a:p>
            <a:r>
              <a:rPr lang="en-US" dirty="0"/>
              <a:t># of Maxima</a:t>
            </a:r>
          </a:p>
        </p:txBody>
      </p:sp>
      <p:cxnSp>
        <p:nvCxnSpPr>
          <p:cNvPr id="9" name="Straight Connector 8">
            <a:extLst>
              <a:ext uri="{FF2B5EF4-FFF2-40B4-BE49-F238E27FC236}">
                <a16:creationId xmlns:a16="http://schemas.microsoft.com/office/drawing/2014/main" id="{DD1168FE-FC70-40B5-8F8B-ABEF39C7CA1D}"/>
              </a:ext>
            </a:extLst>
          </p:cNvPr>
          <p:cNvCxnSpPr/>
          <p:nvPr/>
        </p:nvCxnSpPr>
        <p:spPr>
          <a:xfrm>
            <a:off x="8532056" y="4440900"/>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04C47FCE-3E73-4111-BF15-8FC89C5618AD}"/>
              </a:ext>
            </a:extLst>
          </p:cNvPr>
          <p:cNvCxnSpPr/>
          <p:nvPr/>
        </p:nvCxnSpPr>
        <p:spPr>
          <a:xfrm>
            <a:off x="8532056" y="4022367"/>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0B626455-93CF-453C-95F4-9B6C91E7230B}"/>
              </a:ext>
            </a:extLst>
          </p:cNvPr>
          <p:cNvCxnSpPr/>
          <p:nvPr/>
        </p:nvCxnSpPr>
        <p:spPr>
          <a:xfrm>
            <a:off x="8532056" y="3608894"/>
            <a:ext cx="139484" cy="0"/>
          </a:xfrm>
          <a:prstGeom prst="line">
            <a:avLst/>
          </a:prstGeom>
        </p:spPr>
        <p:style>
          <a:lnRef idx="2">
            <a:schemeClr val="accent1"/>
          </a:lnRef>
          <a:fillRef idx="0">
            <a:schemeClr val="accent1"/>
          </a:fillRef>
          <a:effectRef idx="1">
            <a:schemeClr val="accent1"/>
          </a:effectRef>
          <a:fontRef idx="minor">
            <a:schemeClr val="tx1"/>
          </a:fontRef>
        </p:style>
      </p:cxnSp>
      <p:sp>
        <p:nvSpPr>
          <p:cNvPr id="53" name="TextBox 52">
            <a:extLst>
              <a:ext uri="{FF2B5EF4-FFF2-40B4-BE49-F238E27FC236}">
                <a16:creationId xmlns:a16="http://schemas.microsoft.com/office/drawing/2014/main" id="{6E2D8472-0394-4BC9-9EE0-82327058B2F6}"/>
              </a:ext>
            </a:extLst>
          </p:cNvPr>
          <p:cNvSpPr txBox="1"/>
          <p:nvPr/>
        </p:nvSpPr>
        <p:spPr>
          <a:xfrm>
            <a:off x="8242348" y="4260534"/>
            <a:ext cx="319318" cy="369332"/>
          </a:xfrm>
          <a:prstGeom prst="rect">
            <a:avLst/>
          </a:prstGeom>
          <a:noFill/>
        </p:spPr>
        <p:txBody>
          <a:bodyPr wrap="none" rtlCol="0">
            <a:spAutoFit/>
          </a:bodyPr>
          <a:lstStyle/>
          <a:p>
            <a:r>
              <a:rPr lang="en-US" dirty="0"/>
              <a:t>1</a:t>
            </a:r>
          </a:p>
        </p:txBody>
      </p:sp>
      <p:sp>
        <p:nvSpPr>
          <p:cNvPr id="54" name="TextBox 53">
            <a:extLst>
              <a:ext uri="{FF2B5EF4-FFF2-40B4-BE49-F238E27FC236}">
                <a16:creationId xmlns:a16="http://schemas.microsoft.com/office/drawing/2014/main" id="{C4265123-EC41-4AB5-9887-B66BEC934654}"/>
              </a:ext>
            </a:extLst>
          </p:cNvPr>
          <p:cNvSpPr txBox="1"/>
          <p:nvPr/>
        </p:nvSpPr>
        <p:spPr>
          <a:xfrm>
            <a:off x="8249835" y="3837701"/>
            <a:ext cx="320989" cy="369332"/>
          </a:xfrm>
          <a:prstGeom prst="rect">
            <a:avLst/>
          </a:prstGeom>
          <a:noFill/>
        </p:spPr>
        <p:txBody>
          <a:bodyPr wrap="square" rtlCol="0">
            <a:spAutoFit/>
          </a:bodyPr>
          <a:lstStyle/>
          <a:p>
            <a:r>
              <a:rPr lang="en-US" dirty="0"/>
              <a:t>2</a:t>
            </a:r>
          </a:p>
        </p:txBody>
      </p:sp>
      <p:sp>
        <p:nvSpPr>
          <p:cNvPr id="55" name="TextBox 54">
            <a:extLst>
              <a:ext uri="{FF2B5EF4-FFF2-40B4-BE49-F238E27FC236}">
                <a16:creationId xmlns:a16="http://schemas.microsoft.com/office/drawing/2014/main" id="{10E9EFF5-22BF-4BD8-9B82-67B5937EA312}"/>
              </a:ext>
            </a:extLst>
          </p:cNvPr>
          <p:cNvSpPr txBox="1"/>
          <p:nvPr/>
        </p:nvSpPr>
        <p:spPr>
          <a:xfrm>
            <a:off x="8258379" y="3414868"/>
            <a:ext cx="319318" cy="369332"/>
          </a:xfrm>
          <a:prstGeom prst="rect">
            <a:avLst/>
          </a:prstGeom>
          <a:noFill/>
        </p:spPr>
        <p:txBody>
          <a:bodyPr wrap="none" rtlCol="0">
            <a:spAutoFit/>
          </a:bodyPr>
          <a:lstStyle/>
          <a:p>
            <a:r>
              <a:rPr lang="en-US" dirty="0"/>
              <a:t>3</a:t>
            </a:r>
          </a:p>
        </p:txBody>
      </p:sp>
      <p:cxnSp>
        <p:nvCxnSpPr>
          <p:cNvPr id="59" name="Straight Connector 58">
            <a:extLst>
              <a:ext uri="{FF2B5EF4-FFF2-40B4-BE49-F238E27FC236}">
                <a16:creationId xmlns:a16="http://schemas.microsoft.com/office/drawing/2014/main" id="{CE179E1C-D827-48EE-B964-70961B3FFCA3}"/>
              </a:ext>
            </a:extLst>
          </p:cNvPr>
          <p:cNvCxnSpPr>
            <a:cxnSpLocks/>
          </p:cNvCxnSpPr>
          <p:nvPr/>
        </p:nvCxnSpPr>
        <p:spPr>
          <a:xfrm>
            <a:off x="8876749" y="4022367"/>
            <a:ext cx="66879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DF76700E-13E1-4539-929A-7E6EAFD7BDCB}"/>
              </a:ext>
            </a:extLst>
          </p:cNvPr>
          <p:cNvCxnSpPr>
            <a:cxnSpLocks/>
          </p:cNvCxnSpPr>
          <p:nvPr/>
        </p:nvCxnSpPr>
        <p:spPr>
          <a:xfrm>
            <a:off x="9558792" y="4471616"/>
            <a:ext cx="125233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68" name="TextBox 67">
            <a:extLst>
              <a:ext uri="{FF2B5EF4-FFF2-40B4-BE49-F238E27FC236}">
                <a16:creationId xmlns:a16="http://schemas.microsoft.com/office/drawing/2014/main" id="{BDFBF6BE-5175-4B30-AE53-34F0E918D33C}"/>
              </a:ext>
            </a:extLst>
          </p:cNvPr>
          <p:cNvSpPr txBox="1"/>
          <p:nvPr/>
        </p:nvSpPr>
        <p:spPr>
          <a:xfrm>
            <a:off x="8677434" y="4856105"/>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a</a:t>
            </a:r>
          </a:p>
        </p:txBody>
      </p:sp>
      <p:sp>
        <p:nvSpPr>
          <p:cNvPr id="69" name="TextBox 68">
            <a:extLst>
              <a:ext uri="{FF2B5EF4-FFF2-40B4-BE49-F238E27FC236}">
                <a16:creationId xmlns:a16="http://schemas.microsoft.com/office/drawing/2014/main" id="{F9B1759B-556C-4B6C-A1D6-D5EEA732B449}"/>
              </a:ext>
            </a:extLst>
          </p:cNvPr>
          <p:cNvSpPr txBox="1"/>
          <p:nvPr/>
        </p:nvSpPr>
        <p:spPr>
          <a:xfrm>
            <a:off x="9365961" y="4861561"/>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b</a:t>
            </a:r>
          </a:p>
        </p:txBody>
      </p:sp>
      <p:cxnSp>
        <p:nvCxnSpPr>
          <p:cNvPr id="77" name="Straight Connector 76">
            <a:extLst>
              <a:ext uri="{FF2B5EF4-FFF2-40B4-BE49-F238E27FC236}">
                <a16:creationId xmlns:a16="http://schemas.microsoft.com/office/drawing/2014/main" id="{3A3A0EA6-BD65-4AE6-89F0-E8BA6DCC667D}"/>
              </a:ext>
            </a:extLst>
          </p:cNvPr>
          <p:cNvCxnSpPr>
            <a:cxnSpLocks/>
          </p:cNvCxnSpPr>
          <p:nvPr/>
        </p:nvCxnSpPr>
        <p:spPr>
          <a:xfrm>
            <a:off x="8878064" y="4799222"/>
            <a:ext cx="0" cy="110301"/>
          </a:xfrm>
          <a:prstGeom prst="line">
            <a:avLst/>
          </a:prstGeom>
        </p:spPr>
        <p:style>
          <a:lnRef idx="2">
            <a:schemeClr val="accent1"/>
          </a:lnRef>
          <a:fillRef idx="0">
            <a:schemeClr val="accent1"/>
          </a:fillRef>
          <a:effectRef idx="1">
            <a:schemeClr val="accent1"/>
          </a:effectRef>
          <a:fontRef idx="minor">
            <a:schemeClr val="tx1"/>
          </a:fontRef>
        </p:style>
      </p:cxnSp>
      <p:cxnSp>
        <p:nvCxnSpPr>
          <p:cNvPr id="91" name="Straight Connector 90">
            <a:extLst>
              <a:ext uri="{FF2B5EF4-FFF2-40B4-BE49-F238E27FC236}">
                <a16:creationId xmlns:a16="http://schemas.microsoft.com/office/drawing/2014/main" id="{7169F398-40D5-449D-A074-656BF6EDB608}"/>
              </a:ext>
            </a:extLst>
          </p:cNvPr>
          <p:cNvCxnSpPr>
            <a:cxnSpLocks/>
          </p:cNvCxnSpPr>
          <p:nvPr/>
        </p:nvCxnSpPr>
        <p:spPr>
          <a:xfrm>
            <a:off x="9565276" y="4799222"/>
            <a:ext cx="0" cy="110301"/>
          </a:xfrm>
          <a:prstGeom prst="line">
            <a:avLst/>
          </a:prstGeom>
        </p:spPr>
        <p:style>
          <a:lnRef idx="2">
            <a:schemeClr val="accent1"/>
          </a:lnRef>
          <a:fillRef idx="0">
            <a:schemeClr val="accent1"/>
          </a:fillRef>
          <a:effectRef idx="1">
            <a:schemeClr val="accent1"/>
          </a:effectRef>
          <a:fontRef idx="minor">
            <a:schemeClr val="tx1"/>
          </a:fontRef>
        </p:style>
      </p:cxnSp>
      <p:sp>
        <p:nvSpPr>
          <p:cNvPr id="94" name="Arrow: Down 93">
            <a:extLst>
              <a:ext uri="{FF2B5EF4-FFF2-40B4-BE49-F238E27FC236}">
                <a16:creationId xmlns:a16="http://schemas.microsoft.com/office/drawing/2014/main" id="{7DC44BB9-3A29-43E3-AC8A-467E1198A081}"/>
              </a:ext>
            </a:extLst>
          </p:cNvPr>
          <p:cNvSpPr/>
          <p:nvPr/>
        </p:nvSpPr>
        <p:spPr>
          <a:xfrm flipV="1">
            <a:off x="8478121" y="4900477"/>
            <a:ext cx="255043" cy="258402"/>
          </a:xfrm>
          <a:prstGeom prst="downArrow">
            <a:avLst/>
          </a:prstGeom>
          <a:solidFill>
            <a:schemeClr val="accent2"/>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375155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4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2324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sp>
        <p:nvSpPr>
          <p:cNvPr id="75" name="Oval 74"/>
          <p:cNvSpPr/>
          <p:nvPr/>
        </p:nvSpPr>
        <p:spPr>
          <a:xfrm>
            <a:off x="4608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5753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80" name="Rectangle 79"/>
          <p:cNvSpPr/>
          <p:nvPr/>
        </p:nvSpPr>
        <p:spPr>
          <a:xfrm>
            <a:off x="6743700" y="1451499"/>
            <a:ext cx="3886200" cy="1348061"/>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Critical Points:</a:t>
            </a:r>
          </a:p>
          <a:p>
            <a:pPr marL="342900" indent="-342900">
              <a:spcBef>
                <a:spcPct val="20000"/>
              </a:spcBef>
              <a:defRPr/>
            </a:pPr>
            <a:r>
              <a:rPr lang="en-US" sz="2400" dirty="0">
                <a:latin typeface="Arial" pitchFamily="34" charset="0"/>
                <a:cs typeface="Arial" pitchFamily="34" charset="0"/>
              </a:rPr>
              <a:t>	maxima =</a:t>
            </a:r>
          </a:p>
          <a:p>
            <a:pPr marL="342900" indent="-342900">
              <a:spcBef>
                <a:spcPct val="20000"/>
              </a:spcBef>
              <a:defRPr/>
            </a:pPr>
            <a:r>
              <a:rPr lang="en-US" sz="2400" dirty="0">
                <a:latin typeface="Arial" pitchFamily="34" charset="0"/>
                <a:cs typeface="Arial" pitchFamily="34" charset="0"/>
              </a:rPr>
              <a:t>	minima  =</a:t>
            </a:r>
          </a:p>
        </p:txBody>
      </p:sp>
      <p:sp>
        <p:nvSpPr>
          <p:cNvPr id="81" name="Oval 80"/>
          <p:cNvSpPr/>
          <p:nvPr/>
        </p:nvSpPr>
        <p:spPr>
          <a:xfrm>
            <a:off x="8648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8648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2095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2095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2095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1934251"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Definition of Persistence</a:t>
            </a:r>
          </a:p>
        </p:txBody>
      </p:sp>
      <p:sp>
        <p:nvSpPr>
          <p:cNvPr id="26" name="Rectangle 25">
            <a:extLst>
              <a:ext uri="{FF2B5EF4-FFF2-40B4-BE49-F238E27FC236}">
                <a16:creationId xmlns:a16="http://schemas.microsoft.com/office/drawing/2014/main" id="{0962C7E3-5BC8-403E-95C3-0DA6FF380389}"/>
              </a:ext>
            </a:extLst>
          </p:cNvPr>
          <p:cNvSpPr/>
          <p:nvPr/>
        </p:nvSpPr>
        <p:spPr>
          <a:xfrm>
            <a:off x="2882369" y="3240090"/>
            <a:ext cx="1348320" cy="83343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495FAD2-97DD-42BC-A887-E933169B3EAE}"/>
              </a:ext>
            </a:extLst>
          </p:cNvPr>
          <p:cNvSpPr/>
          <p:nvPr/>
        </p:nvSpPr>
        <p:spPr>
          <a:xfrm>
            <a:off x="2868612" y="3720306"/>
            <a:ext cx="634205" cy="499269"/>
          </a:xfrm>
          <a:custGeom>
            <a:avLst/>
            <a:gdLst>
              <a:gd name="connsiteX0" fmla="*/ 0 w 640556"/>
              <a:gd name="connsiteY0" fmla="*/ 499269 h 499269"/>
              <a:gd name="connsiteX1" fmla="*/ 14287 w 640556"/>
              <a:gd name="connsiteY1" fmla="*/ 450850 h 499269"/>
              <a:gd name="connsiteX2" fmla="*/ 27781 w 640556"/>
              <a:gd name="connsiteY2" fmla="*/ 407194 h 499269"/>
              <a:gd name="connsiteX3" fmla="*/ 41275 w 640556"/>
              <a:gd name="connsiteY3" fmla="*/ 361950 h 499269"/>
              <a:gd name="connsiteX4" fmla="*/ 50800 w 640556"/>
              <a:gd name="connsiteY4" fmla="*/ 327025 h 499269"/>
              <a:gd name="connsiteX5" fmla="*/ 80962 w 640556"/>
              <a:gd name="connsiteY5" fmla="*/ 271463 h 499269"/>
              <a:gd name="connsiteX6" fmla="*/ 164306 w 640556"/>
              <a:gd name="connsiteY6" fmla="*/ 197644 h 499269"/>
              <a:gd name="connsiteX7" fmla="*/ 294481 w 640556"/>
              <a:gd name="connsiteY7" fmla="*/ 137319 h 499269"/>
              <a:gd name="connsiteX8" fmla="*/ 420687 w 640556"/>
              <a:gd name="connsiteY8" fmla="*/ 85725 h 499269"/>
              <a:gd name="connsiteX9" fmla="*/ 640556 w 640556"/>
              <a:gd name="connsiteY9" fmla="*/ 0 h 4992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40556" h="499269">
                <a:moveTo>
                  <a:pt x="0" y="499269"/>
                </a:moveTo>
                <a:cubicBezTo>
                  <a:pt x="4828" y="482732"/>
                  <a:pt x="9657" y="466196"/>
                  <a:pt x="14287" y="450850"/>
                </a:cubicBezTo>
                <a:cubicBezTo>
                  <a:pt x="18917" y="435504"/>
                  <a:pt x="23283" y="422011"/>
                  <a:pt x="27781" y="407194"/>
                </a:cubicBezTo>
                <a:cubicBezTo>
                  <a:pt x="32279" y="392377"/>
                  <a:pt x="37439" y="375311"/>
                  <a:pt x="41275" y="361950"/>
                </a:cubicBezTo>
                <a:cubicBezTo>
                  <a:pt x="45112" y="348588"/>
                  <a:pt x="44186" y="342106"/>
                  <a:pt x="50800" y="327025"/>
                </a:cubicBezTo>
                <a:cubicBezTo>
                  <a:pt x="57414" y="311944"/>
                  <a:pt x="62044" y="293026"/>
                  <a:pt x="80962" y="271463"/>
                </a:cubicBezTo>
                <a:cubicBezTo>
                  <a:pt x="99880" y="249899"/>
                  <a:pt x="128720" y="220001"/>
                  <a:pt x="164306" y="197644"/>
                </a:cubicBezTo>
                <a:cubicBezTo>
                  <a:pt x="199892" y="175287"/>
                  <a:pt x="251751" y="155972"/>
                  <a:pt x="294481" y="137319"/>
                </a:cubicBezTo>
                <a:cubicBezTo>
                  <a:pt x="337211" y="118666"/>
                  <a:pt x="420687" y="85725"/>
                  <a:pt x="420687" y="85725"/>
                </a:cubicBezTo>
                <a:lnTo>
                  <a:pt x="640556" y="0"/>
                </a:ln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0E4BDA5A-D13F-485D-95AF-4C6E743BF0EB}"/>
              </a:ext>
            </a:extLst>
          </p:cNvPr>
          <p:cNvCxnSpPr>
            <a:cxnSpLocks/>
          </p:cNvCxnSpPr>
          <p:nvPr/>
        </p:nvCxnSpPr>
        <p:spPr>
          <a:xfrm>
            <a:off x="8608527" y="3608871"/>
            <a:ext cx="25814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68" name="Straight Arrow Connector 67">
            <a:extLst>
              <a:ext uri="{FF2B5EF4-FFF2-40B4-BE49-F238E27FC236}">
                <a16:creationId xmlns:a16="http://schemas.microsoft.com/office/drawing/2014/main" id="{459DF468-847F-4E68-9266-F7C2A2352618}"/>
              </a:ext>
            </a:extLst>
          </p:cNvPr>
          <p:cNvCxnSpPr>
            <a:cxnSpLocks/>
          </p:cNvCxnSpPr>
          <p:nvPr/>
        </p:nvCxnSpPr>
        <p:spPr>
          <a:xfrm>
            <a:off x="8599608" y="4854373"/>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E8E10D12-F0C6-4F9D-A270-E43D13EF4CEF}"/>
              </a:ext>
            </a:extLst>
          </p:cNvPr>
          <p:cNvCxnSpPr>
            <a:cxnSpLocks/>
          </p:cNvCxnSpPr>
          <p:nvPr/>
        </p:nvCxnSpPr>
        <p:spPr>
          <a:xfrm flipV="1">
            <a:off x="8601798" y="2962073"/>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7" name="TextBox 76">
            <a:extLst>
              <a:ext uri="{FF2B5EF4-FFF2-40B4-BE49-F238E27FC236}">
                <a16:creationId xmlns:a16="http://schemas.microsoft.com/office/drawing/2014/main" id="{1B977DE8-5D93-4838-BAB9-23597A761D5A}"/>
              </a:ext>
            </a:extLst>
          </p:cNvPr>
          <p:cNvSpPr txBox="1"/>
          <p:nvPr/>
        </p:nvSpPr>
        <p:spPr>
          <a:xfrm>
            <a:off x="8972231" y="5349471"/>
            <a:ext cx="1312154" cy="369332"/>
          </a:xfrm>
          <a:prstGeom prst="rect">
            <a:avLst/>
          </a:prstGeom>
          <a:noFill/>
        </p:spPr>
        <p:txBody>
          <a:bodyPr wrap="none" rtlCol="0">
            <a:spAutoFit/>
          </a:bodyPr>
          <a:lstStyle/>
          <a:p>
            <a:r>
              <a:rPr lang="en-US" dirty="0"/>
              <a:t>persistence</a:t>
            </a:r>
          </a:p>
        </p:txBody>
      </p:sp>
      <p:sp>
        <p:nvSpPr>
          <p:cNvPr id="78" name="TextBox 77">
            <a:extLst>
              <a:ext uri="{FF2B5EF4-FFF2-40B4-BE49-F238E27FC236}">
                <a16:creationId xmlns:a16="http://schemas.microsoft.com/office/drawing/2014/main" id="{83F2A483-4B15-4C19-B0C8-9143983FD757}"/>
              </a:ext>
            </a:extLst>
          </p:cNvPr>
          <p:cNvSpPr txBox="1"/>
          <p:nvPr/>
        </p:nvSpPr>
        <p:spPr>
          <a:xfrm rot="16200000">
            <a:off x="7270610" y="3719713"/>
            <a:ext cx="1393330" cy="369332"/>
          </a:xfrm>
          <a:prstGeom prst="rect">
            <a:avLst/>
          </a:prstGeom>
          <a:noFill/>
        </p:spPr>
        <p:txBody>
          <a:bodyPr wrap="none" rtlCol="0">
            <a:spAutoFit/>
          </a:bodyPr>
          <a:lstStyle/>
          <a:p>
            <a:r>
              <a:rPr lang="en-US" dirty="0"/>
              <a:t># of Maxima</a:t>
            </a:r>
          </a:p>
        </p:txBody>
      </p:sp>
      <p:cxnSp>
        <p:nvCxnSpPr>
          <p:cNvPr id="79" name="Straight Connector 78">
            <a:extLst>
              <a:ext uri="{FF2B5EF4-FFF2-40B4-BE49-F238E27FC236}">
                <a16:creationId xmlns:a16="http://schemas.microsoft.com/office/drawing/2014/main" id="{9D53248A-3C10-4194-95DA-26DC1D2ABA99}"/>
              </a:ext>
            </a:extLst>
          </p:cNvPr>
          <p:cNvCxnSpPr/>
          <p:nvPr/>
        </p:nvCxnSpPr>
        <p:spPr>
          <a:xfrm>
            <a:off x="8532056" y="4440900"/>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BBD5BD17-13D8-4B13-92DB-16FFF1F1CC6F}"/>
              </a:ext>
            </a:extLst>
          </p:cNvPr>
          <p:cNvCxnSpPr/>
          <p:nvPr/>
        </p:nvCxnSpPr>
        <p:spPr>
          <a:xfrm>
            <a:off x="8532056" y="4022367"/>
            <a:ext cx="139484"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5C5B08A2-6694-44DC-9035-D12B5FC1BCF7}"/>
              </a:ext>
            </a:extLst>
          </p:cNvPr>
          <p:cNvCxnSpPr/>
          <p:nvPr/>
        </p:nvCxnSpPr>
        <p:spPr>
          <a:xfrm>
            <a:off x="8532056" y="3608894"/>
            <a:ext cx="139484" cy="0"/>
          </a:xfrm>
          <a:prstGeom prst="line">
            <a:avLst/>
          </a:prstGeom>
        </p:spPr>
        <p:style>
          <a:lnRef idx="2">
            <a:schemeClr val="accent1"/>
          </a:lnRef>
          <a:fillRef idx="0">
            <a:schemeClr val="accent1"/>
          </a:fillRef>
          <a:effectRef idx="1">
            <a:schemeClr val="accent1"/>
          </a:effectRef>
          <a:fontRef idx="minor">
            <a:schemeClr val="tx1"/>
          </a:fontRef>
        </p:style>
      </p:cxnSp>
      <p:sp>
        <p:nvSpPr>
          <p:cNvPr id="89" name="TextBox 88">
            <a:extLst>
              <a:ext uri="{FF2B5EF4-FFF2-40B4-BE49-F238E27FC236}">
                <a16:creationId xmlns:a16="http://schemas.microsoft.com/office/drawing/2014/main" id="{903DAD5B-591B-42D6-B193-C26DB3689404}"/>
              </a:ext>
            </a:extLst>
          </p:cNvPr>
          <p:cNvSpPr txBox="1"/>
          <p:nvPr/>
        </p:nvSpPr>
        <p:spPr>
          <a:xfrm>
            <a:off x="8242348" y="4260534"/>
            <a:ext cx="319318" cy="369332"/>
          </a:xfrm>
          <a:prstGeom prst="rect">
            <a:avLst/>
          </a:prstGeom>
          <a:noFill/>
        </p:spPr>
        <p:txBody>
          <a:bodyPr wrap="none" rtlCol="0">
            <a:spAutoFit/>
          </a:bodyPr>
          <a:lstStyle/>
          <a:p>
            <a:r>
              <a:rPr lang="en-US" dirty="0"/>
              <a:t>1</a:t>
            </a:r>
          </a:p>
        </p:txBody>
      </p:sp>
      <p:sp>
        <p:nvSpPr>
          <p:cNvPr id="90" name="TextBox 89">
            <a:extLst>
              <a:ext uri="{FF2B5EF4-FFF2-40B4-BE49-F238E27FC236}">
                <a16:creationId xmlns:a16="http://schemas.microsoft.com/office/drawing/2014/main" id="{B0E01C81-C3BA-49FF-A5CE-37A72812E4B3}"/>
              </a:ext>
            </a:extLst>
          </p:cNvPr>
          <p:cNvSpPr txBox="1"/>
          <p:nvPr/>
        </p:nvSpPr>
        <p:spPr>
          <a:xfrm>
            <a:off x="8249835" y="3837701"/>
            <a:ext cx="320989" cy="369332"/>
          </a:xfrm>
          <a:prstGeom prst="rect">
            <a:avLst/>
          </a:prstGeom>
          <a:noFill/>
        </p:spPr>
        <p:txBody>
          <a:bodyPr wrap="square" rtlCol="0">
            <a:spAutoFit/>
          </a:bodyPr>
          <a:lstStyle/>
          <a:p>
            <a:r>
              <a:rPr lang="en-US" dirty="0"/>
              <a:t>2</a:t>
            </a:r>
          </a:p>
        </p:txBody>
      </p:sp>
      <p:sp>
        <p:nvSpPr>
          <p:cNvPr id="91" name="TextBox 90">
            <a:extLst>
              <a:ext uri="{FF2B5EF4-FFF2-40B4-BE49-F238E27FC236}">
                <a16:creationId xmlns:a16="http://schemas.microsoft.com/office/drawing/2014/main" id="{BC659EAB-0ECB-48DF-AC1A-9268C3663AC8}"/>
              </a:ext>
            </a:extLst>
          </p:cNvPr>
          <p:cNvSpPr txBox="1"/>
          <p:nvPr/>
        </p:nvSpPr>
        <p:spPr>
          <a:xfrm>
            <a:off x="8258379" y="3414868"/>
            <a:ext cx="319318" cy="369332"/>
          </a:xfrm>
          <a:prstGeom prst="rect">
            <a:avLst/>
          </a:prstGeom>
          <a:noFill/>
        </p:spPr>
        <p:txBody>
          <a:bodyPr wrap="none" rtlCol="0">
            <a:spAutoFit/>
          </a:bodyPr>
          <a:lstStyle/>
          <a:p>
            <a:r>
              <a:rPr lang="en-US" dirty="0"/>
              <a:t>3</a:t>
            </a:r>
          </a:p>
        </p:txBody>
      </p:sp>
      <p:cxnSp>
        <p:nvCxnSpPr>
          <p:cNvPr id="92" name="Straight Connector 91">
            <a:extLst>
              <a:ext uri="{FF2B5EF4-FFF2-40B4-BE49-F238E27FC236}">
                <a16:creationId xmlns:a16="http://schemas.microsoft.com/office/drawing/2014/main" id="{303F7C3F-7FAD-4FA3-BCE8-A5FC93E155E2}"/>
              </a:ext>
            </a:extLst>
          </p:cNvPr>
          <p:cNvCxnSpPr>
            <a:cxnSpLocks/>
          </p:cNvCxnSpPr>
          <p:nvPr/>
        </p:nvCxnSpPr>
        <p:spPr>
          <a:xfrm>
            <a:off x="8876749" y="4022367"/>
            <a:ext cx="668793"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0097E927-3B43-49C7-A70D-93B5405DF2D8}"/>
              </a:ext>
            </a:extLst>
          </p:cNvPr>
          <p:cNvCxnSpPr>
            <a:cxnSpLocks/>
          </p:cNvCxnSpPr>
          <p:nvPr/>
        </p:nvCxnSpPr>
        <p:spPr>
          <a:xfrm>
            <a:off x="9558792" y="4471616"/>
            <a:ext cx="1252331"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sp>
        <p:nvSpPr>
          <p:cNvPr id="94" name="TextBox 93">
            <a:extLst>
              <a:ext uri="{FF2B5EF4-FFF2-40B4-BE49-F238E27FC236}">
                <a16:creationId xmlns:a16="http://schemas.microsoft.com/office/drawing/2014/main" id="{36C4541C-72D8-4B6E-BB99-A27C5515E465}"/>
              </a:ext>
            </a:extLst>
          </p:cNvPr>
          <p:cNvSpPr txBox="1"/>
          <p:nvPr/>
        </p:nvSpPr>
        <p:spPr>
          <a:xfrm>
            <a:off x="8677434" y="4856105"/>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a</a:t>
            </a:r>
          </a:p>
        </p:txBody>
      </p:sp>
      <p:sp>
        <p:nvSpPr>
          <p:cNvPr id="95" name="TextBox 94">
            <a:extLst>
              <a:ext uri="{FF2B5EF4-FFF2-40B4-BE49-F238E27FC236}">
                <a16:creationId xmlns:a16="http://schemas.microsoft.com/office/drawing/2014/main" id="{2CC1EB30-77E3-40D7-A95C-EB224FC8287D}"/>
              </a:ext>
            </a:extLst>
          </p:cNvPr>
          <p:cNvSpPr txBox="1"/>
          <p:nvPr/>
        </p:nvSpPr>
        <p:spPr>
          <a:xfrm>
            <a:off x="9365961" y="4861561"/>
            <a:ext cx="398629" cy="369332"/>
          </a:xfrm>
          <a:prstGeom prst="rect">
            <a:avLst/>
          </a:prstGeom>
          <a:noFill/>
        </p:spPr>
        <p:txBody>
          <a:bodyPr wrap="none" rtlCol="0">
            <a:spAutoFit/>
          </a:bodyPr>
          <a:lstStyle/>
          <a:p>
            <a:r>
              <a:rPr lang="en-US" dirty="0">
                <a:latin typeface="Arial" pitchFamily="34" charset="0"/>
                <a:cs typeface="Arial" pitchFamily="34" charset="0"/>
              </a:rPr>
              <a:t>p</a:t>
            </a:r>
            <a:r>
              <a:rPr lang="en-US" baseline="-25000" dirty="0">
                <a:latin typeface="Arial" pitchFamily="34" charset="0"/>
                <a:cs typeface="Arial" pitchFamily="34" charset="0"/>
              </a:rPr>
              <a:t>b</a:t>
            </a:r>
          </a:p>
        </p:txBody>
      </p:sp>
      <p:cxnSp>
        <p:nvCxnSpPr>
          <p:cNvPr id="97" name="Straight Connector 96">
            <a:extLst>
              <a:ext uri="{FF2B5EF4-FFF2-40B4-BE49-F238E27FC236}">
                <a16:creationId xmlns:a16="http://schemas.microsoft.com/office/drawing/2014/main" id="{7F752815-5F38-489F-88DF-20423620FCB7}"/>
              </a:ext>
            </a:extLst>
          </p:cNvPr>
          <p:cNvCxnSpPr>
            <a:cxnSpLocks/>
          </p:cNvCxnSpPr>
          <p:nvPr/>
        </p:nvCxnSpPr>
        <p:spPr>
          <a:xfrm>
            <a:off x="8878064" y="4799222"/>
            <a:ext cx="0" cy="110301"/>
          </a:xfrm>
          <a:prstGeom prst="line">
            <a:avLst/>
          </a:prstGeom>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5FC210DC-887C-4216-9DAD-5EACFFDEBBF0}"/>
              </a:ext>
            </a:extLst>
          </p:cNvPr>
          <p:cNvCxnSpPr>
            <a:cxnSpLocks/>
          </p:cNvCxnSpPr>
          <p:nvPr/>
        </p:nvCxnSpPr>
        <p:spPr>
          <a:xfrm>
            <a:off x="9565276" y="4799222"/>
            <a:ext cx="0" cy="110301"/>
          </a:xfrm>
          <a:prstGeom prst="line">
            <a:avLst/>
          </a:prstGeom>
        </p:spPr>
        <p:style>
          <a:lnRef idx="2">
            <a:schemeClr val="accent1"/>
          </a:lnRef>
          <a:fillRef idx="0">
            <a:schemeClr val="accent1"/>
          </a:fillRef>
          <a:effectRef idx="1">
            <a:schemeClr val="accent1"/>
          </a:effectRef>
          <a:fontRef idx="minor">
            <a:schemeClr val="tx1"/>
          </a:fontRef>
        </p:style>
      </p:cxnSp>
      <p:sp>
        <p:nvSpPr>
          <p:cNvPr id="101" name="Arrow: Down 100">
            <a:extLst>
              <a:ext uri="{FF2B5EF4-FFF2-40B4-BE49-F238E27FC236}">
                <a16:creationId xmlns:a16="http://schemas.microsoft.com/office/drawing/2014/main" id="{00C487FA-A6BA-4F39-85E3-E41E2CE789A5}"/>
              </a:ext>
            </a:extLst>
          </p:cNvPr>
          <p:cNvSpPr/>
          <p:nvPr/>
        </p:nvSpPr>
        <p:spPr>
          <a:xfrm flipV="1">
            <a:off x="8478121" y="4900477"/>
            <a:ext cx="255043" cy="258402"/>
          </a:xfrm>
          <a:prstGeom prst="downArrow">
            <a:avLst/>
          </a:prstGeom>
          <a:solidFill>
            <a:schemeClr val="accent2"/>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Shape 32">
            <a:extLst>
              <a:ext uri="{FF2B5EF4-FFF2-40B4-BE49-F238E27FC236}">
                <a16:creationId xmlns:a16="http://schemas.microsoft.com/office/drawing/2014/main" id="{E8896D7E-8EA1-461C-8B14-8F9DC098B8C3}"/>
              </a:ext>
            </a:extLst>
          </p:cNvPr>
          <p:cNvSpPr/>
          <p:nvPr/>
        </p:nvSpPr>
        <p:spPr>
          <a:xfrm>
            <a:off x="3486457" y="3207714"/>
            <a:ext cx="683355" cy="519736"/>
          </a:xfrm>
          <a:custGeom>
            <a:avLst/>
            <a:gdLst>
              <a:gd name="connsiteX0" fmla="*/ 683355 w 683355"/>
              <a:gd name="connsiteY0" fmla="*/ 0 h 537882"/>
              <a:gd name="connsiteX1" fmla="*/ 656461 w 683355"/>
              <a:gd name="connsiteY1" fmla="*/ 53788 h 537882"/>
              <a:gd name="connsiteX2" fmla="*/ 570889 w 683355"/>
              <a:gd name="connsiteY2" fmla="*/ 183369 h 537882"/>
              <a:gd name="connsiteX3" fmla="*/ 372850 w 683355"/>
              <a:gd name="connsiteY3" fmla="*/ 369183 h 537882"/>
              <a:gd name="connsiteX4" fmla="*/ 132026 w 683355"/>
              <a:gd name="connsiteY4" fmla="*/ 482872 h 537882"/>
              <a:gd name="connsiteX5" fmla="*/ 0 w 683355"/>
              <a:gd name="connsiteY5" fmla="*/ 537882 h 5378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83355" h="537882">
                <a:moveTo>
                  <a:pt x="683355" y="0"/>
                </a:moveTo>
                <a:cubicBezTo>
                  <a:pt x="679280" y="11613"/>
                  <a:pt x="675205" y="23227"/>
                  <a:pt x="656461" y="53788"/>
                </a:cubicBezTo>
                <a:cubicBezTo>
                  <a:pt x="637717" y="84349"/>
                  <a:pt x="618157" y="130803"/>
                  <a:pt x="570889" y="183369"/>
                </a:cubicBezTo>
                <a:cubicBezTo>
                  <a:pt x="523621" y="235935"/>
                  <a:pt x="445994" y="319266"/>
                  <a:pt x="372850" y="369183"/>
                </a:cubicBezTo>
                <a:cubicBezTo>
                  <a:pt x="299706" y="419100"/>
                  <a:pt x="194168" y="454755"/>
                  <a:pt x="132026" y="482872"/>
                </a:cubicBezTo>
                <a:cubicBezTo>
                  <a:pt x="69884" y="510989"/>
                  <a:pt x="34942" y="524435"/>
                  <a:pt x="0" y="537882"/>
                </a:cubicBezTo>
              </a:path>
            </a:pathLst>
          </a:custGeom>
          <a:noFill/>
          <a:ln w="38100">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61364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grpId="0" nodeType="withEffect">
                                  <p:stCondLst>
                                    <p:cond delay="0"/>
                                  </p:stCondLst>
                                  <p:childTnLst>
                                    <p:animMotion origin="layout" path="M 6.25E-7 -3.33333E-6 L 0.05013 -3.33333E-6 " pathEditMode="relative" rAng="0" ptsTypes="AA">
                                      <p:cBhvr>
                                        <p:cTn id="6" dur="1000" fill="hold"/>
                                        <p:tgtEl>
                                          <p:spTgt spid="101"/>
                                        </p:tgtEl>
                                        <p:attrNameLst>
                                          <p:attrName>ppt_x</p:attrName>
                                          <p:attrName>ppt_y</p:attrName>
                                        </p:attrNameLst>
                                      </p:cBhvr>
                                      <p:rCtr x="2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18</a:t>
            </a:fld>
            <a:endParaRPr lang="en-US" dirty="0"/>
          </a:p>
        </p:txBody>
      </p:sp>
      <p:sp>
        <p:nvSpPr>
          <p:cNvPr id="4" name="Title 3">
            <a:extLst>
              <a:ext uri="{FF2B5EF4-FFF2-40B4-BE49-F238E27FC236}">
                <a16:creationId xmlns:a16="http://schemas.microsoft.com/office/drawing/2014/main" id="{9785F8F4-3DCD-4057-9C10-A71C5FF5BEA4}"/>
              </a:ext>
            </a:extLst>
          </p:cNvPr>
          <p:cNvSpPr>
            <a:spLocks noGrp="1"/>
          </p:cNvSpPr>
          <p:nvPr>
            <p:ph type="title"/>
          </p:nvPr>
        </p:nvSpPr>
        <p:spPr/>
        <p:txBody>
          <a:bodyPr>
            <a:normAutofit fontScale="90000"/>
          </a:bodyPr>
          <a:lstStyle/>
          <a:p>
            <a:r>
              <a:rPr lang="en-US" dirty="0"/>
              <a:t>2D Persistence Simplification Example</a:t>
            </a:r>
          </a:p>
        </p:txBody>
      </p:sp>
      <p:pic>
        <p:nvPicPr>
          <p:cNvPr id="26" name="Shape 153">
            <a:extLst>
              <a:ext uri="{FF2B5EF4-FFF2-40B4-BE49-F238E27FC236}">
                <a16:creationId xmlns:a16="http://schemas.microsoft.com/office/drawing/2014/main" id="{03647598-326C-4659-A321-B86E61EBFC33}"/>
              </a:ext>
            </a:extLst>
          </p:cNvPr>
          <p:cNvPicPr preferRelativeResize="0"/>
          <p:nvPr/>
        </p:nvPicPr>
        <p:blipFill rotWithShape="1">
          <a:blip r:embed="rId3">
            <a:alphaModFix/>
          </a:blip>
          <a:srcRect r="57203"/>
          <a:stretch/>
        </p:blipFill>
        <p:spPr>
          <a:xfrm>
            <a:off x="0" y="1755509"/>
            <a:ext cx="5681062" cy="3616591"/>
          </a:xfrm>
          <a:prstGeom prst="rect">
            <a:avLst/>
          </a:prstGeom>
          <a:noFill/>
          <a:ln>
            <a:noFill/>
          </a:ln>
        </p:spPr>
      </p:pic>
      <p:pic>
        <p:nvPicPr>
          <p:cNvPr id="6" name="Shape 153">
            <a:extLst>
              <a:ext uri="{FF2B5EF4-FFF2-40B4-BE49-F238E27FC236}">
                <a16:creationId xmlns:a16="http://schemas.microsoft.com/office/drawing/2014/main" id="{8BBBA668-C59E-4F9B-A888-6289884186A8}"/>
              </a:ext>
            </a:extLst>
          </p:cNvPr>
          <p:cNvPicPr preferRelativeResize="0"/>
          <p:nvPr/>
        </p:nvPicPr>
        <p:blipFill rotWithShape="1">
          <a:blip r:embed="rId3">
            <a:alphaModFix/>
          </a:blip>
          <a:srcRect l="57203"/>
          <a:stretch/>
        </p:blipFill>
        <p:spPr>
          <a:xfrm>
            <a:off x="6510938" y="1755509"/>
            <a:ext cx="5681062" cy="3616591"/>
          </a:xfrm>
          <a:prstGeom prst="rect">
            <a:avLst/>
          </a:prstGeom>
          <a:noFill/>
          <a:ln>
            <a:noFill/>
          </a:ln>
        </p:spPr>
      </p:pic>
      <p:sp>
        <p:nvSpPr>
          <p:cNvPr id="7" name="Right Arrow 22">
            <a:extLst>
              <a:ext uri="{FF2B5EF4-FFF2-40B4-BE49-F238E27FC236}">
                <a16:creationId xmlns:a16="http://schemas.microsoft.com/office/drawing/2014/main" id="{8D22B5AC-7EA7-4B49-8E2D-8BF2E9C98FFC}"/>
              </a:ext>
            </a:extLst>
          </p:cNvPr>
          <p:cNvSpPr/>
          <p:nvPr/>
        </p:nvSpPr>
        <p:spPr>
          <a:xfrm>
            <a:off x="5766163" y="3124912"/>
            <a:ext cx="659674" cy="877784"/>
          </a:xfrm>
          <a:prstGeom prst="rightArrow">
            <a:avLst/>
          </a:prstGeom>
          <a:solidFill>
            <a:schemeClr val="accent2"/>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Tree>
    <p:extLst>
      <p:ext uri="{BB962C8B-B14F-4D97-AF65-F5344CB8AC3E}">
        <p14:creationId xmlns:p14="http://schemas.microsoft.com/office/powerpoint/2010/main" val="184736140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0" y="702843"/>
            <a:ext cx="12133690" cy="6155157"/>
          </a:xfrm>
        </p:spPr>
        <p:txBody>
          <a:bodyPr>
            <a:normAutofit/>
          </a:bodyPr>
          <a:lstStyle/>
          <a:p>
            <a:pPr marL="457200" lvl="2" indent="-457200"/>
            <a:r>
              <a:rPr lang="en-US" dirty="0"/>
              <a:t>Topology-based scoring</a:t>
            </a:r>
          </a:p>
          <a:p>
            <a:pPr marL="457200" lvl="2" indent="-457200"/>
            <a:r>
              <a:rPr lang="en-US" b="1" dirty="0">
                <a:solidFill>
                  <a:schemeClr val="accent4">
                    <a:lumMod val="75000"/>
                  </a:schemeClr>
                </a:solidFill>
              </a:rPr>
              <a:t>Limit surface adaptive sampling</a:t>
            </a:r>
          </a:p>
          <a:p>
            <a:pPr marL="457200" lvl="2" indent="-457200"/>
            <a:r>
              <a:rPr lang="en-US" dirty="0"/>
              <a:t>Batch candidate selection</a:t>
            </a:r>
          </a:p>
        </p:txBody>
      </p:sp>
      <p:sp>
        <p:nvSpPr>
          <p:cNvPr id="5" name="Rectangle 4">
            <a:extLst>
              <a:ext uri="{FF2B5EF4-FFF2-40B4-BE49-F238E27FC236}">
                <a16:creationId xmlns:a16="http://schemas.microsoft.com/office/drawing/2014/main" id="{BE51D75C-891D-4408-86DF-2570A9832979}"/>
              </a:ext>
            </a:extLst>
          </p:cNvPr>
          <p:cNvSpPr/>
          <p:nvPr/>
        </p:nvSpPr>
        <p:spPr>
          <a:xfrm>
            <a:off x="58310" y="1123950"/>
            <a:ext cx="4716890" cy="508148"/>
          </a:xfrm>
          <a:prstGeom prst="rect">
            <a:avLst/>
          </a:prstGeom>
          <a:noFill/>
          <a:ln w="38100">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19</a:t>
            </a:fld>
            <a:endParaRPr lang="en-US"/>
          </a:p>
        </p:txBody>
      </p:sp>
      <p:sp>
        <p:nvSpPr>
          <p:cNvPr id="7" name="Title 1">
            <a:extLst>
              <a:ext uri="{FF2B5EF4-FFF2-40B4-BE49-F238E27FC236}">
                <a16:creationId xmlns:a16="http://schemas.microsoft.com/office/drawing/2014/main" id="{45EFF48A-1DD1-4085-86A1-F47D6628DE94}"/>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600" dirty="0"/>
              <a:t>Sampling Contributions</a:t>
            </a:r>
          </a:p>
        </p:txBody>
      </p:sp>
      <p:pic>
        <p:nvPicPr>
          <p:cNvPr id="4" name="Picture 3" descr="A close up of a sign&#10;&#10;Description automatically generated">
            <a:extLst>
              <a:ext uri="{FF2B5EF4-FFF2-40B4-BE49-F238E27FC236}">
                <a16:creationId xmlns:a16="http://schemas.microsoft.com/office/drawing/2014/main" id="{F5EE5985-A3AE-4569-874C-52619D1CFC81}"/>
              </a:ext>
            </a:extLst>
          </p:cNvPr>
          <p:cNvPicPr>
            <a:picLocks noChangeAspect="1"/>
          </p:cNvPicPr>
          <p:nvPr/>
        </p:nvPicPr>
        <p:blipFill>
          <a:blip r:embed="rId3"/>
          <a:stretch>
            <a:fillRect/>
          </a:stretch>
        </p:blipFill>
        <p:spPr>
          <a:xfrm>
            <a:off x="3014801" y="2019346"/>
            <a:ext cx="6162398" cy="4275022"/>
          </a:xfrm>
          <a:prstGeom prst="rect">
            <a:avLst/>
          </a:prstGeom>
        </p:spPr>
      </p:pic>
      <p:sp>
        <p:nvSpPr>
          <p:cNvPr id="49" name="Arrow: Bent 48">
            <a:extLst>
              <a:ext uri="{FF2B5EF4-FFF2-40B4-BE49-F238E27FC236}">
                <a16:creationId xmlns:a16="http://schemas.microsoft.com/office/drawing/2014/main" id="{F072BA5C-B37A-482D-81E2-C37B91966651}"/>
              </a:ext>
            </a:extLst>
          </p:cNvPr>
          <p:cNvSpPr/>
          <p:nvPr/>
        </p:nvSpPr>
        <p:spPr>
          <a:xfrm>
            <a:off x="3689374" y="3110776"/>
            <a:ext cx="1316877" cy="1312944"/>
          </a:xfrm>
          <a:prstGeom prst="bentArrow">
            <a:avLst>
              <a:gd name="adj1" fmla="val 7856"/>
              <a:gd name="adj2" fmla="val 7767"/>
              <a:gd name="adj3" fmla="val 9221"/>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50" name="Arrow: Bent 49">
            <a:extLst>
              <a:ext uri="{FF2B5EF4-FFF2-40B4-BE49-F238E27FC236}">
                <a16:creationId xmlns:a16="http://schemas.microsoft.com/office/drawing/2014/main" id="{3F39E2C0-1109-4737-B42B-90F84EE3E4D5}"/>
              </a:ext>
            </a:extLst>
          </p:cNvPr>
          <p:cNvSpPr/>
          <p:nvPr/>
        </p:nvSpPr>
        <p:spPr>
          <a:xfrm rot="10800000">
            <a:off x="5382026" y="4755783"/>
            <a:ext cx="2436887" cy="353961"/>
          </a:xfrm>
          <a:prstGeom prst="bentArrow">
            <a:avLst>
              <a:gd name="adj1" fmla="val 32191"/>
              <a:gd name="adj2" fmla="val 30462"/>
              <a:gd name="adj3" fmla="val 30769"/>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51" name="Arrow: Bent 50">
            <a:extLst>
              <a:ext uri="{FF2B5EF4-FFF2-40B4-BE49-F238E27FC236}">
                <a16:creationId xmlns:a16="http://schemas.microsoft.com/office/drawing/2014/main" id="{D268B286-047C-4FF4-8206-5506F4350200}"/>
              </a:ext>
            </a:extLst>
          </p:cNvPr>
          <p:cNvSpPr/>
          <p:nvPr/>
        </p:nvSpPr>
        <p:spPr>
          <a:xfrm rot="5400000">
            <a:off x="7109696" y="3155535"/>
            <a:ext cx="521632" cy="1068562"/>
          </a:xfrm>
          <a:prstGeom prst="bentArrow">
            <a:avLst>
              <a:gd name="adj1" fmla="val 21478"/>
              <a:gd name="adj2" fmla="val 21656"/>
              <a:gd name="adj3" fmla="val 23565"/>
              <a:gd name="adj4" fmla="val 43750"/>
            </a:avLst>
          </a:prstGeom>
          <a:solidFill>
            <a:schemeClr val="accent4"/>
          </a:solidFill>
          <a:ln w="12700">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0626999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wipe(left)">
                                      <p:cBhvr>
                                        <p:cTn id="7" dur="500"/>
                                        <p:tgtEl>
                                          <p:spTgt spid="51"/>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50"/>
                                        </p:tgtEl>
                                        <p:attrNameLst>
                                          <p:attrName>style.visibility</p:attrName>
                                        </p:attrNameLst>
                                      </p:cBhvr>
                                      <p:to>
                                        <p:strVal val="visible"/>
                                      </p:to>
                                    </p:set>
                                    <p:animEffect transition="in" filter="wipe(right)">
                                      <p:cBhvr>
                                        <p:cTn id="11" dur="500"/>
                                        <p:tgtEl>
                                          <p:spTgt spid="5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B63BF75-0150-4E1F-BF3E-471E3F4657ED}"/>
              </a:ext>
            </a:extLst>
          </p:cNvPr>
          <p:cNvPicPr>
            <a:picLocks noChangeAspect="1"/>
          </p:cNvPicPr>
          <p:nvPr/>
        </p:nvPicPr>
        <p:blipFill>
          <a:blip r:embed="rId3"/>
          <a:stretch>
            <a:fillRect/>
          </a:stretch>
        </p:blipFill>
        <p:spPr>
          <a:xfrm>
            <a:off x="165100" y="2800782"/>
            <a:ext cx="4986670" cy="4057218"/>
          </a:xfrm>
          <a:prstGeom prst="rect">
            <a:avLst/>
          </a:prstGeom>
        </p:spPr>
      </p:pic>
      <p:sp>
        <p:nvSpPr>
          <p:cNvPr id="2" name="Title 1"/>
          <p:cNvSpPr>
            <a:spLocks noGrp="1"/>
          </p:cNvSpPr>
          <p:nvPr>
            <p:ph type="title"/>
          </p:nvPr>
        </p:nvSpPr>
        <p:spPr/>
        <p:txBody>
          <a:bodyPr>
            <a:normAutofit fontScale="90000"/>
          </a:bodyPr>
          <a:lstStyle/>
          <a:p>
            <a:r>
              <a:rPr lang="en-US" dirty="0"/>
              <a:t>Problem Space Description</a:t>
            </a:r>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Rectangle 12">
            <a:extLst>
              <a:ext uri="{FF2B5EF4-FFF2-40B4-BE49-F238E27FC236}">
                <a16:creationId xmlns:a16="http://schemas.microsoft.com/office/drawing/2014/main" id="{BB52DDD7-6FFA-4C89-AF5B-62086E019ED3}"/>
              </a:ext>
            </a:extLst>
          </p:cNvPr>
          <p:cNvSpPr/>
          <p:nvPr/>
        </p:nvSpPr>
        <p:spPr>
          <a:xfrm>
            <a:off x="3853263" y="2320384"/>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1" name="Rectangle 20">
            <a:extLst>
              <a:ext uri="{FF2B5EF4-FFF2-40B4-BE49-F238E27FC236}">
                <a16:creationId xmlns:a16="http://schemas.microsoft.com/office/drawing/2014/main" id="{1C991A37-87CE-4C00-9579-331B92FC6619}"/>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10">
            <a:extLst>
              <a:ext uri="{FF2B5EF4-FFF2-40B4-BE49-F238E27FC236}">
                <a16:creationId xmlns:a16="http://schemas.microsoft.com/office/drawing/2014/main" id="{566D1966-994B-4196-A258-1ABE34783519}"/>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3555339-F8A5-495A-A6B0-77036469C26F}"/>
              </a:ext>
            </a:extLst>
          </p:cNvPr>
          <p:cNvGrpSpPr/>
          <p:nvPr/>
        </p:nvGrpSpPr>
        <p:grpSpPr>
          <a:xfrm>
            <a:off x="3928419" y="952107"/>
            <a:ext cx="4335162" cy="725115"/>
            <a:chOff x="3853264" y="952107"/>
            <a:chExt cx="4335162" cy="725115"/>
          </a:xfrm>
        </p:grpSpPr>
        <p:sp>
          <p:nvSpPr>
            <p:cNvPr id="24" name="Rectangle 23">
              <a:extLst>
                <a:ext uri="{FF2B5EF4-FFF2-40B4-BE49-F238E27FC236}">
                  <a16:creationId xmlns:a16="http://schemas.microsoft.com/office/drawing/2014/main" id="{46A9CE14-3555-445D-A8AF-E28BC585751D}"/>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25" name="Rectangle 24">
              <a:extLst>
                <a:ext uri="{FF2B5EF4-FFF2-40B4-BE49-F238E27FC236}">
                  <a16:creationId xmlns:a16="http://schemas.microsoft.com/office/drawing/2014/main" id="{88032E71-23F0-4430-81A9-484EC1DA17AE}"/>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26" name="Down Arrow 10">
              <a:extLst>
                <a:ext uri="{FF2B5EF4-FFF2-40B4-BE49-F238E27FC236}">
                  <a16:creationId xmlns:a16="http://schemas.microsoft.com/office/drawing/2014/main" id="{91A2CCFD-DA8F-44FD-BF81-124ADDB2FBFB}"/>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4BCADB7-3173-4CC7-9661-BA50FF122A03}"/>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Tree>
    <p:extLst>
      <p:ext uri="{BB962C8B-B14F-4D97-AF65-F5344CB8AC3E}">
        <p14:creationId xmlns:p14="http://schemas.microsoft.com/office/powerpoint/2010/main" val="157793293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22222E-6 2.22222E-6 L -2.22222E-6 0.49467 " pathEditMode="relative" rAng="0" ptsTypes="AA">
                                      <p:cBhvr>
                                        <p:cTn id="6" dur="1000" fill="hold"/>
                                        <p:tgtEl>
                                          <p:spTgt spid="13"/>
                                        </p:tgtEl>
                                        <p:attrNameLst>
                                          <p:attrName>ppt_x</p:attrName>
                                          <p:attrName>ppt_y</p:attrName>
                                        </p:attrNameLst>
                                      </p:cBhvr>
                                      <p:rCtr x="0" y="24722"/>
                                    </p:animMotion>
                                  </p:childTnLst>
                                </p:cTn>
                              </p:par>
                              <p:par>
                                <p:cTn id="7" presetID="10" presetClass="exit" presetSubtype="0" fill="hold" nodeType="withEffect">
                                  <p:stCondLst>
                                    <p:cond delay="0"/>
                                  </p:stCondLst>
                                  <p:childTnLst>
                                    <p:animEffect transition="out" filter="fade">
                                      <p:cBhvr>
                                        <p:cTn id="8" dur="500"/>
                                        <p:tgtEl>
                                          <p:spTgt spid="7"/>
                                        </p:tgtEl>
                                      </p:cBhvr>
                                    </p:animEffect>
                                    <p:set>
                                      <p:cBhvr>
                                        <p:cTn id="9" dur="1" fill="hold">
                                          <p:stCondLst>
                                            <p:cond delay="499"/>
                                          </p:stCondLst>
                                        </p:cTn>
                                        <p:tgtEl>
                                          <p:spTgt spid="7"/>
                                        </p:tgtEl>
                                        <p:attrNameLst>
                                          <p:attrName>style.visibility</p:attrName>
                                        </p:attrNameLst>
                                      </p:cBhvr>
                                      <p:to>
                                        <p:strVal val="hidden"/>
                                      </p:to>
                                    </p:set>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5" grpId="0" animBg="1"/>
      <p:bldP spid="16" grpId="0" animBg="1"/>
      <p:bldP spid="1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descr="A picture containing table, indoor, green, sitting&#10;&#10;Description automatically generated">
            <a:extLst>
              <a:ext uri="{FF2B5EF4-FFF2-40B4-BE49-F238E27FC236}">
                <a16:creationId xmlns:a16="http://schemas.microsoft.com/office/drawing/2014/main" id="{43B1B990-4A80-4A45-950E-DEED576363C9}"/>
              </a:ext>
            </a:extLst>
          </p:cNvPr>
          <p:cNvPicPr>
            <a:picLocks noChangeAspect="1"/>
          </p:cNvPicPr>
          <p:nvPr/>
        </p:nvPicPr>
        <p:blipFill>
          <a:blip r:embed="rId3"/>
          <a:stretch>
            <a:fillRect/>
          </a:stretch>
        </p:blipFill>
        <p:spPr>
          <a:xfrm>
            <a:off x="8149168" y="3233641"/>
            <a:ext cx="4021663" cy="2437541"/>
          </a:xfrm>
          <a:prstGeom prst="rect">
            <a:avLst/>
          </a:prstGeom>
        </p:spPr>
      </p:pic>
      <p:grpSp>
        <p:nvGrpSpPr>
          <p:cNvPr id="9" name="Group 8">
            <a:extLst>
              <a:ext uri="{FF2B5EF4-FFF2-40B4-BE49-F238E27FC236}">
                <a16:creationId xmlns:a16="http://schemas.microsoft.com/office/drawing/2014/main" id="{A810509B-B1B1-4AE9-859F-53D1A110D840}"/>
              </a:ext>
            </a:extLst>
          </p:cNvPr>
          <p:cNvGrpSpPr/>
          <p:nvPr/>
        </p:nvGrpSpPr>
        <p:grpSpPr>
          <a:xfrm>
            <a:off x="2885322" y="1917148"/>
            <a:ext cx="4709069" cy="3046895"/>
            <a:chOff x="7482931" y="704850"/>
            <a:chExt cx="4709069" cy="3046895"/>
          </a:xfrm>
        </p:grpSpPr>
        <p:pic>
          <p:nvPicPr>
            <p:cNvPr id="6" name="Picture 6" descr="A cutaway shows the interior layout of the National Ignition Facility.">
              <a:extLst>
                <a:ext uri="{FF2B5EF4-FFF2-40B4-BE49-F238E27FC236}">
                  <a16:creationId xmlns:a16="http://schemas.microsoft.com/office/drawing/2014/main" id="{06A6B195-FE52-42DF-9201-F7F4ED36B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2931" y="704850"/>
              <a:ext cx="4709069" cy="2735746"/>
            </a:xfrm>
            <a:prstGeom prst="rect">
              <a:avLst/>
            </a:prstGeom>
            <a:noFill/>
            <a:extLst>
              <a:ext uri="{909E8E84-426E-40dd-AFC4-6F175D3DCCD1}">
                <a14:hiddenFill xmlns:a14="http://schemas.microsoft.com/office/drawing/2010/main" xmlns="">
                  <a:solidFill>
                    <a:srgbClr val="FFFFFF"/>
                  </a:solidFill>
                </a14:hiddenFill>
              </a:ext>
            </a:extLst>
          </p:spPr>
        </p:pic>
        <p:sp>
          <p:nvSpPr>
            <p:cNvPr id="7" name="TextBox 6">
              <a:extLst>
                <a:ext uri="{FF2B5EF4-FFF2-40B4-BE49-F238E27FC236}">
                  <a16:creationId xmlns:a16="http://schemas.microsoft.com/office/drawing/2014/main" id="{DE2684FF-5EA4-41BB-9C12-4487D14F5D96}"/>
                </a:ext>
              </a:extLst>
            </p:cNvPr>
            <p:cNvSpPr txBox="1"/>
            <p:nvPr/>
          </p:nvSpPr>
          <p:spPr>
            <a:xfrm>
              <a:off x="9754410" y="3382413"/>
              <a:ext cx="2437590" cy="369332"/>
            </a:xfrm>
            <a:prstGeom prst="rect">
              <a:avLst/>
            </a:prstGeom>
            <a:noFill/>
          </p:spPr>
          <p:txBody>
            <a:bodyPr wrap="none" rtlCol="0">
              <a:spAutoFit/>
            </a:bodyPr>
            <a:lstStyle/>
            <a:p>
              <a:r>
                <a:rPr lang="en-US" dirty="0">
                  <a:solidFill>
                    <a:schemeClr val="tx1">
                      <a:lumMod val="50000"/>
                      <a:lumOff val="50000"/>
                    </a:schemeClr>
                  </a:solidFill>
                </a:rPr>
                <a:t>image courtesy of LLNL</a:t>
              </a:r>
            </a:p>
          </p:txBody>
        </p:sp>
      </p:grpSp>
      <p:sp>
        <p:nvSpPr>
          <p:cNvPr id="2" name="Title 1"/>
          <p:cNvSpPr>
            <a:spLocks noGrp="1"/>
          </p:cNvSpPr>
          <p:nvPr>
            <p:ph type="title"/>
          </p:nvPr>
        </p:nvSpPr>
        <p:spPr>
          <a:solidFill>
            <a:schemeClr val="accent4"/>
          </a:solidFill>
        </p:spPr>
        <p:txBody>
          <a:bodyPr>
            <a:noAutofit/>
          </a:bodyPr>
          <a:lstStyle/>
          <a:p>
            <a:r>
              <a:rPr lang="en-US" sz="3600" dirty="0"/>
              <a:t>Why Adaptive Sampling?</a:t>
            </a:r>
          </a:p>
        </p:txBody>
      </p:sp>
      <p:sp>
        <p:nvSpPr>
          <p:cNvPr id="3" name="Content Placeholder 2"/>
          <p:cNvSpPr>
            <a:spLocks noGrp="1"/>
          </p:cNvSpPr>
          <p:nvPr>
            <p:ph idx="1"/>
          </p:nvPr>
        </p:nvSpPr>
        <p:spPr>
          <a:xfrm>
            <a:off x="0" y="704851"/>
            <a:ext cx="12192000" cy="6153147"/>
          </a:xfrm>
        </p:spPr>
        <p:txBody>
          <a:bodyPr>
            <a:normAutofit/>
          </a:bodyPr>
          <a:lstStyle/>
          <a:p>
            <a:pPr marL="228600" indent="0">
              <a:spcBef>
                <a:spcPts val="0"/>
              </a:spcBef>
              <a:buNone/>
            </a:pPr>
            <a:r>
              <a:rPr lang="en-US" dirty="0">
                <a:cs typeface="Franklin Gothic Book (Body)"/>
              </a:rPr>
              <a:t>Experiments are:</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Expensive</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Time-consuming</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1085850" lvl="1" indent="-457200">
              <a:spcBef>
                <a:spcPts val="0"/>
              </a:spcBef>
            </a:pPr>
            <a:r>
              <a:rPr lang="en-US" dirty="0">
                <a:cs typeface="Franklin Gothic Book (Body)"/>
              </a:rPr>
              <a:t>Multidimensional (up to 20 dimensions)</a:t>
            </a:r>
          </a:p>
          <a:p>
            <a:pPr marL="1485900" lvl="2" indent="-457200">
              <a:spcBef>
                <a:spcPts val="0"/>
              </a:spcBef>
            </a:pPr>
            <a:r>
              <a:rPr lang="en-US" dirty="0">
                <a:cs typeface="Franklin Gothic Book (Body)"/>
              </a:rPr>
              <a:t>Exponential increase of volume as dimension increases</a:t>
            </a:r>
          </a:p>
          <a:p>
            <a:pPr marL="1085850" lvl="1" indent="-457200">
              <a:spcBef>
                <a:spcPts val="0"/>
              </a:spcBef>
            </a:pPr>
            <a:endParaRPr lang="en-US" dirty="0">
              <a:cs typeface="Franklin Gothic Book (Body)"/>
            </a:endParaRP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20</a:t>
            </a:fld>
            <a:endParaRPr lang="en-US"/>
          </a:p>
        </p:txBody>
      </p:sp>
      <p:pic>
        <p:nvPicPr>
          <p:cNvPr id="8" name="Picture 4" descr="http://i1-news.softpedia-static.com/images/news2/DOE-Awards-Millions-of-Processing-Hours-2.jpg">
            <a:extLst>
              <a:ext uri="{FF2B5EF4-FFF2-40B4-BE49-F238E27FC236}">
                <a16:creationId xmlns:a16="http://schemas.microsoft.com/office/drawing/2014/main" id="{5AD7386D-0B5E-488B-A4B6-6A08471751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38771" y="4371454"/>
            <a:ext cx="1935266" cy="1281633"/>
          </a:xfrm>
          <a:prstGeom prst="rect">
            <a:avLst/>
          </a:prstGeom>
          <a:noFill/>
          <a:extLst>
            <a:ext uri="{909E8E84-426E-40dd-AFC4-6F175D3DCCD1}">
              <a14:hiddenFill xmlns:a14="http://schemas.microsoft.com/office/drawing/2010/main" xmlns="">
                <a:solidFill>
                  <a:srgbClr val="FFFFFF"/>
                </a:solidFill>
              </a14:hiddenFill>
            </a:ext>
          </a:extLst>
        </p:spPr>
      </p:pic>
      <p:pic>
        <p:nvPicPr>
          <p:cNvPr id="4098" name="Picture 2" descr="Image result for nuclear radiation">
            <a:extLst>
              <a:ext uri="{FF2B5EF4-FFF2-40B4-BE49-F238E27FC236}">
                <a16:creationId xmlns:a16="http://schemas.microsoft.com/office/drawing/2014/main" id="{10CCDAEB-3C06-43A7-A9CF-AFC6DCF88B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01764" y="1642235"/>
            <a:ext cx="878715" cy="878715"/>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a:extLst>
              <a:ext uri="{FF2B5EF4-FFF2-40B4-BE49-F238E27FC236}">
                <a16:creationId xmlns:a16="http://schemas.microsoft.com/office/drawing/2014/main" id="{89992A0B-82FD-4CA6-9287-39B753AA11D3}"/>
              </a:ext>
            </a:extLst>
          </p:cNvPr>
          <p:cNvSpPr/>
          <p:nvPr/>
        </p:nvSpPr>
        <p:spPr>
          <a:xfrm>
            <a:off x="8961871" y="2040937"/>
            <a:ext cx="2500255" cy="1075390"/>
          </a:xfrm>
          <a:prstGeom prst="rect">
            <a:avLst/>
          </a:prstGeom>
          <a:solidFill>
            <a:schemeClr val="accent4"/>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The domain is not equally informative</a:t>
            </a:r>
          </a:p>
        </p:txBody>
      </p:sp>
      <p:sp>
        <p:nvSpPr>
          <p:cNvPr id="13" name="Oval 12">
            <a:extLst>
              <a:ext uri="{FF2B5EF4-FFF2-40B4-BE49-F238E27FC236}">
                <a16:creationId xmlns:a16="http://schemas.microsoft.com/office/drawing/2014/main" id="{54022A4B-B923-42AF-98C5-FA057BDBD39A}"/>
              </a:ext>
            </a:extLst>
          </p:cNvPr>
          <p:cNvSpPr/>
          <p:nvPr/>
        </p:nvSpPr>
        <p:spPr>
          <a:xfrm>
            <a:off x="9970455" y="3707833"/>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77E847DF-DA27-45E0-B1EC-80CFA52FD61C}"/>
              </a:ext>
            </a:extLst>
          </p:cNvPr>
          <p:cNvSpPr/>
          <p:nvPr/>
        </p:nvSpPr>
        <p:spPr>
          <a:xfrm>
            <a:off x="10750031" y="3398442"/>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497A18F-E4E4-4852-B79F-81075373B2E1}"/>
              </a:ext>
            </a:extLst>
          </p:cNvPr>
          <p:cNvSpPr/>
          <p:nvPr/>
        </p:nvSpPr>
        <p:spPr>
          <a:xfrm>
            <a:off x="11476924" y="5079790"/>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FC6DC6EE-C7A3-4FC2-86D5-8F257273FB20}"/>
              </a:ext>
            </a:extLst>
          </p:cNvPr>
          <p:cNvSpPr/>
          <p:nvPr/>
        </p:nvSpPr>
        <p:spPr>
          <a:xfrm>
            <a:off x="10505517" y="4507527"/>
            <a:ext cx="210952" cy="18732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6E0B306A-652C-4C90-86A4-62175A1F3EB6}"/>
              </a:ext>
            </a:extLst>
          </p:cNvPr>
          <p:cNvSpPr txBox="1"/>
          <p:nvPr/>
        </p:nvSpPr>
        <p:spPr>
          <a:xfrm>
            <a:off x="10888381" y="3738086"/>
            <a:ext cx="470000" cy="769441"/>
          </a:xfrm>
          <a:prstGeom prst="rect">
            <a:avLst/>
          </a:prstGeom>
          <a:noFill/>
        </p:spPr>
        <p:txBody>
          <a:bodyPr wrap="none" rtlCol="0">
            <a:spAutoFit/>
          </a:bodyPr>
          <a:lstStyle/>
          <a:p>
            <a:r>
              <a:rPr lang="en-US" sz="4400" b="1" dirty="0">
                <a:solidFill>
                  <a:schemeClr val="bg1"/>
                </a:solidFill>
              </a:rPr>
              <a:t>?</a:t>
            </a:r>
            <a:endParaRPr lang="en-US" b="1" dirty="0">
              <a:solidFill>
                <a:schemeClr val="bg1"/>
              </a:solidFill>
            </a:endParaRPr>
          </a:p>
        </p:txBody>
      </p:sp>
    </p:spTree>
    <p:extLst>
      <p:ext uri="{BB962C8B-B14F-4D97-AF65-F5344CB8AC3E}">
        <p14:creationId xmlns:p14="http://schemas.microsoft.com/office/powerpoint/2010/main" val="274735079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098"/>
                                        </p:tgtEl>
                                        <p:attrNameLst>
                                          <p:attrName>style.visibility</p:attrName>
                                        </p:attrNameLst>
                                      </p:cBhvr>
                                      <p:to>
                                        <p:strVal val="visible"/>
                                      </p:to>
                                    </p:set>
                                    <p:animEffect transition="in" filter="fade">
                                      <p:cBhvr>
                                        <p:cTn id="10" dur="500"/>
                                        <p:tgtEl>
                                          <p:spTgt spid="409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animEffect transition="in" filter="fade">
                                      <p:cBhvr>
                                        <p:cTn id="14" dur="500"/>
                                        <p:tgtEl>
                                          <p:spTgt spid="3">
                                            <p:txEl>
                                              <p:pRg st="4" end="4"/>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animEffect transition="in" filter="fade">
                                      <p:cBhvr>
                                        <p:cTn id="21" dur="500"/>
                                        <p:tgtEl>
                                          <p:spTgt spid="3">
                                            <p:txEl>
                                              <p:pRg st="7" end="7"/>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3">
                                            <p:txEl>
                                              <p:pRg st="12" end="12"/>
                                            </p:txEl>
                                          </p:spTgt>
                                        </p:tgtEl>
                                        <p:attrNameLst>
                                          <p:attrName>style.visibility</p:attrName>
                                        </p:attrNameLst>
                                      </p:cBhvr>
                                      <p:to>
                                        <p:strVal val="visible"/>
                                      </p:to>
                                    </p:set>
                                    <p:animEffect transition="in" filter="fade">
                                      <p:cBhvr>
                                        <p:cTn id="28" dur="500"/>
                                        <p:tgtEl>
                                          <p:spTgt spid="3">
                                            <p:txEl>
                                              <p:pRg st="12" end="1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13" end="13"/>
                                            </p:txEl>
                                          </p:spTgt>
                                        </p:tgtEl>
                                        <p:attrNameLst>
                                          <p:attrName>style.visibility</p:attrName>
                                        </p:attrNameLst>
                                      </p:cBhvr>
                                      <p:to>
                                        <p:strVal val="visible"/>
                                      </p:to>
                                    </p:set>
                                    <p:animEffect transition="in" filter="fade">
                                      <p:cBhvr>
                                        <p:cTn id="31" dur="500"/>
                                        <p:tgtEl>
                                          <p:spTgt spid="3">
                                            <p:txEl>
                                              <p:pRg st="13" end="1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500"/>
                                        <p:tgtEl>
                                          <p:spTgt spid="1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fade">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5" grpId="0" animBg="1"/>
      <p:bldP spid="16" grpId="0" animBg="1"/>
      <p:bldP spid="17" grpId="0" animBg="1"/>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dirty="0"/>
              <a:t>The Limit Surface Problem</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5867"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2078399"/>
            <a:ext cx="4535620" cy="3401715"/>
          </a:xfrm>
          <a:prstGeom prst="rect">
            <a:avLst/>
          </a:prstGeom>
        </p:spPr>
      </p:pic>
      <p:sp>
        <p:nvSpPr>
          <p:cNvPr id="23" name="Right Arrow 22"/>
          <p:cNvSpPr/>
          <p:nvPr/>
        </p:nvSpPr>
        <p:spPr>
          <a:xfrm>
            <a:off x="5645624" y="3300701"/>
            <a:ext cx="659674" cy="706291"/>
          </a:xfrm>
          <a:prstGeom prst="rightArrow">
            <a:avLst/>
          </a:prstGeom>
          <a:solidFill>
            <a:schemeClr val="accent4"/>
          </a:solidFill>
          <a:ln w="38100">
            <a:solidFill>
              <a:schemeClr val="bg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5219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7003654" y="1987124"/>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4149872"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7301624" y="2910821"/>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566981" y="4980812"/>
            <a:ext cx="2157286" cy="523220"/>
          </a:xfrm>
          <a:prstGeom prst="rect">
            <a:avLst/>
          </a:prstGeom>
        </p:spPr>
        <p:txBody>
          <a:bodyPr wrap="none">
            <a:spAutoFit/>
          </a:bodyPr>
          <a:lstStyle/>
          <a:p>
            <a:r>
              <a:rPr lang="en-US" sz="2800" dirty="0">
                <a:solidFill>
                  <a:schemeClr val="accent3">
                    <a:lumMod val="50000"/>
                  </a:schemeClr>
                </a:solidFill>
              </a:rPr>
              <a:t>Limit surface</a:t>
            </a:r>
          </a:p>
        </p:txBody>
      </p:sp>
      <p:cxnSp>
        <p:nvCxnSpPr>
          <p:cNvPr id="12" name="Straight Arrow Connector 11"/>
          <p:cNvCxnSpPr>
            <a:stCxn id="11" idx="3"/>
            <a:endCxn id="4" idx="3"/>
          </p:cNvCxnSpPr>
          <p:nvPr/>
        </p:nvCxnSpPr>
        <p:spPr>
          <a:xfrm flipV="1">
            <a:off x="6724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4304698"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21</a:t>
            </a:fld>
            <a:endParaRPr lang="en-US"/>
          </a:p>
        </p:txBody>
      </p:sp>
      <p:cxnSp>
        <p:nvCxnSpPr>
          <p:cNvPr id="6" name="Straight Arrow Connector 5">
            <a:extLst>
              <a:ext uri="{FF2B5EF4-FFF2-40B4-BE49-F238E27FC236}">
                <a16:creationId xmlns:a16="http://schemas.microsoft.com/office/drawing/2014/main" id="{4A430F58-4BCA-4356-AD77-C282DE4B9339}"/>
              </a:ext>
            </a:extLst>
          </p:cNvPr>
          <p:cNvCxnSpPr/>
          <p:nvPr/>
        </p:nvCxnSpPr>
        <p:spPr>
          <a:xfrm flipH="1" flipV="1">
            <a:off x="8759825" y="4246047"/>
            <a:ext cx="330200" cy="54927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A46DC76D-69DF-4E01-A12E-833EDE588A81}"/>
              </a:ext>
            </a:extLst>
          </p:cNvPr>
          <p:cNvCxnSpPr>
            <a:cxnSpLocks/>
          </p:cNvCxnSpPr>
          <p:nvPr/>
        </p:nvCxnSpPr>
        <p:spPr>
          <a:xfrm flipH="1">
            <a:off x="8844931" y="2936875"/>
            <a:ext cx="165100" cy="11477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9" name="Straight Arrow Connector 18">
            <a:extLst>
              <a:ext uri="{FF2B5EF4-FFF2-40B4-BE49-F238E27FC236}">
                <a16:creationId xmlns:a16="http://schemas.microsoft.com/office/drawing/2014/main" id="{47264FB5-5593-44F9-AC6F-36F4A2D28E63}"/>
              </a:ext>
            </a:extLst>
          </p:cNvPr>
          <p:cNvCxnSpPr>
            <a:cxnSpLocks/>
          </p:cNvCxnSpPr>
          <p:nvPr/>
        </p:nvCxnSpPr>
        <p:spPr>
          <a:xfrm flipV="1">
            <a:off x="2549525" y="1902775"/>
            <a:ext cx="0" cy="2299905"/>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89B892D3-F047-4190-810A-328B6EBFB191}"/>
              </a:ext>
            </a:extLst>
          </p:cNvPr>
          <p:cNvSpPr/>
          <p:nvPr/>
        </p:nvSpPr>
        <p:spPr>
          <a:xfrm>
            <a:off x="629970" y="2471041"/>
            <a:ext cx="1919555" cy="1323439"/>
          </a:xfrm>
          <a:prstGeom prst="rect">
            <a:avLst/>
          </a:prstGeom>
        </p:spPr>
        <p:txBody>
          <a:bodyPr wrap="square">
            <a:spAutoFit/>
          </a:bodyPr>
          <a:lstStyle/>
          <a:p>
            <a:r>
              <a:rPr lang="en-US" sz="2000" dirty="0"/>
              <a:t>Peak Coolant </a:t>
            </a:r>
          </a:p>
          <a:p>
            <a:r>
              <a:rPr lang="en-US" sz="2000" dirty="0"/>
              <a:t>Temperature (PCT) of </a:t>
            </a:r>
          </a:p>
          <a:p>
            <a:r>
              <a:rPr lang="en-US" sz="2000" dirty="0"/>
              <a:t>Reactor Core</a:t>
            </a:r>
          </a:p>
        </p:txBody>
      </p:sp>
      <p:sp>
        <p:nvSpPr>
          <p:cNvPr id="29" name="Rectangle 28">
            <a:extLst>
              <a:ext uri="{FF2B5EF4-FFF2-40B4-BE49-F238E27FC236}">
                <a16:creationId xmlns:a16="http://schemas.microsoft.com/office/drawing/2014/main" id="{7A2436BA-7A84-4DD6-BB25-C620CF3B69BF}"/>
              </a:ext>
            </a:extLst>
          </p:cNvPr>
          <p:cNvSpPr/>
          <p:nvPr/>
        </p:nvSpPr>
        <p:spPr>
          <a:xfrm>
            <a:off x="8710174" y="2486265"/>
            <a:ext cx="1472957" cy="400110"/>
          </a:xfrm>
          <a:prstGeom prst="rect">
            <a:avLst/>
          </a:prstGeom>
        </p:spPr>
        <p:txBody>
          <a:bodyPr wrap="square">
            <a:spAutoFit/>
          </a:bodyPr>
          <a:lstStyle/>
          <a:p>
            <a:r>
              <a:rPr lang="en-US" sz="2000" dirty="0"/>
              <a:t>Insensitive</a:t>
            </a:r>
          </a:p>
        </p:txBody>
      </p:sp>
      <p:sp>
        <p:nvSpPr>
          <p:cNvPr id="30" name="Rectangle 29">
            <a:extLst>
              <a:ext uri="{FF2B5EF4-FFF2-40B4-BE49-F238E27FC236}">
                <a16:creationId xmlns:a16="http://schemas.microsoft.com/office/drawing/2014/main" id="{2866A161-A945-4919-B7DA-6502AAC62995}"/>
              </a:ext>
            </a:extLst>
          </p:cNvPr>
          <p:cNvSpPr/>
          <p:nvPr/>
        </p:nvSpPr>
        <p:spPr>
          <a:xfrm>
            <a:off x="9086074" y="4453338"/>
            <a:ext cx="1302626" cy="707886"/>
          </a:xfrm>
          <a:prstGeom prst="rect">
            <a:avLst/>
          </a:prstGeom>
        </p:spPr>
        <p:txBody>
          <a:bodyPr wrap="square">
            <a:spAutoFit/>
          </a:bodyPr>
          <a:lstStyle/>
          <a:p>
            <a:r>
              <a:rPr lang="en-US" sz="2000" dirty="0"/>
              <a:t>Highly sensitive</a:t>
            </a:r>
          </a:p>
        </p:txBody>
      </p:sp>
    </p:spTree>
    <p:extLst>
      <p:ext uri="{BB962C8B-B14F-4D97-AF65-F5344CB8AC3E}">
        <p14:creationId xmlns:p14="http://schemas.microsoft.com/office/powerpoint/2010/main" val="37007453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wipe(down)">
                                      <p:cBhvr>
                                        <p:cTn id="29" dur="500"/>
                                        <p:tgtEl>
                                          <p:spTgt spid="6"/>
                                        </p:tgtEl>
                                      </p:cBhvr>
                                    </p:animEffect>
                                  </p:childTnLst>
                                </p:cTn>
                              </p:par>
                              <p:par>
                                <p:cTn id="30" presetID="22" presetClass="entr" presetSubtype="1"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up)">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fade">
                                      <p:cBhvr>
                                        <p:cTn id="37" dur="500"/>
                                        <p:tgtEl>
                                          <p:spTgt spid="2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P spid="29" grpId="0"/>
      <p:bldP spid="3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679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22</a:t>
            </a:fld>
            <a:endParaRPr lang="en-US"/>
          </a:p>
        </p:txBody>
      </p:sp>
      <p:sp>
        <p:nvSpPr>
          <p:cNvPr id="15" name="Title 1">
            <a:extLst>
              <a:ext uri="{FF2B5EF4-FFF2-40B4-BE49-F238E27FC236}">
                <a16:creationId xmlns:a16="http://schemas.microsoft.com/office/drawing/2014/main" id="{9EA2CC0F-D0B8-48DF-8C2E-B9015568FA00}"/>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900" dirty="0"/>
              <a:t>Cycles for Limit Surface Adaptive Sampling</a:t>
            </a:r>
          </a:p>
        </p:txBody>
      </p:sp>
      <p:sp>
        <p:nvSpPr>
          <p:cNvPr id="17" name="Rectangle 16">
            <a:extLst>
              <a:ext uri="{FF2B5EF4-FFF2-40B4-BE49-F238E27FC236}">
                <a16:creationId xmlns:a16="http://schemas.microsoft.com/office/drawing/2014/main" id="{5A9DA946-FD4D-424D-BFA1-64BDEEA4C0AF}"/>
              </a:ext>
            </a:extLst>
          </p:cNvPr>
          <p:cNvSpPr/>
          <p:nvPr/>
        </p:nvSpPr>
        <p:spPr>
          <a:xfrm>
            <a:off x="7983111" y="1781092"/>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3E86A256-4BEE-41AB-8326-5AAE3E6EF4CB}"/>
              </a:ext>
            </a:extLst>
          </p:cNvPr>
          <p:cNvSpPr/>
          <p:nvPr/>
        </p:nvSpPr>
        <p:spPr>
          <a:xfrm>
            <a:off x="7928585" y="4954988"/>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9C48297-AE6E-4519-A5BE-16C1CDBDE14F}"/>
              </a:ext>
            </a:extLst>
          </p:cNvPr>
          <p:cNvSpPr/>
          <p:nvPr/>
        </p:nvSpPr>
        <p:spPr>
          <a:xfrm>
            <a:off x="3440178" y="5011351"/>
            <a:ext cx="754490" cy="65200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rc 14"/>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Rounded Rectangle 15"/>
          <p:cNvSpPr/>
          <p:nvPr/>
        </p:nvSpPr>
        <p:spPr>
          <a:xfrm>
            <a:off x="4667416" y="964921"/>
            <a:ext cx="2830664"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17" name="Rounded Rectangle 16"/>
          <p:cNvSpPr/>
          <p:nvPr/>
        </p:nvSpPr>
        <p:spPr>
          <a:xfrm>
            <a:off x="7620105" y="2893918"/>
            <a:ext cx="2576120"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
        <p:nvSpPr>
          <p:cNvPr id="18" name="Rounded Rectangle 17"/>
          <p:cNvSpPr/>
          <p:nvPr/>
        </p:nvSpPr>
        <p:spPr>
          <a:xfrm>
            <a:off x="4818490" y="4829862"/>
            <a:ext cx="2608028"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Generate candidates</a:t>
            </a:r>
          </a:p>
        </p:txBody>
      </p:sp>
      <p:sp>
        <p:nvSpPr>
          <p:cNvPr id="19" name="Rounded Rectangle 18"/>
          <p:cNvSpPr/>
          <p:nvPr/>
        </p:nvSpPr>
        <p:spPr>
          <a:xfrm>
            <a:off x="2154803" y="2893918"/>
            <a:ext cx="2512612" cy="192874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pic>
        <p:nvPicPr>
          <p:cNvPr id="20" name="Picture 19"/>
          <p:cNvPicPr>
            <a:picLocks noChangeAspect="1"/>
          </p:cNvPicPr>
          <p:nvPr/>
        </p:nvPicPr>
        <p:blipFill>
          <a:blip r:embed="rId2"/>
          <a:stretch>
            <a:fillRect/>
          </a:stretch>
        </p:blipFill>
        <p:spPr>
          <a:xfrm>
            <a:off x="5489455" y="964921"/>
            <a:ext cx="1224325" cy="1243505"/>
          </a:xfrm>
          <a:prstGeom prst="rect">
            <a:avLst/>
          </a:prstGeom>
        </p:spPr>
      </p:pic>
      <p:pic>
        <p:nvPicPr>
          <p:cNvPr id="21" name="Picture 20"/>
          <p:cNvPicPr>
            <a:picLocks noChangeAspect="1"/>
          </p:cNvPicPr>
          <p:nvPr/>
        </p:nvPicPr>
        <p:blipFill>
          <a:blip r:embed="rId3"/>
          <a:stretch>
            <a:fillRect/>
          </a:stretch>
        </p:blipFill>
        <p:spPr>
          <a:xfrm>
            <a:off x="8142793" y="2946985"/>
            <a:ext cx="1421946" cy="1504167"/>
          </a:xfrm>
          <a:prstGeom prst="rect">
            <a:avLst/>
          </a:prstGeom>
        </p:spPr>
      </p:pic>
      <p:sp>
        <p:nvSpPr>
          <p:cNvPr id="14" name="Title 1">
            <a:extLst>
              <a:ext uri="{FF2B5EF4-FFF2-40B4-BE49-F238E27FC236}">
                <a16:creationId xmlns:a16="http://schemas.microsoft.com/office/drawing/2014/main" id="{1FE71C15-4CE1-4814-A979-30BCED759D9A}"/>
              </a:ext>
            </a:extLst>
          </p:cNvPr>
          <p:cNvSpPr txBox="1">
            <a:spLocks/>
          </p:cNvSpPr>
          <p:nvPr/>
        </p:nvSpPr>
        <p:spPr>
          <a:xfrm>
            <a:off x="0" y="1"/>
            <a:ext cx="12192000" cy="704851"/>
          </a:xfrm>
          <a:prstGeom prst="rect">
            <a:avLst/>
          </a:prstGeom>
          <a:solidFill>
            <a:schemeClr val="accent4"/>
          </a:solidFill>
        </p:spPr>
        <p:txBody>
          <a:bodyPr vert="horz" lIns="91440" tIns="45720" rIns="91440" bIns="45720" rtlCol="0" anchor="ctr">
            <a:normAutofit/>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900" dirty="0"/>
              <a:t>Generic Limit Surface Adaptive Sampling Lifecycle</a:t>
            </a:r>
          </a:p>
        </p:txBody>
      </p:sp>
      <p:pic>
        <p:nvPicPr>
          <p:cNvPr id="64" name="Picture 63">
            <a:extLst>
              <a:ext uri="{FF2B5EF4-FFF2-40B4-BE49-F238E27FC236}">
                <a16:creationId xmlns:a16="http://schemas.microsoft.com/office/drawing/2014/main" id="{43B93A18-F197-433E-BEDF-EF58EDA02A18}"/>
              </a:ext>
            </a:extLst>
          </p:cNvPr>
          <p:cNvPicPr>
            <a:picLocks noChangeAspect="1"/>
          </p:cNvPicPr>
          <p:nvPr/>
        </p:nvPicPr>
        <p:blipFill>
          <a:blip r:embed="rId4"/>
          <a:stretch>
            <a:fillRect/>
          </a:stretch>
        </p:blipFill>
        <p:spPr>
          <a:xfrm>
            <a:off x="2183804" y="2915123"/>
            <a:ext cx="2454608" cy="1258899"/>
          </a:xfrm>
          <a:prstGeom prst="rect">
            <a:avLst/>
          </a:prstGeom>
        </p:spPr>
      </p:pic>
      <p:sp>
        <p:nvSpPr>
          <p:cNvPr id="82" name="Oval 81">
            <a:extLst>
              <a:ext uri="{FF2B5EF4-FFF2-40B4-BE49-F238E27FC236}">
                <a16:creationId xmlns:a16="http://schemas.microsoft.com/office/drawing/2014/main" id="{E1BDD11B-51A0-4913-B02E-A77B90DA038A}"/>
              </a:ext>
            </a:extLst>
          </p:cNvPr>
          <p:cNvSpPr/>
          <p:nvPr/>
        </p:nvSpPr>
        <p:spPr>
          <a:xfrm>
            <a:off x="3032905" y="36958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B42D0145-F899-40A1-9686-9ABCF227DA21}"/>
              </a:ext>
            </a:extLst>
          </p:cNvPr>
          <p:cNvGrpSpPr/>
          <p:nvPr/>
        </p:nvGrpSpPr>
        <p:grpSpPr>
          <a:xfrm>
            <a:off x="2225855" y="3592442"/>
            <a:ext cx="2307858" cy="452570"/>
            <a:chOff x="2225855" y="3592442"/>
            <a:chExt cx="2307858" cy="452570"/>
          </a:xfrm>
        </p:grpSpPr>
        <p:sp>
          <p:nvSpPr>
            <p:cNvPr id="65" name="Oval 64">
              <a:extLst>
                <a:ext uri="{FF2B5EF4-FFF2-40B4-BE49-F238E27FC236}">
                  <a16:creationId xmlns:a16="http://schemas.microsoft.com/office/drawing/2014/main" id="{B64FBE08-907A-42B1-8872-14A2A87073FC}"/>
                </a:ext>
              </a:extLst>
            </p:cNvPr>
            <p:cNvSpPr/>
            <p:nvPr/>
          </p:nvSpPr>
          <p:spPr>
            <a:xfrm>
              <a:off x="2696307" y="388797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9556DB2-3A6D-4775-BD7C-FA6ECADB2C45}"/>
                </a:ext>
              </a:extLst>
            </p:cNvPr>
            <p:cNvSpPr/>
            <p:nvPr/>
          </p:nvSpPr>
          <p:spPr>
            <a:xfrm>
              <a:off x="2641973" y="392309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34DA7F36-FCD9-48AC-80B2-3D7E2AF9D30D}"/>
                </a:ext>
              </a:extLst>
            </p:cNvPr>
            <p:cNvSpPr/>
            <p:nvPr/>
          </p:nvSpPr>
          <p:spPr>
            <a:xfrm>
              <a:off x="2569750" y="395025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7556757-8EA1-4429-A7EB-E3451E4A261A}"/>
                </a:ext>
              </a:extLst>
            </p:cNvPr>
            <p:cNvSpPr/>
            <p:nvPr/>
          </p:nvSpPr>
          <p:spPr>
            <a:xfrm>
              <a:off x="2427954" y="399332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05E01DA5-7005-43D1-9C5E-5E163455D80E}"/>
                </a:ext>
              </a:extLst>
            </p:cNvPr>
            <p:cNvSpPr/>
            <p:nvPr/>
          </p:nvSpPr>
          <p:spPr>
            <a:xfrm>
              <a:off x="2319947" y="395688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F498955-C7B5-47F5-BD5B-0CBD692093F1}"/>
                </a:ext>
              </a:extLst>
            </p:cNvPr>
            <p:cNvSpPr/>
            <p:nvPr/>
          </p:nvSpPr>
          <p:spPr>
            <a:xfrm>
              <a:off x="2225855" y="394032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68BAC4E-BD0B-4E78-B583-A45FB8DB5814}"/>
                </a:ext>
              </a:extLst>
            </p:cNvPr>
            <p:cNvSpPr/>
            <p:nvPr/>
          </p:nvSpPr>
          <p:spPr>
            <a:xfrm>
              <a:off x="2350427" y="374485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1441D010-CFEA-4A1B-8C33-65631FD82D63}"/>
                </a:ext>
              </a:extLst>
            </p:cNvPr>
            <p:cNvSpPr/>
            <p:nvPr/>
          </p:nvSpPr>
          <p:spPr>
            <a:xfrm>
              <a:off x="2411386" y="372630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DF08AD31-AF21-4D84-A4D1-22CB9EF76673}"/>
                </a:ext>
              </a:extLst>
            </p:cNvPr>
            <p:cNvSpPr/>
            <p:nvPr/>
          </p:nvSpPr>
          <p:spPr>
            <a:xfrm>
              <a:off x="2472348" y="368786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0C02682D-4AAE-4B15-8924-C7FF95A7237E}"/>
                </a:ext>
              </a:extLst>
            </p:cNvPr>
            <p:cNvSpPr/>
            <p:nvPr/>
          </p:nvSpPr>
          <p:spPr>
            <a:xfrm>
              <a:off x="2575049" y="365142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FE2C6BCB-ED31-4083-8A20-26668A4932C9}"/>
                </a:ext>
              </a:extLst>
            </p:cNvPr>
            <p:cNvSpPr/>
            <p:nvPr/>
          </p:nvSpPr>
          <p:spPr>
            <a:xfrm>
              <a:off x="2639985" y="362690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4FE7684F-DE89-4E65-B27A-906AAA654416}"/>
                </a:ext>
              </a:extLst>
            </p:cNvPr>
            <p:cNvSpPr/>
            <p:nvPr/>
          </p:nvSpPr>
          <p:spPr>
            <a:xfrm>
              <a:off x="2710882" y="362624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F0A84ED9-5345-4965-BCF3-268888784688}"/>
                </a:ext>
              </a:extLst>
            </p:cNvPr>
            <p:cNvSpPr/>
            <p:nvPr/>
          </p:nvSpPr>
          <p:spPr>
            <a:xfrm>
              <a:off x="2803647" y="362359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4CDE322E-0637-4246-99C9-E030F1B45153}"/>
                </a:ext>
              </a:extLst>
            </p:cNvPr>
            <p:cNvSpPr/>
            <p:nvPr/>
          </p:nvSpPr>
          <p:spPr>
            <a:xfrm>
              <a:off x="2266273" y="381575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E5663DBE-900C-4911-91E1-B7508F04820D}"/>
                </a:ext>
              </a:extLst>
            </p:cNvPr>
            <p:cNvSpPr/>
            <p:nvPr/>
          </p:nvSpPr>
          <p:spPr>
            <a:xfrm>
              <a:off x="2814246" y="384490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C64CEECD-4065-46B5-9668-02745383FDA5}"/>
                </a:ext>
              </a:extLst>
            </p:cNvPr>
            <p:cNvSpPr/>
            <p:nvPr/>
          </p:nvSpPr>
          <p:spPr>
            <a:xfrm>
              <a:off x="2907010" y="379057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0EFB2561-828C-419B-98ED-6DBC0FE010CC}"/>
                </a:ext>
              </a:extLst>
            </p:cNvPr>
            <p:cNvSpPr/>
            <p:nvPr/>
          </p:nvSpPr>
          <p:spPr>
            <a:xfrm>
              <a:off x="2975920" y="376009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940A38CF-1FE8-4801-8347-8B771EB80BBB}"/>
                </a:ext>
              </a:extLst>
            </p:cNvPr>
            <p:cNvSpPr/>
            <p:nvPr/>
          </p:nvSpPr>
          <p:spPr>
            <a:xfrm>
              <a:off x="2873220" y="3621601"/>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12E49E67-7328-4C2F-81BF-E5EA12D03DD4}"/>
                </a:ext>
              </a:extLst>
            </p:cNvPr>
            <p:cNvSpPr/>
            <p:nvPr/>
          </p:nvSpPr>
          <p:spPr>
            <a:xfrm>
              <a:off x="3753158" y="367063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DB8AB255-697E-4B5C-8B6F-14E5EBE8BB04}"/>
                </a:ext>
              </a:extLst>
            </p:cNvPr>
            <p:cNvSpPr/>
            <p:nvPr/>
          </p:nvSpPr>
          <p:spPr>
            <a:xfrm>
              <a:off x="3794241" y="371967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57D06075-B7BB-483D-9C36-FE030D084225}"/>
                </a:ext>
              </a:extLst>
            </p:cNvPr>
            <p:cNvSpPr/>
            <p:nvPr/>
          </p:nvSpPr>
          <p:spPr>
            <a:xfrm>
              <a:off x="3849238" y="376274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B6B9C708-6D75-41A6-A7ED-E93C8FB85600}"/>
                </a:ext>
              </a:extLst>
            </p:cNvPr>
            <p:cNvSpPr/>
            <p:nvPr/>
          </p:nvSpPr>
          <p:spPr>
            <a:xfrm>
              <a:off x="3924113" y="379189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2C43F306-3E8B-4032-A27D-28CBCD34F736}"/>
                </a:ext>
              </a:extLst>
            </p:cNvPr>
            <p:cNvSpPr/>
            <p:nvPr/>
          </p:nvSpPr>
          <p:spPr>
            <a:xfrm>
              <a:off x="3957240" y="380514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3D1326B9-20D9-4CCF-8CEB-AC6DAE6476A9}"/>
                </a:ext>
              </a:extLst>
            </p:cNvPr>
            <p:cNvSpPr/>
            <p:nvPr/>
          </p:nvSpPr>
          <p:spPr>
            <a:xfrm>
              <a:off x="4012237" y="3818398"/>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BE2CCB6A-8626-4380-B3C9-2E47703FB744}"/>
                </a:ext>
              </a:extLst>
            </p:cNvPr>
            <p:cNvSpPr/>
            <p:nvPr/>
          </p:nvSpPr>
          <p:spPr>
            <a:xfrm>
              <a:off x="4075185" y="3837613"/>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43DDC418-BA9F-4814-9D4E-28442D32B787}"/>
                </a:ext>
              </a:extLst>
            </p:cNvPr>
            <p:cNvSpPr/>
            <p:nvPr/>
          </p:nvSpPr>
          <p:spPr>
            <a:xfrm>
              <a:off x="4122231" y="386676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6730B9D5-F152-4896-90B1-97685FCA65D4}"/>
                </a:ext>
              </a:extLst>
            </p:cNvPr>
            <p:cNvSpPr/>
            <p:nvPr/>
          </p:nvSpPr>
          <p:spPr>
            <a:xfrm>
              <a:off x="4191143" y="389791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98FC32-B5C8-4E7C-8167-3226A3CA9B24}"/>
                </a:ext>
              </a:extLst>
            </p:cNvPr>
            <p:cNvSpPr/>
            <p:nvPr/>
          </p:nvSpPr>
          <p:spPr>
            <a:xfrm>
              <a:off x="4291857" y="391116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D51C8BCF-F758-4FBD-8D95-36DC4E084429}"/>
                </a:ext>
              </a:extLst>
            </p:cNvPr>
            <p:cNvSpPr/>
            <p:nvPr/>
          </p:nvSpPr>
          <p:spPr>
            <a:xfrm>
              <a:off x="4338906" y="3918454"/>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D0F539E7-61F7-42CD-A60E-D7226744E9BB}"/>
                </a:ext>
              </a:extLst>
            </p:cNvPr>
            <p:cNvSpPr/>
            <p:nvPr/>
          </p:nvSpPr>
          <p:spPr>
            <a:xfrm>
              <a:off x="4374022" y="3935680"/>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13DFC56-FB5F-4C18-8EAB-757FF4E01BAF}"/>
                </a:ext>
              </a:extLst>
            </p:cNvPr>
            <p:cNvSpPr/>
            <p:nvPr/>
          </p:nvSpPr>
          <p:spPr>
            <a:xfrm>
              <a:off x="4478713" y="392308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319C8B27-E4FC-4717-B659-AEA52DCC2F14}"/>
                </a:ext>
              </a:extLst>
            </p:cNvPr>
            <p:cNvSpPr/>
            <p:nvPr/>
          </p:nvSpPr>
          <p:spPr>
            <a:xfrm>
              <a:off x="4482029" y="3840925"/>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0582ECDC-E9C7-4978-A081-BC75A00441A1}"/>
                </a:ext>
              </a:extLst>
            </p:cNvPr>
            <p:cNvSpPr/>
            <p:nvPr/>
          </p:nvSpPr>
          <p:spPr>
            <a:xfrm>
              <a:off x="4326318" y="370906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FE8EA599-2481-410D-A885-584025991B75}"/>
                </a:ext>
              </a:extLst>
            </p:cNvPr>
            <p:cNvSpPr/>
            <p:nvPr/>
          </p:nvSpPr>
          <p:spPr>
            <a:xfrm>
              <a:off x="4289874" y="3692497"/>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706B362B-7730-487A-A2A4-2796DF16F956}"/>
                </a:ext>
              </a:extLst>
            </p:cNvPr>
            <p:cNvSpPr/>
            <p:nvPr/>
          </p:nvSpPr>
          <p:spPr>
            <a:xfrm>
              <a:off x="4239516" y="3679909"/>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2773FD4F-9E7A-4328-84B0-E63658FDFC32}"/>
                </a:ext>
              </a:extLst>
            </p:cNvPr>
            <p:cNvSpPr/>
            <p:nvPr/>
          </p:nvSpPr>
          <p:spPr>
            <a:xfrm>
              <a:off x="4191145" y="365737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C72054D6-4CF3-4B5A-A275-0896C9C4C917}"/>
                </a:ext>
              </a:extLst>
            </p:cNvPr>
            <p:cNvSpPr/>
            <p:nvPr/>
          </p:nvSpPr>
          <p:spPr>
            <a:xfrm>
              <a:off x="4097055" y="3636836"/>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412D751-33C5-4330-95E2-6AE667CEAA51}"/>
                </a:ext>
              </a:extLst>
            </p:cNvPr>
            <p:cNvSpPr/>
            <p:nvPr/>
          </p:nvSpPr>
          <p:spPr>
            <a:xfrm>
              <a:off x="3917488" y="3592442"/>
              <a:ext cx="51684" cy="51684"/>
            </a:xfrm>
            <a:prstGeom prst="ellipse">
              <a:avLst/>
            </a:prstGeom>
            <a:solidFill>
              <a:schemeClr val="accent4">
                <a:lumMod val="20000"/>
                <a:lumOff val="80000"/>
                <a:alpha val="50000"/>
              </a:schemeClr>
            </a:solidFill>
            <a:ln>
              <a:solidFill>
                <a:schemeClr val="bg1">
                  <a:alpha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Oval 23"/>
          <p:cNvSpPr/>
          <p:nvPr/>
        </p:nvSpPr>
        <p:spPr>
          <a:xfrm>
            <a:off x="2943068" y="3623594"/>
            <a:ext cx="241007" cy="19253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55659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rc 28">
            <a:extLst>
              <a:ext uri="{FF2B5EF4-FFF2-40B4-BE49-F238E27FC236}">
                <a16:creationId xmlns:a16="http://schemas.microsoft.com/office/drawing/2014/main" id="{4EF6D510-4F6C-4CDE-867F-E6B514FFAE94}"/>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3" name="Group 2"/>
          <p:cNvGrpSpPr/>
          <p:nvPr/>
        </p:nvGrpSpPr>
        <p:grpSpPr>
          <a:xfrm>
            <a:off x="2471252" y="4747488"/>
            <a:ext cx="7001908" cy="2011125"/>
            <a:chOff x="1277652" y="4829863"/>
            <a:chExt cx="6682769" cy="1928748"/>
          </a:xfrm>
        </p:grpSpPr>
        <p:sp>
          <p:nvSpPr>
            <p:cNvPr id="7" name="Rounded Rectangle 6"/>
            <p:cNvSpPr/>
            <p:nvPr/>
          </p:nvSpPr>
          <p:spPr>
            <a:xfrm>
              <a:off x="1277652" y="4829863"/>
              <a:ext cx="3194008" cy="1928748"/>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a:t>
              </a:r>
            </a:p>
          </p:txBody>
        </p:sp>
        <p:sp>
          <p:nvSpPr>
            <p:cNvPr id="9" name="Rounded Rectangle 8"/>
            <p:cNvSpPr/>
            <p:nvPr/>
          </p:nvSpPr>
          <p:spPr>
            <a:xfrm>
              <a:off x="4766413" y="4829863"/>
              <a:ext cx="3194008" cy="1928748"/>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Sample surrogate &amp; build proximity graph</a:t>
              </a:r>
            </a:p>
          </p:txBody>
        </p:sp>
        <p:pic>
          <p:nvPicPr>
            <p:cNvPr id="12" name="Picture 11"/>
            <p:cNvPicPr>
              <a:picLocks noChangeAspect="1"/>
            </p:cNvPicPr>
            <p:nvPr/>
          </p:nvPicPr>
          <p:blipFill>
            <a:blip r:embed="rId2"/>
            <a:stretch>
              <a:fillRect/>
            </a:stretch>
          </p:blipFill>
          <p:spPr>
            <a:xfrm>
              <a:off x="5732046" y="4862521"/>
              <a:ext cx="1262742" cy="1277458"/>
            </a:xfrm>
            <a:prstGeom prst="rect">
              <a:avLst/>
            </a:prstGeom>
          </p:spPr>
        </p:pic>
      </p:grpSp>
      <p:sp>
        <p:nvSpPr>
          <p:cNvPr id="19" name="Slide Number Placeholder 77">
            <a:extLst>
              <a:ext uri="{FF2B5EF4-FFF2-40B4-BE49-F238E27FC236}">
                <a16:creationId xmlns:a16="http://schemas.microsoft.com/office/drawing/2014/main" id="{DFBEC638-DF35-46D5-84C2-F3C99E834D27}"/>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24</a:t>
            </a:fld>
            <a:endParaRPr lang="en-US" dirty="0"/>
          </a:p>
        </p:txBody>
      </p:sp>
      <p:sp>
        <p:nvSpPr>
          <p:cNvPr id="22" name="Title 1">
            <a:extLst>
              <a:ext uri="{FF2B5EF4-FFF2-40B4-BE49-F238E27FC236}">
                <a16:creationId xmlns:a16="http://schemas.microsoft.com/office/drawing/2014/main" id="{6C1E09E3-DFBE-40A1-9AA9-13148F9418F9}"/>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1: Exploit Predicting Model</a:t>
            </a:r>
          </a:p>
        </p:txBody>
      </p:sp>
      <p:sp>
        <p:nvSpPr>
          <p:cNvPr id="25" name="Rectangle 24">
            <a:extLst>
              <a:ext uri="{FF2B5EF4-FFF2-40B4-BE49-F238E27FC236}">
                <a16:creationId xmlns:a16="http://schemas.microsoft.com/office/drawing/2014/main" id="{F2B46BE5-BCEF-4740-A2A2-D1D3EB36DD36}"/>
              </a:ext>
            </a:extLst>
          </p:cNvPr>
          <p:cNvSpPr/>
          <p:nvPr/>
        </p:nvSpPr>
        <p:spPr>
          <a:xfrm>
            <a:off x="138431" y="794062"/>
            <a:ext cx="3164731" cy="1801570"/>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Good for exploiting what the model currently knows</a:t>
            </a:r>
          </a:p>
          <a:p>
            <a:pPr marL="285750" indent="-285750">
              <a:buFont typeface="Arial" panose="020B0604020202020204" pitchFamily="34" charset="0"/>
              <a:buChar char="•"/>
            </a:pPr>
            <a:r>
              <a:rPr lang="en-US" dirty="0"/>
              <a:t>Can be biased by the model</a:t>
            </a:r>
          </a:p>
          <a:p>
            <a:pPr marL="285750" indent="-285750">
              <a:buFont typeface="Arial" panose="020B0604020202020204" pitchFamily="34" charset="0"/>
              <a:buChar char="•"/>
            </a:pPr>
            <a:r>
              <a:rPr lang="en-US" dirty="0"/>
              <a:t>Requires potentially large budget sampling of surrogate</a:t>
            </a:r>
          </a:p>
        </p:txBody>
      </p:sp>
      <p:grpSp>
        <p:nvGrpSpPr>
          <p:cNvPr id="30" name="Group 29">
            <a:extLst>
              <a:ext uri="{FF2B5EF4-FFF2-40B4-BE49-F238E27FC236}">
                <a16:creationId xmlns:a16="http://schemas.microsoft.com/office/drawing/2014/main" id="{A3E08F69-D83D-4770-AEB2-428E79118169}"/>
              </a:ext>
            </a:extLst>
          </p:cNvPr>
          <p:cNvGrpSpPr/>
          <p:nvPr/>
        </p:nvGrpSpPr>
        <p:grpSpPr>
          <a:xfrm>
            <a:off x="2917217" y="4789853"/>
            <a:ext cx="2454608" cy="1258899"/>
            <a:chOff x="4904324" y="5036547"/>
            <a:chExt cx="2454608" cy="1258899"/>
          </a:xfrm>
        </p:grpSpPr>
        <p:pic>
          <p:nvPicPr>
            <p:cNvPr id="31" name="Picture 30">
              <a:extLst>
                <a:ext uri="{FF2B5EF4-FFF2-40B4-BE49-F238E27FC236}">
                  <a16:creationId xmlns:a16="http://schemas.microsoft.com/office/drawing/2014/main" id="{72E393FE-15EA-4053-A141-06B57D22DC16}"/>
                </a:ext>
              </a:extLst>
            </p:cNvPr>
            <p:cNvPicPr>
              <a:picLocks noChangeAspect="1"/>
            </p:cNvPicPr>
            <p:nvPr/>
          </p:nvPicPr>
          <p:blipFill>
            <a:blip r:embed="rId3"/>
            <a:stretch>
              <a:fillRect/>
            </a:stretch>
          </p:blipFill>
          <p:spPr>
            <a:xfrm>
              <a:off x="4904324" y="5036547"/>
              <a:ext cx="2454608" cy="1258899"/>
            </a:xfrm>
            <a:prstGeom prst="rect">
              <a:avLst/>
            </a:prstGeom>
          </p:spPr>
        </p:pic>
        <p:sp>
          <p:nvSpPr>
            <p:cNvPr id="32" name="Oval 31">
              <a:extLst>
                <a:ext uri="{FF2B5EF4-FFF2-40B4-BE49-F238E27FC236}">
                  <a16:creationId xmlns:a16="http://schemas.microsoft.com/office/drawing/2014/main" id="{B7642E2D-7EB1-4AFE-8898-0E1B226FA977}"/>
                </a:ext>
              </a:extLst>
            </p:cNvPr>
            <p:cNvSpPr/>
            <p:nvPr/>
          </p:nvSpPr>
          <p:spPr>
            <a:xfrm>
              <a:off x="5416827" y="600940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2C08FE9-CD29-4CFA-900A-4C84F82385CE}"/>
                </a:ext>
              </a:extLst>
            </p:cNvPr>
            <p:cNvSpPr/>
            <p:nvPr/>
          </p:nvSpPr>
          <p:spPr>
            <a:xfrm>
              <a:off x="5362493" y="60445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53CDF4D7-C09D-4178-A7B5-A6A594A7F6A8}"/>
                </a:ext>
              </a:extLst>
            </p:cNvPr>
            <p:cNvSpPr/>
            <p:nvPr/>
          </p:nvSpPr>
          <p:spPr>
            <a:xfrm>
              <a:off x="5290270" y="607168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5B0390E-65CB-4DF0-86A6-14788B298623}"/>
                </a:ext>
              </a:extLst>
            </p:cNvPr>
            <p:cNvSpPr/>
            <p:nvPr/>
          </p:nvSpPr>
          <p:spPr>
            <a:xfrm>
              <a:off x="5148474" y="611475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A76D2D-410D-4E56-989A-C6250857E481}"/>
                </a:ext>
              </a:extLst>
            </p:cNvPr>
            <p:cNvSpPr/>
            <p:nvPr/>
          </p:nvSpPr>
          <p:spPr>
            <a:xfrm>
              <a:off x="5040467" y="607831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0736892C-2D8A-4D87-ADE7-9933DF27E64C}"/>
                </a:ext>
              </a:extLst>
            </p:cNvPr>
            <p:cNvSpPr/>
            <p:nvPr/>
          </p:nvSpPr>
          <p:spPr>
            <a:xfrm>
              <a:off x="4946375" y="606174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C9330CA0-5396-4EF4-B715-2A3FF073937B}"/>
                </a:ext>
              </a:extLst>
            </p:cNvPr>
            <p:cNvSpPr/>
            <p:nvPr/>
          </p:nvSpPr>
          <p:spPr>
            <a:xfrm>
              <a:off x="5070947" y="58662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9BB8C287-1C42-47B9-A052-3DCAB03CD62E}"/>
                </a:ext>
              </a:extLst>
            </p:cNvPr>
            <p:cNvSpPr/>
            <p:nvPr/>
          </p:nvSpPr>
          <p:spPr>
            <a:xfrm>
              <a:off x="5131906" y="584772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A66FBBA-4F72-4062-A4F1-C90AD56AAB7B}"/>
                </a:ext>
              </a:extLst>
            </p:cNvPr>
            <p:cNvSpPr/>
            <p:nvPr/>
          </p:nvSpPr>
          <p:spPr>
            <a:xfrm>
              <a:off x="5192868" y="580929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FEF6AFA-A57C-4370-BCF9-A9469EAC8738}"/>
                </a:ext>
              </a:extLst>
            </p:cNvPr>
            <p:cNvSpPr/>
            <p:nvPr/>
          </p:nvSpPr>
          <p:spPr>
            <a:xfrm>
              <a:off x="5295569" y="57728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94B9708-EF7F-432A-871F-9BB3B2FA530E}"/>
                </a:ext>
              </a:extLst>
            </p:cNvPr>
            <p:cNvSpPr/>
            <p:nvPr/>
          </p:nvSpPr>
          <p:spPr>
            <a:xfrm>
              <a:off x="5360505" y="574833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83487916-DF99-4C25-8687-48F35BA3D1C0}"/>
                </a:ext>
              </a:extLst>
            </p:cNvPr>
            <p:cNvSpPr/>
            <p:nvPr/>
          </p:nvSpPr>
          <p:spPr>
            <a:xfrm>
              <a:off x="5431402" y="574766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8A8318CE-7787-4BA8-AFBA-3BDD3F04D1FB}"/>
                </a:ext>
              </a:extLst>
            </p:cNvPr>
            <p:cNvSpPr/>
            <p:nvPr/>
          </p:nvSpPr>
          <p:spPr>
            <a:xfrm>
              <a:off x="5524167" y="574501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68913FB-1885-4317-88BC-9CB5A091FBA0}"/>
                </a:ext>
              </a:extLst>
            </p:cNvPr>
            <p:cNvSpPr/>
            <p:nvPr/>
          </p:nvSpPr>
          <p:spPr>
            <a:xfrm>
              <a:off x="4986793" y="593717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AF2033F-C630-4BD4-B939-992718CD0C74}"/>
                </a:ext>
              </a:extLst>
            </p:cNvPr>
            <p:cNvSpPr/>
            <p:nvPr/>
          </p:nvSpPr>
          <p:spPr>
            <a:xfrm>
              <a:off x="5534766" y="596633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D42699A-DDEE-4845-8AFB-8CF1CF856B6B}"/>
                </a:ext>
              </a:extLst>
            </p:cNvPr>
            <p:cNvSpPr/>
            <p:nvPr/>
          </p:nvSpPr>
          <p:spPr>
            <a:xfrm>
              <a:off x="5627530" y="591199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6EA1964-C512-4814-971A-92B19C1A9DE0}"/>
                </a:ext>
              </a:extLst>
            </p:cNvPr>
            <p:cNvSpPr/>
            <p:nvPr/>
          </p:nvSpPr>
          <p:spPr>
            <a:xfrm>
              <a:off x="5696440" y="588151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8C9876A-598E-402C-9E30-AEF91850235E}"/>
                </a:ext>
              </a:extLst>
            </p:cNvPr>
            <p:cNvSpPr/>
            <p:nvPr/>
          </p:nvSpPr>
          <p:spPr>
            <a:xfrm>
              <a:off x="5753425" y="581724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ECBC2E42-6590-47A6-9610-81015538BDD5}"/>
                </a:ext>
              </a:extLst>
            </p:cNvPr>
            <p:cNvSpPr/>
            <p:nvPr/>
          </p:nvSpPr>
          <p:spPr>
            <a:xfrm>
              <a:off x="5593740" y="5743025"/>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FD508709-AE7F-46FA-A4E4-C07A8E7778D2}"/>
                </a:ext>
              </a:extLst>
            </p:cNvPr>
            <p:cNvSpPr/>
            <p:nvPr/>
          </p:nvSpPr>
          <p:spPr>
            <a:xfrm>
              <a:off x="6473678" y="579205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F410D659-F35F-466F-99A5-34D0F59B5C5D}"/>
                </a:ext>
              </a:extLst>
            </p:cNvPr>
            <p:cNvSpPr/>
            <p:nvPr/>
          </p:nvSpPr>
          <p:spPr>
            <a:xfrm>
              <a:off x="6514761" y="584109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4B87488E-C87C-4248-8F19-D212A966F4DD}"/>
                </a:ext>
              </a:extLst>
            </p:cNvPr>
            <p:cNvSpPr/>
            <p:nvPr/>
          </p:nvSpPr>
          <p:spPr>
            <a:xfrm>
              <a:off x="6569758" y="588416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48D01B6-5F61-42BE-B0AA-B34EF88A2A0F}"/>
                </a:ext>
              </a:extLst>
            </p:cNvPr>
            <p:cNvSpPr/>
            <p:nvPr/>
          </p:nvSpPr>
          <p:spPr>
            <a:xfrm>
              <a:off x="6644633" y="591331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14F35FC1-DF02-4693-9701-BDF9FE8BD6A5}"/>
                </a:ext>
              </a:extLst>
            </p:cNvPr>
            <p:cNvSpPr/>
            <p:nvPr/>
          </p:nvSpPr>
          <p:spPr>
            <a:xfrm>
              <a:off x="6677760" y="592656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6E8CD0DF-1598-4B2F-ADDD-B53E0AD3E4DD}"/>
                </a:ext>
              </a:extLst>
            </p:cNvPr>
            <p:cNvSpPr/>
            <p:nvPr/>
          </p:nvSpPr>
          <p:spPr>
            <a:xfrm>
              <a:off x="6732757" y="5939822"/>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A8DB152-4955-47E1-A658-180B8F2A1F57}"/>
                </a:ext>
              </a:extLst>
            </p:cNvPr>
            <p:cNvSpPr/>
            <p:nvPr/>
          </p:nvSpPr>
          <p:spPr>
            <a:xfrm>
              <a:off x="6795705" y="5959037"/>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8B1474BA-D8F7-4E7F-8F6E-60D0B9F96DBD}"/>
                </a:ext>
              </a:extLst>
            </p:cNvPr>
            <p:cNvSpPr/>
            <p:nvPr/>
          </p:nvSpPr>
          <p:spPr>
            <a:xfrm>
              <a:off x="6842751" y="598819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89263134-19DA-4C42-80E9-B7447EB63E2C}"/>
                </a:ext>
              </a:extLst>
            </p:cNvPr>
            <p:cNvSpPr/>
            <p:nvPr/>
          </p:nvSpPr>
          <p:spPr>
            <a:xfrm>
              <a:off x="6911663" y="601933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F10E436E-1D13-4BAD-869F-AD77AB5DD06C}"/>
                </a:ext>
              </a:extLst>
            </p:cNvPr>
            <p:cNvSpPr/>
            <p:nvPr/>
          </p:nvSpPr>
          <p:spPr>
            <a:xfrm>
              <a:off x="7012377" y="603258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1397F82-C1DF-4E2D-8DB3-4E437CDB2925}"/>
                </a:ext>
              </a:extLst>
            </p:cNvPr>
            <p:cNvSpPr/>
            <p:nvPr/>
          </p:nvSpPr>
          <p:spPr>
            <a:xfrm>
              <a:off x="7059426" y="6039878"/>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7CE77B8D-6B2B-400E-AF1C-57B519E48CEE}"/>
                </a:ext>
              </a:extLst>
            </p:cNvPr>
            <p:cNvSpPr/>
            <p:nvPr/>
          </p:nvSpPr>
          <p:spPr>
            <a:xfrm>
              <a:off x="7094542" y="6057104"/>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50CA111-3185-4534-ABA2-114D3119F5D0}"/>
                </a:ext>
              </a:extLst>
            </p:cNvPr>
            <p:cNvSpPr/>
            <p:nvPr/>
          </p:nvSpPr>
          <p:spPr>
            <a:xfrm>
              <a:off x="7199233" y="604451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9F9844C-29E3-44A3-B981-831253E14F81}"/>
                </a:ext>
              </a:extLst>
            </p:cNvPr>
            <p:cNvSpPr/>
            <p:nvPr/>
          </p:nvSpPr>
          <p:spPr>
            <a:xfrm>
              <a:off x="7202549" y="5962349"/>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493466D4-AA17-4F85-B6E4-CD01F9BB67F5}"/>
                </a:ext>
              </a:extLst>
            </p:cNvPr>
            <p:cNvSpPr/>
            <p:nvPr/>
          </p:nvSpPr>
          <p:spPr>
            <a:xfrm>
              <a:off x="7046838" y="583048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1C38D0E-A2B1-40D3-8B77-65A75534BA8D}"/>
                </a:ext>
              </a:extLst>
            </p:cNvPr>
            <p:cNvSpPr/>
            <p:nvPr/>
          </p:nvSpPr>
          <p:spPr>
            <a:xfrm>
              <a:off x="7010394" y="5813921"/>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45BD939-67BD-4BB6-8025-5F41BBA363F1}"/>
                </a:ext>
              </a:extLst>
            </p:cNvPr>
            <p:cNvSpPr/>
            <p:nvPr/>
          </p:nvSpPr>
          <p:spPr>
            <a:xfrm>
              <a:off x="6960036" y="5801333"/>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6FB6029A-7E2C-48AE-B265-BF9489FA252C}"/>
                </a:ext>
              </a:extLst>
            </p:cNvPr>
            <p:cNvSpPr/>
            <p:nvPr/>
          </p:nvSpPr>
          <p:spPr>
            <a:xfrm>
              <a:off x="6911665" y="577880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7C3B599-38D8-4E15-AE7A-CE974F4928EA}"/>
                </a:ext>
              </a:extLst>
            </p:cNvPr>
            <p:cNvSpPr/>
            <p:nvPr/>
          </p:nvSpPr>
          <p:spPr>
            <a:xfrm>
              <a:off x="6817575" y="5758260"/>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4AFFE74-448B-4447-A227-C638BAE93C85}"/>
                </a:ext>
              </a:extLst>
            </p:cNvPr>
            <p:cNvSpPr/>
            <p:nvPr/>
          </p:nvSpPr>
          <p:spPr>
            <a:xfrm>
              <a:off x="6638008" y="5713866"/>
              <a:ext cx="51684" cy="51684"/>
            </a:xfrm>
            <a:prstGeom prst="ellipse">
              <a:avLst/>
            </a:prstGeom>
            <a:solidFill>
              <a:schemeClr val="accent4">
                <a:lumMod val="20000"/>
                <a:lumOff val="80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1" name="Rounded Rectangle 15">
            <a:extLst>
              <a:ext uri="{FF2B5EF4-FFF2-40B4-BE49-F238E27FC236}">
                <a16:creationId xmlns:a16="http://schemas.microsoft.com/office/drawing/2014/main" id="{0DA2477A-AF71-4CC2-8683-34DA108E958B}"/>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72" name="Rounded Rectangle 18">
            <a:extLst>
              <a:ext uri="{FF2B5EF4-FFF2-40B4-BE49-F238E27FC236}">
                <a16:creationId xmlns:a16="http://schemas.microsoft.com/office/drawing/2014/main" id="{903C98A7-EC2B-4BB6-982E-63EF4B60148A}"/>
              </a:ext>
            </a:extLst>
          </p:cNvPr>
          <p:cNvSpPr/>
          <p:nvPr/>
        </p:nvSpPr>
        <p:spPr>
          <a:xfrm>
            <a:off x="1425070" y="3305492"/>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sp>
        <p:nvSpPr>
          <p:cNvPr id="73" name="Rounded Rectangle 16">
            <a:extLst>
              <a:ext uri="{FF2B5EF4-FFF2-40B4-BE49-F238E27FC236}">
                <a16:creationId xmlns:a16="http://schemas.microsoft.com/office/drawing/2014/main" id="{42F1F94E-5922-4D1C-B15A-80F25BA086CA}"/>
              </a:ext>
            </a:extLst>
          </p:cNvPr>
          <p:cNvSpPr/>
          <p:nvPr/>
        </p:nvSpPr>
        <p:spPr>
          <a:xfrm>
            <a:off x="7678965" y="3285817"/>
            <a:ext cx="2576120" cy="934477"/>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Tree>
    <p:extLst>
      <p:ext uri="{BB962C8B-B14F-4D97-AF65-F5344CB8AC3E}">
        <p14:creationId xmlns:p14="http://schemas.microsoft.com/office/powerpoint/2010/main" val="3207744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Arc 38">
            <a:extLst>
              <a:ext uri="{FF2B5EF4-FFF2-40B4-BE49-F238E27FC236}">
                <a16:creationId xmlns:a16="http://schemas.microsoft.com/office/drawing/2014/main" id="{5C1573FB-34EA-41BB-AC90-6E89DD352347}"/>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9" name="Group 28"/>
          <p:cNvGrpSpPr/>
          <p:nvPr/>
        </p:nvGrpSpPr>
        <p:grpSpPr>
          <a:xfrm>
            <a:off x="4472873" y="2858655"/>
            <a:ext cx="6023676" cy="3899956"/>
            <a:chOff x="2719433" y="2273682"/>
            <a:chExt cx="6927189" cy="4484929"/>
          </a:xfrm>
        </p:grpSpPr>
        <p:sp>
          <p:nvSpPr>
            <p:cNvPr id="19" name="Rounded Rectangle 18"/>
            <p:cNvSpPr/>
            <p:nvPr/>
          </p:nvSpPr>
          <p:spPr>
            <a:xfrm>
              <a:off x="6452615" y="2273682"/>
              <a:ext cx="3194007" cy="2435759"/>
            </a:xfrm>
            <a:prstGeom prst="roundRect">
              <a:avLst/>
            </a:prstGeom>
            <a:solidFill>
              <a:schemeClr val="accent6">
                <a:lumMod val="60000"/>
                <a:lumOff val="40000"/>
              </a:schemeClr>
            </a:solidFill>
            <a:ln>
              <a:noFill/>
            </a:ln>
          </p:spPr>
          <p:style>
            <a:lnRef idx="1">
              <a:schemeClr val="accent4"/>
            </a:lnRef>
            <a:fillRef idx="2">
              <a:schemeClr val="accent4"/>
            </a:fillRef>
            <a:effectRef idx="1">
              <a:schemeClr val="accent4"/>
            </a:effectRef>
            <a:fontRef idx="minor">
              <a:schemeClr val="dk1"/>
            </a:fontRef>
          </p:style>
          <p:txBody>
            <a:bodyPr rtlCol="0" anchor="b"/>
            <a:lstStyle/>
            <a:p>
              <a:pPr algn="ctr"/>
              <a:r>
                <a:rPr lang="en-US" dirty="0"/>
                <a:t>Construct proximity graph on data</a:t>
              </a:r>
            </a:p>
          </p:txBody>
        </p:sp>
        <p:sp>
          <p:nvSpPr>
            <p:cNvPr id="20" name="Rounded Rectangle 19"/>
            <p:cNvSpPr/>
            <p:nvPr/>
          </p:nvSpPr>
          <p:spPr>
            <a:xfrm>
              <a:off x="2719433" y="4652032"/>
              <a:ext cx="3733182" cy="2106579"/>
            </a:xfrm>
            <a:prstGeom prst="roundRect">
              <a:avLst/>
            </a:prstGeom>
            <a:solidFill>
              <a:schemeClr val="accent6">
                <a:lumMod val="60000"/>
                <a:lumOff val="40000"/>
              </a:schemeClr>
            </a:solidFill>
            <a:ln>
              <a:noFill/>
            </a:ln>
          </p:spPr>
          <p:style>
            <a:lnRef idx="1">
              <a:schemeClr val="accent6"/>
            </a:lnRef>
            <a:fillRef idx="2">
              <a:schemeClr val="accent6"/>
            </a:fillRef>
            <a:effectRef idx="1">
              <a:schemeClr val="accent6"/>
            </a:effectRef>
            <a:fontRef idx="minor">
              <a:schemeClr val="dk1"/>
            </a:fontRef>
          </p:style>
          <p:txBody>
            <a:bodyPr rtlCol="0" anchor="b"/>
            <a:lstStyle/>
            <a:p>
              <a:pPr algn="ctr"/>
              <a:r>
                <a:rPr lang="en-US" dirty="0"/>
                <a:t>Select candidates by linearly interpolating spanning edges (with added perturbations)</a:t>
              </a:r>
            </a:p>
          </p:txBody>
        </p:sp>
        <p:pic>
          <p:nvPicPr>
            <p:cNvPr id="23" name="Picture 22"/>
            <p:cNvPicPr>
              <a:picLocks noChangeAspect="1"/>
            </p:cNvPicPr>
            <p:nvPr/>
          </p:nvPicPr>
          <p:blipFill>
            <a:blip r:embed="rId2"/>
            <a:stretch>
              <a:fillRect/>
            </a:stretch>
          </p:blipFill>
          <p:spPr>
            <a:xfrm>
              <a:off x="7367026" y="2352159"/>
              <a:ext cx="1365176" cy="1250090"/>
            </a:xfrm>
            <a:prstGeom prst="rect">
              <a:avLst/>
            </a:prstGeom>
          </p:spPr>
        </p:pic>
        <p:pic>
          <p:nvPicPr>
            <p:cNvPr id="24" name="Picture 23"/>
            <p:cNvPicPr>
              <a:picLocks noChangeAspect="1"/>
            </p:cNvPicPr>
            <p:nvPr/>
          </p:nvPicPr>
          <p:blipFill>
            <a:blip r:embed="rId3"/>
            <a:stretch>
              <a:fillRect/>
            </a:stretch>
          </p:blipFill>
          <p:spPr>
            <a:xfrm>
              <a:off x="3912906" y="4718594"/>
              <a:ext cx="1325186" cy="901125"/>
            </a:xfrm>
            <a:prstGeom prst="rect">
              <a:avLst/>
            </a:prstGeom>
          </p:spPr>
        </p:pic>
        <p:sp>
          <p:nvSpPr>
            <p:cNvPr id="25" name="Oval 24"/>
            <p:cNvSpPr/>
            <p:nvPr/>
          </p:nvSpPr>
          <p:spPr>
            <a:xfrm>
              <a:off x="4217434" y="5267166"/>
              <a:ext cx="417813" cy="276528"/>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4677776" y="5270399"/>
              <a:ext cx="347055" cy="277260"/>
            </a:xfrm>
            <a:prstGeom prst="ellipse">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Slide Number Placeholder 77">
            <a:extLst>
              <a:ext uri="{FF2B5EF4-FFF2-40B4-BE49-F238E27FC236}">
                <a16:creationId xmlns:a16="http://schemas.microsoft.com/office/drawing/2014/main" id="{10A4D6D1-4313-4114-8ED8-0F86A0F22C33}"/>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25</a:t>
            </a:fld>
            <a:endParaRPr lang="en-US" dirty="0"/>
          </a:p>
        </p:txBody>
      </p:sp>
      <p:sp>
        <p:nvSpPr>
          <p:cNvPr id="33" name="Title 1">
            <a:extLst>
              <a:ext uri="{FF2B5EF4-FFF2-40B4-BE49-F238E27FC236}">
                <a16:creationId xmlns:a16="http://schemas.microsoft.com/office/drawing/2014/main" id="{F539FC95-0191-4FDC-9D54-8FA2136B156F}"/>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2: Linearized Graph Model</a:t>
            </a:r>
          </a:p>
        </p:txBody>
      </p:sp>
      <p:sp>
        <p:nvSpPr>
          <p:cNvPr id="34" name="Rectangle 33">
            <a:extLst>
              <a:ext uri="{FF2B5EF4-FFF2-40B4-BE49-F238E27FC236}">
                <a16:creationId xmlns:a16="http://schemas.microsoft.com/office/drawing/2014/main" id="{B425F959-6DE9-42EE-800A-0780C11E05FB}"/>
              </a:ext>
            </a:extLst>
          </p:cNvPr>
          <p:cNvSpPr/>
          <p:nvPr/>
        </p:nvSpPr>
        <p:spPr>
          <a:xfrm>
            <a:off x="79992" y="830188"/>
            <a:ext cx="3101358" cy="155563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Good for exploiting what the model currently knows</a:t>
            </a:r>
          </a:p>
          <a:p>
            <a:pPr marL="285750" indent="-285750">
              <a:buFont typeface="Arial" panose="020B0604020202020204" pitchFamily="34" charset="0"/>
              <a:buChar char="•"/>
            </a:pPr>
            <a:r>
              <a:rPr lang="en-US" dirty="0"/>
              <a:t>Fast</a:t>
            </a:r>
          </a:p>
          <a:p>
            <a:pPr marL="285750" indent="-285750">
              <a:buFont typeface="Arial" panose="020B0604020202020204" pitchFamily="34" charset="0"/>
              <a:buChar char="•"/>
            </a:pPr>
            <a:r>
              <a:rPr lang="en-US" dirty="0"/>
              <a:t>Not much room of exploration</a:t>
            </a:r>
          </a:p>
        </p:txBody>
      </p:sp>
      <p:sp>
        <p:nvSpPr>
          <p:cNvPr id="43" name="Rounded Rectangle 15">
            <a:extLst>
              <a:ext uri="{FF2B5EF4-FFF2-40B4-BE49-F238E27FC236}">
                <a16:creationId xmlns:a16="http://schemas.microsoft.com/office/drawing/2014/main" id="{55B1861E-F4FF-4C35-91C4-D5CC91DF2219}"/>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45" name="Rounded Rectangle 18">
            <a:extLst>
              <a:ext uri="{FF2B5EF4-FFF2-40B4-BE49-F238E27FC236}">
                <a16:creationId xmlns:a16="http://schemas.microsoft.com/office/drawing/2014/main" id="{2ADE2D0E-6F32-4D4E-BCD7-2DF903122A0F}"/>
              </a:ext>
            </a:extLst>
          </p:cNvPr>
          <p:cNvSpPr/>
          <p:nvPr/>
        </p:nvSpPr>
        <p:spPr>
          <a:xfrm>
            <a:off x="1425070" y="3305492"/>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spTree>
    <p:extLst>
      <p:ext uri="{BB962C8B-B14F-4D97-AF65-F5344CB8AC3E}">
        <p14:creationId xmlns:p14="http://schemas.microsoft.com/office/powerpoint/2010/main" val="4278235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Arc 28">
            <a:extLst>
              <a:ext uri="{FF2B5EF4-FFF2-40B4-BE49-F238E27FC236}">
                <a16:creationId xmlns:a16="http://schemas.microsoft.com/office/drawing/2014/main" id="{D9602CA0-28AB-432C-8E86-9579865D36BF}"/>
              </a:ext>
            </a:extLst>
          </p:cNvPr>
          <p:cNvSpPr/>
          <p:nvPr/>
        </p:nvSpPr>
        <p:spPr>
          <a:xfrm>
            <a:off x="2471938" y="1152939"/>
            <a:ext cx="6977743" cy="4844534"/>
          </a:xfrm>
          <a:prstGeom prst="arc">
            <a:avLst>
              <a:gd name="adj1" fmla="val 17690899"/>
              <a:gd name="adj2" fmla="val 14209447"/>
            </a:avLst>
          </a:prstGeom>
          <a:ln w="127000">
            <a:solidFill>
              <a:schemeClr val="tx1">
                <a:lumMod val="50000"/>
                <a:lumOff val="50000"/>
              </a:schemeClr>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1917709" y="3929588"/>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Select candidates by random walks from shared local maxima</a:t>
            </a:r>
          </a:p>
        </p:txBody>
      </p:sp>
      <p:sp>
        <p:nvSpPr>
          <p:cNvPr id="9" name="Rounded Rectangle 8"/>
          <p:cNvSpPr/>
          <p:nvPr/>
        </p:nvSpPr>
        <p:spPr>
          <a:xfrm>
            <a:off x="7731093" y="3929588"/>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Sample surrogate &amp; build neighborhood graph</a:t>
            </a:r>
          </a:p>
        </p:txBody>
      </p:sp>
      <p:sp>
        <p:nvSpPr>
          <p:cNvPr id="10" name="Rounded Rectangle 9"/>
          <p:cNvSpPr/>
          <p:nvPr/>
        </p:nvSpPr>
        <p:spPr>
          <a:xfrm>
            <a:off x="4863382" y="5087785"/>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i="1" dirty="0"/>
              <a:t>relaxed</a:t>
            </a:r>
            <a:r>
              <a:rPr lang="en-US" sz="1600" dirty="0"/>
              <a:t> spanning cells </a:t>
            </a:r>
          </a:p>
        </p:txBody>
      </p:sp>
      <p:pic>
        <p:nvPicPr>
          <p:cNvPr id="14" name="Picture 13"/>
          <p:cNvPicPr>
            <a:picLocks noChangeAspect="1"/>
          </p:cNvPicPr>
          <p:nvPr/>
        </p:nvPicPr>
        <p:blipFill>
          <a:blip r:embed="rId3"/>
          <a:stretch>
            <a:fillRect/>
          </a:stretch>
        </p:blipFill>
        <p:spPr>
          <a:xfrm>
            <a:off x="5698464" y="5154040"/>
            <a:ext cx="1303054" cy="767991"/>
          </a:xfrm>
          <a:prstGeom prst="rect">
            <a:avLst/>
          </a:prstGeom>
        </p:spPr>
      </p:pic>
      <p:grpSp>
        <p:nvGrpSpPr>
          <p:cNvPr id="15" name="Group 14"/>
          <p:cNvGrpSpPr/>
          <p:nvPr/>
        </p:nvGrpSpPr>
        <p:grpSpPr>
          <a:xfrm>
            <a:off x="2811124" y="3995843"/>
            <a:ext cx="1303054" cy="767991"/>
            <a:chOff x="2137265" y="4182144"/>
            <a:chExt cx="1523842" cy="898119"/>
          </a:xfrm>
        </p:grpSpPr>
        <p:pic>
          <p:nvPicPr>
            <p:cNvPr id="16" name="Picture 15"/>
            <p:cNvPicPr>
              <a:picLocks noChangeAspect="1"/>
            </p:cNvPicPr>
            <p:nvPr/>
          </p:nvPicPr>
          <p:blipFill>
            <a:blip r:embed="rId3"/>
            <a:stretch>
              <a:fillRect/>
            </a:stretch>
          </p:blipFill>
          <p:spPr>
            <a:xfrm>
              <a:off x="2137265" y="4182144"/>
              <a:ext cx="1523842" cy="898119"/>
            </a:xfrm>
            <a:prstGeom prst="rect">
              <a:avLst/>
            </a:prstGeom>
          </p:spPr>
        </p:pic>
        <p:cxnSp>
          <p:nvCxnSpPr>
            <p:cNvPr id="17" name="Straight Arrow Connector 16"/>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25" name="Slide Number Placeholder 77">
            <a:extLst>
              <a:ext uri="{FF2B5EF4-FFF2-40B4-BE49-F238E27FC236}">
                <a16:creationId xmlns:a16="http://schemas.microsoft.com/office/drawing/2014/main" id="{83A8ED0E-41AE-432B-9C1C-762FF5CA9DA9}"/>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26</a:t>
            </a:fld>
            <a:endParaRPr lang="en-US" dirty="0"/>
          </a:p>
        </p:txBody>
      </p:sp>
      <p:sp>
        <p:nvSpPr>
          <p:cNvPr id="27" name="Title 1">
            <a:extLst>
              <a:ext uri="{FF2B5EF4-FFF2-40B4-BE49-F238E27FC236}">
                <a16:creationId xmlns:a16="http://schemas.microsoft.com/office/drawing/2014/main" id="{76C674CA-3693-404E-AE76-9E7D634299C4}"/>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sp>
        <p:nvSpPr>
          <p:cNvPr id="28" name="Rectangle 27">
            <a:extLst>
              <a:ext uri="{FF2B5EF4-FFF2-40B4-BE49-F238E27FC236}">
                <a16:creationId xmlns:a16="http://schemas.microsoft.com/office/drawing/2014/main" id="{DB74C055-0256-4465-9FB3-5DD61920E3E9}"/>
              </a:ext>
            </a:extLst>
          </p:cNvPr>
          <p:cNvSpPr/>
          <p:nvPr/>
        </p:nvSpPr>
        <p:spPr>
          <a:xfrm>
            <a:off x="79991" y="778030"/>
            <a:ext cx="4034187" cy="1423151"/>
          </a:xfrm>
          <a:prstGeom prst="rect">
            <a:avLst/>
          </a:prstGeom>
          <a:solidFill>
            <a:schemeClr val="accent4">
              <a:lumMod val="60000"/>
              <a:lumOff val="40000"/>
            </a:schemeClr>
          </a:solidFill>
          <a:ln w="127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Relaxation parameter can toggle between </a:t>
            </a:r>
            <a:r>
              <a:rPr lang="en-US" b="1" i="1" dirty="0"/>
              <a:t>exploration</a:t>
            </a:r>
            <a:r>
              <a:rPr lang="en-US" dirty="0"/>
              <a:t> and </a:t>
            </a:r>
            <a:r>
              <a:rPr lang="en-US" b="1" i="1" dirty="0"/>
              <a:t>exploitation</a:t>
            </a:r>
          </a:p>
          <a:p>
            <a:pPr marL="285750" indent="-285750">
              <a:buFont typeface="Arial" panose="020B0604020202020204" pitchFamily="34" charset="0"/>
              <a:buChar char="•"/>
            </a:pPr>
            <a:r>
              <a:rPr lang="en-US" dirty="0"/>
              <a:t>Requires potentially large budget sampling of surrogate</a:t>
            </a:r>
          </a:p>
        </p:txBody>
      </p:sp>
      <p:sp>
        <p:nvSpPr>
          <p:cNvPr id="30" name="Rounded Rectangle 15">
            <a:extLst>
              <a:ext uri="{FF2B5EF4-FFF2-40B4-BE49-F238E27FC236}">
                <a16:creationId xmlns:a16="http://schemas.microsoft.com/office/drawing/2014/main" id="{6F9E600C-5E96-4DAF-AE88-C2C5A2DA64DC}"/>
              </a:ext>
            </a:extLst>
          </p:cNvPr>
          <p:cNvSpPr/>
          <p:nvPr/>
        </p:nvSpPr>
        <p:spPr>
          <a:xfrm>
            <a:off x="4667416" y="964921"/>
            <a:ext cx="2830664" cy="886968"/>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Obtain true response</a:t>
            </a:r>
          </a:p>
        </p:txBody>
      </p:sp>
      <p:sp>
        <p:nvSpPr>
          <p:cNvPr id="31" name="Rounded Rectangle 16">
            <a:extLst>
              <a:ext uri="{FF2B5EF4-FFF2-40B4-BE49-F238E27FC236}">
                <a16:creationId xmlns:a16="http://schemas.microsoft.com/office/drawing/2014/main" id="{E8BA00EC-19FB-493B-8527-5A65D0E4EB86}"/>
              </a:ext>
            </a:extLst>
          </p:cNvPr>
          <p:cNvSpPr/>
          <p:nvPr/>
        </p:nvSpPr>
        <p:spPr>
          <a:xfrm>
            <a:off x="7678965" y="2303829"/>
            <a:ext cx="2576120" cy="934477"/>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Fit a surrogate model</a:t>
            </a:r>
          </a:p>
        </p:txBody>
      </p:sp>
      <p:sp>
        <p:nvSpPr>
          <p:cNvPr id="32" name="Rounded Rectangle 18">
            <a:extLst>
              <a:ext uri="{FF2B5EF4-FFF2-40B4-BE49-F238E27FC236}">
                <a16:creationId xmlns:a16="http://schemas.microsoft.com/office/drawing/2014/main" id="{D7539E89-A4A3-4D02-9A6C-C57E8A10A919}"/>
              </a:ext>
            </a:extLst>
          </p:cNvPr>
          <p:cNvSpPr/>
          <p:nvPr/>
        </p:nvSpPr>
        <p:spPr>
          <a:xfrm>
            <a:off x="1645918" y="2303830"/>
            <a:ext cx="2512612" cy="886154"/>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r>
              <a:rPr lang="en-US" dirty="0"/>
              <a:t>Select most informative candidate</a:t>
            </a:r>
          </a:p>
        </p:txBody>
      </p:sp>
      <p:pic>
        <p:nvPicPr>
          <p:cNvPr id="33" name="Picture 32">
            <a:extLst>
              <a:ext uri="{FF2B5EF4-FFF2-40B4-BE49-F238E27FC236}">
                <a16:creationId xmlns:a16="http://schemas.microsoft.com/office/drawing/2014/main" id="{BD353C7D-7042-4B4E-82B0-433367753858}"/>
              </a:ext>
            </a:extLst>
          </p:cNvPr>
          <p:cNvPicPr>
            <a:picLocks noChangeAspect="1"/>
          </p:cNvPicPr>
          <p:nvPr/>
        </p:nvPicPr>
        <p:blipFill>
          <a:blip r:embed="rId4"/>
          <a:stretch>
            <a:fillRect/>
          </a:stretch>
        </p:blipFill>
        <p:spPr>
          <a:xfrm>
            <a:off x="8612153" y="3975228"/>
            <a:ext cx="1030290" cy="1037278"/>
          </a:xfrm>
          <a:prstGeom prst="rect">
            <a:avLst/>
          </a:prstGeom>
        </p:spPr>
      </p:pic>
    </p:spTree>
    <p:extLst>
      <p:ext uri="{BB962C8B-B14F-4D97-AF65-F5344CB8AC3E}">
        <p14:creationId xmlns:p14="http://schemas.microsoft.com/office/powerpoint/2010/main" val="16848979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ounded Rectangle 8"/>
          <p:cNvSpPr/>
          <p:nvPr/>
        </p:nvSpPr>
        <p:spPr>
          <a:xfrm>
            <a:off x="2591938" y="2062572"/>
            <a:ext cx="7008125" cy="4689116"/>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Sample surrogate  &amp; build neighborhood graph</a:t>
            </a:r>
          </a:p>
        </p:txBody>
      </p:sp>
      <p:grpSp>
        <p:nvGrpSpPr>
          <p:cNvPr id="5" name="Group 4"/>
          <p:cNvGrpSpPr/>
          <p:nvPr/>
        </p:nvGrpSpPr>
        <p:grpSpPr>
          <a:xfrm>
            <a:off x="9308419" y="734176"/>
            <a:ext cx="2827922" cy="1906855"/>
            <a:chOff x="393708" y="975482"/>
            <a:chExt cx="8544615" cy="5761595"/>
          </a:xfrm>
        </p:grpSpPr>
        <p:sp>
          <p:nvSpPr>
            <p:cNvPr id="6" name="Arc 5"/>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Rounded Rectangle 6"/>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 name="Rounded Rectangle 7"/>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0" name="Rounded Rectangle 9"/>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1" name="Rounded Rectangle 10"/>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2" name="Rounded Rectangle 11"/>
            <p:cNvSpPr/>
            <p:nvPr/>
          </p:nvSpPr>
          <p:spPr>
            <a:xfrm>
              <a:off x="6207092"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4" name="Rounded Rectangle 13"/>
            <p:cNvSpPr/>
            <p:nvPr/>
          </p:nvSpPr>
          <p:spPr>
            <a:xfrm>
              <a:off x="3339381" y="5087784"/>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15" name="Picture 14"/>
            <p:cNvPicPr>
              <a:picLocks noChangeAspect="1"/>
            </p:cNvPicPr>
            <p:nvPr/>
          </p:nvPicPr>
          <p:blipFill>
            <a:blip r:embed="rId2"/>
            <a:stretch>
              <a:fillRect/>
            </a:stretch>
          </p:blipFill>
          <p:spPr>
            <a:xfrm>
              <a:off x="4324224" y="975482"/>
              <a:ext cx="1046934" cy="1063335"/>
            </a:xfrm>
            <a:prstGeom prst="rect">
              <a:avLst/>
            </a:prstGeom>
          </p:spPr>
        </p:pic>
        <p:pic>
          <p:nvPicPr>
            <p:cNvPr id="16" name="Picture 15"/>
            <p:cNvPicPr>
              <a:picLocks noChangeAspect="1"/>
            </p:cNvPicPr>
            <p:nvPr/>
          </p:nvPicPr>
          <p:blipFill>
            <a:blip r:embed="rId3"/>
            <a:stretch>
              <a:fillRect/>
            </a:stretch>
          </p:blipFill>
          <p:spPr>
            <a:xfrm>
              <a:off x="7093123" y="2102020"/>
              <a:ext cx="1215921" cy="1286229"/>
            </a:xfrm>
            <a:prstGeom prst="rect">
              <a:avLst/>
            </a:prstGeom>
          </p:spPr>
        </p:pic>
        <p:pic>
          <p:nvPicPr>
            <p:cNvPr id="17" name="Picture 16"/>
            <p:cNvPicPr>
              <a:picLocks noChangeAspect="1"/>
            </p:cNvPicPr>
            <p:nvPr/>
          </p:nvPicPr>
          <p:blipFill>
            <a:blip r:embed="rId4"/>
            <a:stretch>
              <a:fillRect/>
            </a:stretch>
          </p:blipFill>
          <p:spPr>
            <a:xfrm>
              <a:off x="7292313" y="3958839"/>
              <a:ext cx="1036283" cy="1100383"/>
            </a:xfrm>
            <a:prstGeom prst="rect">
              <a:avLst/>
            </a:prstGeom>
          </p:spPr>
        </p:pic>
        <p:pic>
          <p:nvPicPr>
            <p:cNvPr id="18" name="Picture 17"/>
            <p:cNvPicPr>
              <a:picLocks noChangeAspect="1"/>
            </p:cNvPicPr>
            <p:nvPr/>
          </p:nvPicPr>
          <p:blipFill>
            <a:blip r:embed="rId5"/>
            <a:stretch>
              <a:fillRect/>
            </a:stretch>
          </p:blipFill>
          <p:spPr>
            <a:xfrm>
              <a:off x="4174464" y="5154039"/>
              <a:ext cx="1303054" cy="767991"/>
            </a:xfrm>
            <a:prstGeom prst="rect">
              <a:avLst/>
            </a:prstGeom>
          </p:spPr>
        </p:pic>
        <p:grpSp>
          <p:nvGrpSpPr>
            <p:cNvPr id="19" name="Group 18"/>
            <p:cNvGrpSpPr/>
            <p:nvPr/>
          </p:nvGrpSpPr>
          <p:grpSpPr>
            <a:xfrm>
              <a:off x="1287124" y="3995842"/>
              <a:ext cx="1303054" cy="767991"/>
              <a:chOff x="2137265" y="4182144"/>
              <a:chExt cx="1523842" cy="898119"/>
            </a:xfrm>
          </p:grpSpPr>
          <p:pic>
            <p:nvPicPr>
              <p:cNvPr id="22" name="Picture 21"/>
              <p:cNvPicPr>
                <a:picLocks noChangeAspect="1"/>
              </p:cNvPicPr>
              <p:nvPr/>
            </p:nvPicPr>
            <p:blipFill>
              <a:blip r:embed="rId5"/>
              <a:stretch>
                <a:fillRect/>
              </a:stretch>
            </p:blipFill>
            <p:spPr>
              <a:xfrm>
                <a:off x="2137265" y="4182144"/>
                <a:ext cx="1523842" cy="898119"/>
              </a:xfrm>
              <a:prstGeom prst="rect">
                <a:avLst/>
              </a:prstGeom>
            </p:spPr>
          </p:pic>
          <p:cxnSp>
            <p:nvCxnSpPr>
              <p:cNvPr id="23" name="Straight Arrow Connector 22"/>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20" name="Picture 19"/>
            <p:cNvPicPr>
              <a:picLocks noChangeAspect="1"/>
            </p:cNvPicPr>
            <p:nvPr/>
          </p:nvPicPr>
          <p:blipFill>
            <a:blip r:embed="rId6"/>
            <a:stretch>
              <a:fillRect/>
            </a:stretch>
          </p:blipFill>
          <p:spPr>
            <a:xfrm>
              <a:off x="1328421" y="2221139"/>
              <a:ext cx="1102037" cy="715063"/>
            </a:xfrm>
            <a:prstGeom prst="rect">
              <a:avLst/>
            </a:prstGeom>
          </p:spPr>
        </p:pic>
        <p:sp>
          <p:nvSpPr>
            <p:cNvPr id="21" name="Oval 20"/>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Slide Number Placeholder 77">
            <a:extLst>
              <a:ext uri="{FF2B5EF4-FFF2-40B4-BE49-F238E27FC236}">
                <a16:creationId xmlns:a16="http://schemas.microsoft.com/office/drawing/2014/main" id="{AE25B0B6-7B2A-43E9-9CB1-1E36A04D396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27</a:t>
            </a:fld>
            <a:endParaRPr lang="en-US" dirty="0"/>
          </a:p>
        </p:txBody>
      </p:sp>
      <p:sp>
        <p:nvSpPr>
          <p:cNvPr id="32" name="Title 1">
            <a:extLst>
              <a:ext uri="{FF2B5EF4-FFF2-40B4-BE49-F238E27FC236}">
                <a16:creationId xmlns:a16="http://schemas.microsoft.com/office/drawing/2014/main" id="{9F391ABB-2BBB-41B7-A7E3-9057490471BB}"/>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pic>
        <p:nvPicPr>
          <p:cNvPr id="33" name="Picture 32">
            <a:extLst>
              <a:ext uri="{FF2B5EF4-FFF2-40B4-BE49-F238E27FC236}">
                <a16:creationId xmlns:a16="http://schemas.microsoft.com/office/drawing/2014/main" id="{9A6C7752-D2F2-4AA7-9D3B-4C565BC44A49}"/>
              </a:ext>
            </a:extLst>
          </p:cNvPr>
          <p:cNvPicPr>
            <a:picLocks noChangeAspect="1"/>
          </p:cNvPicPr>
          <p:nvPr/>
        </p:nvPicPr>
        <p:blipFill>
          <a:blip r:embed="rId7"/>
          <a:stretch>
            <a:fillRect/>
          </a:stretch>
        </p:blipFill>
        <p:spPr>
          <a:xfrm>
            <a:off x="4091045" y="2122392"/>
            <a:ext cx="4009911" cy="4037108"/>
          </a:xfrm>
          <a:prstGeom prst="rect">
            <a:avLst/>
          </a:prstGeom>
        </p:spPr>
      </p:pic>
    </p:spTree>
    <p:extLst>
      <p:ext uri="{BB962C8B-B14F-4D97-AF65-F5344CB8AC3E}">
        <p14:creationId xmlns:p14="http://schemas.microsoft.com/office/powerpoint/2010/main" val="4316027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2569229" y="2062573"/>
            <a:ext cx="7040491" cy="4693675"/>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Compute Morse complex and extract </a:t>
            </a:r>
            <a:r>
              <a:rPr lang="en-US" b="1" i="1" dirty="0">
                <a:solidFill>
                  <a:schemeClr val="accent6">
                    <a:lumMod val="50000"/>
                  </a:schemeClr>
                </a:solidFill>
              </a:rPr>
              <a:t>relaxed</a:t>
            </a:r>
            <a:r>
              <a:rPr lang="en-US" dirty="0"/>
              <a:t> spanning cells </a:t>
            </a:r>
          </a:p>
        </p:txBody>
      </p:sp>
      <p:pic>
        <p:nvPicPr>
          <p:cNvPr id="14" name="Picture 13"/>
          <p:cNvPicPr>
            <a:picLocks noChangeAspect="1"/>
          </p:cNvPicPr>
          <p:nvPr/>
        </p:nvPicPr>
        <p:blipFill>
          <a:blip r:embed="rId2"/>
          <a:stretch>
            <a:fillRect/>
          </a:stretch>
        </p:blipFill>
        <p:spPr>
          <a:xfrm>
            <a:off x="3128642" y="2443955"/>
            <a:ext cx="5948669" cy="3506015"/>
          </a:xfrm>
          <a:prstGeom prst="rect">
            <a:avLst/>
          </a:prstGeom>
        </p:spPr>
      </p:pic>
      <p:grpSp>
        <p:nvGrpSpPr>
          <p:cNvPr id="52" name="Group 51"/>
          <p:cNvGrpSpPr/>
          <p:nvPr/>
        </p:nvGrpSpPr>
        <p:grpSpPr>
          <a:xfrm>
            <a:off x="9316372" y="729602"/>
            <a:ext cx="2827922" cy="1906855"/>
            <a:chOff x="393708" y="975482"/>
            <a:chExt cx="8544615" cy="5761595"/>
          </a:xfrm>
        </p:grpSpPr>
        <p:sp>
          <p:nvSpPr>
            <p:cNvPr id="53" name="Arc 52"/>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Rounded Rectangle 53"/>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5" name="Rounded Rectangle 54"/>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6" name="Rounded Rectangle 55"/>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57" name="Rounded Rectangle 56"/>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58" name="Rounded Rectangle 57"/>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59" name="Rounded Rectangle 58"/>
            <p:cNvSpPr/>
            <p:nvPr/>
          </p:nvSpPr>
          <p:spPr>
            <a:xfrm>
              <a:off x="3339381" y="5087784"/>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60" name="Picture 59"/>
            <p:cNvPicPr>
              <a:picLocks noChangeAspect="1"/>
            </p:cNvPicPr>
            <p:nvPr/>
          </p:nvPicPr>
          <p:blipFill>
            <a:blip r:embed="rId3"/>
            <a:stretch>
              <a:fillRect/>
            </a:stretch>
          </p:blipFill>
          <p:spPr>
            <a:xfrm>
              <a:off x="4324224" y="975482"/>
              <a:ext cx="1046934" cy="1063335"/>
            </a:xfrm>
            <a:prstGeom prst="rect">
              <a:avLst/>
            </a:prstGeom>
          </p:spPr>
        </p:pic>
        <p:pic>
          <p:nvPicPr>
            <p:cNvPr id="61" name="Picture 60"/>
            <p:cNvPicPr>
              <a:picLocks noChangeAspect="1"/>
            </p:cNvPicPr>
            <p:nvPr/>
          </p:nvPicPr>
          <p:blipFill>
            <a:blip r:embed="rId4"/>
            <a:stretch>
              <a:fillRect/>
            </a:stretch>
          </p:blipFill>
          <p:spPr>
            <a:xfrm>
              <a:off x="7093123" y="2102020"/>
              <a:ext cx="1215921" cy="1286229"/>
            </a:xfrm>
            <a:prstGeom prst="rect">
              <a:avLst/>
            </a:prstGeom>
          </p:spPr>
        </p:pic>
        <p:pic>
          <p:nvPicPr>
            <p:cNvPr id="62" name="Picture 61"/>
            <p:cNvPicPr>
              <a:picLocks noChangeAspect="1"/>
            </p:cNvPicPr>
            <p:nvPr/>
          </p:nvPicPr>
          <p:blipFill>
            <a:blip r:embed="rId5"/>
            <a:stretch>
              <a:fillRect/>
            </a:stretch>
          </p:blipFill>
          <p:spPr>
            <a:xfrm>
              <a:off x="7292313" y="3958839"/>
              <a:ext cx="1036283" cy="1100383"/>
            </a:xfrm>
            <a:prstGeom prst="rect">
              <a:avLst/>
            </a:prstGeom>
          </p:spPr>
        </p:pic>
        <p:pic>
          <p:nvPicPr>
            <p:cNvPr id="63" name="Picture 62"/>
            <p:cNvPicPr>
              <a:picLocks noChangeAspect="1"/>
            </p:cNvPicPr>
            <p:nvPr/>
          </p:nvPicPr>
          <p:blipFill>
            <a:blip r:embed="rId2"/>
            <a:stretch>
              <a:fillRect/>
            </a:stretch>
          </p:blipFill>
          <p:spPr>
            <a:xfrm>
              <a:off x="4174464" y="5154039"/>
              <a:ext cx="1303054" cy="767991"/>
            </a:xfrm>
            <a:prstGeom prst="rect">
              <a:avLst/>
            </a:prstGeom>
          </p:spPr>
        </p:pic>
        <p:grpSp>
          <p:nvGrpSpPr>
            <p:cNvPr id="64" name="Group 63"/>
            <p:cNvGrpSpPr/>
            <p:nvPr/>
          </p:nvGrpSpPr>
          <p:grpSpPr>
            <a:xfrm>
              <a:off x="1287124" y="3995842"/>
              <a:ext cx="1303054" cy="767991"/>
              <a:chOff x="2137265" y="4182144"/>
              <a:chExt cx="1523842" cy="898119"/>
            </a:xfrm>
          </p:grpSpPr>
          <p:pic>
            <p:nvPicPr>
              <p:cNvPr id="67" name="Picture 66"/>
              <p:cNvPicPr>
                <a:picLocks noChangeAspect="1"/>
              </p:cNvPicPr>
              <p:nvPr/>
            </p:nvPicPr>
            <p:blipFill>
              <a:blip r:embed="rId2"/>
              <a:stretch>
                <a:fillRect/>
              </a:stretch>
            </p:blipFill>
            <p:spPr>
              <a:xfrm>
                <a:off x="2137265" y="4182144"/>
                <a:ext cx="1523842" cy="898119"/>
              </a:xfrm>
              <a:prstGeom prst="rect">
                <a:avLst/>
              </a:prstGeom>
            </p:spPr>
          </p:pic>
          <p:cxnSp>
            <p:nvCxnSpPr>
              <p:cNvPr id="68" name="Straight Arrow Connector 67"/>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65" name="Picture 64"/>
            <p:cNvPicPr>
              <a:picLocks noChangeAspect="1"/>
            </p:cNvPicPr>
            <p:nvPr/>
          </p:nvPicPr>
          <p:blipFill>
            <a:blip r:embed="rId6"/>
            <a:stretch>
              <a:fillRect/>
            </a:stretch>
          </p:blipFill>
          <p:spPr>
            <a:xfrm>
              <a:off x="1328421" y="2221139"/>
              <a:ext cx="1102037" cy="715063"/>
            </a:xfrm>
            <a:prstGeom prst="rect">
              <a:avLst/>
            </a:prstGeom>
          </p:spPr>
        </p:pic>
        <p:sp>
          <p:nvSpPr>
            <p:cNvPr id="66" name="Oval 65"/>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Slide Number Placeholder 77">
            <a:extLst>
              <a:ext uri="{FF2B5EF4-FFF2-40B4-BE49-F238E27FC236}">
                <a16:creationId xmlns:a16="http://schemas.microsoft.com/office/drawing/2014/main" id="{F6A0DDCF-857D-4BD5-BDCA-8BFA7FA91770}"/>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28</a:t>
            </a:fld>
            <a:endParaRPr lang="en-US" dirty="0"/>
          </a:p>
        </p:txBody>
      </p:sp>
      <p:sp>
        <p:nvSpPr>
          <p:cNvPr id="30" name="Title 1">
            <a:extLst>
              <a:ext uri="{FF2B5EF4-FFF2-40B4-BE49-F238E27FC236}">
                <a16:creationId xmlns:a16="http://schemas.microsoft.com/office/drawing/2014/main" id="{F94B9489-D0D1-48E4-BE86-CEE4BCA95A78}"/>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spTree>
    <p:extLst>
      <p:ext uri="{BB962C8B-B14F-4D97-AF65-F5344CB8AC3E}">
        <p14:creationId xmlns:p14="http://schemas.microsoft.com/office/powerpoint/2010/main" val="55290977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206" y="2337605"/>
            <a:ext cx="5974569" cy="4504432"/>
          </a:xfrm>
          <a:prstGeom prst="rect">
            <a:avLst/>
          </a:prstGeom>
        </p:spPr>
      </p:pic>
      <p:sp>
        <p:nvSpPr>
          <p:cNvPr id="3" name="Oval 2"/>
          <p:cNvSpPr/>
          <p:nvPr/>
        </p:nvSpPr>
        <p:spPr>
          <a:xfrm>
            <a:off x="2691066" y="4042612"/>
            <a:ext cx="505327" cy="421105"/>
          </a:xfrm>
          <a:prstGeom prst="ellipse">
            <a:avLst/>
          </a:prstGeom>
          <a:no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Content Placeholder 2"/>
          <p:cNvSpPr>
            <a:spLocks noGrp="1"/>
          </p:cNvSpPr>
          <p:nvPr>
            <p:ph idx="1"/>
          </p:nvPr>
        </p:nvSpPr>
        <p:spPr>
          <a:xfrm>
            <a:off x="6129478" y="2988790"/>
            <a:ext cx="4538522" cy="3869210"/>
          </a:xfrm>
        </p:spPr>
        <p:txBody>
          <a:bodyPr>
            <a:normAutofit/>
          </a:bodyPr>
          <a:lstStyle/>
          <a:p>
            <a:r>
              <a:rPr lang="en-US" dirty="0"/>
              <a:t>Define a tolerance, or relax the “spanning” property of a cell</a:t>
            </a:r>
            <a:endParaRPr lang="en-US" dirty="0">
              <a:solidFill>
                <a:schemeClr val="accent2"/>
              </a:solidFill>
            </a:endParaRPr>
          </a:p>
          <a:p>
            <a:pPr lvl="1"/>
            <a:endParaRPr lang="en-US" dirty="0"/>
          </a:p>
        </p:txBody>
      </p:sp>
      <p:sp>
        <p:nvSpPr>
          <p:cNvPr id="28" name="Slide Number Placeholder 77">
            <a:extLst>
              <a:ext uri="{FF2B5EF4-FFF2-40B4-BE49-F238E27FC236}">
                <a16:creationId xmlns:a16="http://schemas.microsoft.com/office/drawing/2014/main" id="{391DBB29-0F45-49A9-9A85-C1B681B88802}"/>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29</a:t>
            </a:fld>
            <a:endParaRPr lang="en-US" dirty="0"/>
          </a:p>
        </p:txBody>
      </p:sp>
      <p:sp>
        <p:nvSpPr>
          <p:cNvPr id="32" name="Title 1">
            <a:extLst>
              <a:ext uri="{FF2B5EF4-FFF2-40B4-BE49-F238E27FC236}">
                <a16:creationId xmlns:a16="http://schemas.microsoft.com/office/drawing/2014/main" id="{E6522458-82AF-48A7-BD17-53A4001AF027}"/>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77" name="Group 76">
            <a:extLst>
              <a:ext uri="{FF2B5EF4-FFF2-40B4-BE49-F238E27FC236}">
                <a16:creationId xmlns:a16="http://schemas.microsoft.com/office/drawing/2014/main" id="{861862E3-DF95-4AFD-BB83-1867CEFFAF6C}"/>
              </a:ext>
            </a:extLst>
          </p:cNvPr>
          <p:cNvGrpSpPr/>
          <p:nvPr/>
        </p:nvGrpSpPr>
        <p:grpSpPr>
          <a:xfrm>
            <a:off x="9316372" y="729602"/>
            <a:ext cx="2827922" cy="1906855"/>
            <a:chOff x="393708" y="975482"/>
            <a:chExt cx="8544615" cy="5761595"/>
          </a:xfrm>
        </p:grpSpPr>
        <p:sp>
          <p:nvSpPr>
            <p:cNvPr id="78" name="Arc 77">
              <a:extLst>
                <a:ext uri="{FF2B5EF4-FFF2-40B4-BE49-F238E27FC236}">
                  <a16:creationId xmlns:a16="http://schemas.microsoft.com/office/drawing/2014/main" id="{B0E22546-90BD-4166-85BD-BFB6FF64274C}"/>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Rounded Rectangle 53">
              <a:extLst>
                <a:ext uri="{FF2B5EF4-FFF2-40B4-BE49-F238E27FC236}">
                  <a16:creationId xmlns:a16="http://schemas.microsoft.com/office/drawing/2014/main" id="{C00ED186-A1F1-4E73-BF17-BE1E84DC0853}"/>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0" name="Rounded Rectangle 54">
              <a:extLst>
                <a:ext uri="{FF2B5EF4-FFF2-40B4-BE49-F238E27FC236}">
                  <a16:creationId xmlns:a16="http://schemas.microsoft.com/office/drawing/2014/main" id="{19B08120-CB19-4487-BCAE-2B3E7183D4E2}"/>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1" name="Rounded Rectangle 55">
              <a:extLst>
                <a:ext uri="{FF2B5EF4-FFF2-40B4-BE49-F238E27FC236}">
                  <a16:creationId xmlns:a16="http://schemas.microsoft.com/office/drawing/2014/main" id="{18896B62-0595-4355-BBE7-6214FFD82ED0}"/>
                </a:ext>
              </a:extLst>
            </p:cNvPr>
            <p:cNvSpPr/>
            <p:nvPr/>
          </p:nvSpPr>
          <p:spPr>
            <a:xfrm>
              <a:off x="393708"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2" name="Rounded Rectangle 56">
              <a:extLst>
                <a:ext uri="{FF2B5EF4-FFF2-40B4-BE49-F238E27FC236}">
                  <a16:creationId xmlns:a16="http://schemas.microsoft.com/office/drawing/2014/main" id="{AC9495AF-35C6-4C07-A223-0ACEFE83D706}"/>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3" name="Rounded Rectangle 57">
              <a:extLst>
                <a:ext uri="{FF2B5EF4-FFF2-40B4-BE49-F238E27FC236}">
                  <a16:creationId xmlns:a16="http://schemas.microsoft.com/office/drawing/2014/main" id="{A4B23D3B-D6F7-446E-ADF8-DBE9B75778CC}"/>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4" name="Rounded Rectangle 58">
              <a:extLst>
                <a:ext uri="{FF2B5EF4-FFF2-40B4-BE49-F238E27FC236}">
                  <a16:creationId xmlns:a16="http://schemas.microsoft.com/office/drawing/2014/main" id="{8B97CD6E-E0C7-4075-B02D-046B3B7E0CEF}"/>
                </a:ext>
              </a:extLst>
            </p:cNvPr>
            <p:cNvSpPr/>
            <p:nvPr/>
          </p:nvSpPr>
          <p:spPr>
            <a:xfrm>
              <a:off x="3339381" y="5087784"/>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85" name="Picture 84">
              <a:extLst>
                <a:ext uri="{FF2B5EF4-FFF2-40B4-BE49-F238E27FC236}">
                  <a16:creationId xmlns:a16="http://schemas.microsoft.com/office/drawing/2014/main" id="{E5D6A564-928D-4952-80A8-C538700D3BEE}"/>
                </a:ext>
              </a:extLst>
            </p:cNvPr>
            <p:cNvPicPr>
              <a:picLocks noChangeAspect="1"/>
            </p:cNvPicPr>
            <p:nvPr/>
          </p:nvPicPr>
          <p:blipFill>
            <a:blip r:embed="rId3"/>
            <a:stretch>
              <a:fillRect/>
            </a:stretch>
          </p:blipFill>
          <p:spPr>
            <a:xfrm>
              <a:off x="4324224" y="975482"/>
              <a:ext cx="1046934" cy="1063335"/>
            </a:xfrm>
            <a:prstGeom prst="rect">
              <a:avLst/>
            </a:prstGeom>
          </p:spPr>
        </p:pic>
        <p:pic>
          <p:nvPicPr>
            <p:cNvPr id="86" name="Picture 85">
              <a:extLst>
                <a:ext uri="{FF2B5EF4-FFF2-40B4-BE49-F238E27FC236}">
                  <a16:creationId xmlns:a16="http://schemas.microsoft.com/office/drawing/2014/main" id="{B93FF4FB-FA9E-4F85-B55B-E2040BE51871}"/>
                </a:ext>
              </a:extLst>
            </p:cNvPr>
            <p:cNvPicPr>
              <a:picLocks noChangeAspect="1"/>
            </p:cNvPicPr>
            <p:nvPr/>
          </p:nvPicPr>
          <p:blipFill>
            <a:blip r:embed="rId4"/>
            <a:stretch>
              <a:fillRect/>
            </a:stretch>
          </p:blipFill>
          <p:spPr>
            <a:xfrm>
              <a:off x="7093123" y="2102020"/>
              <a:ext cx="1215921" cy="1286229"/>
            </a:xfrm>
            <a:prstGeom prst="rect">
              <a:avLst/>
            </a:prstGeom>
          </p:spPr>
        </p:pic>
        <p:pic>
          <p:nvPicPr>
            <p:cNvPr id="87" name="Picture 86">
              <a:extLst>
                <a:ext uri="{FF2B5EF4-FFF2-40B4-BE49-F238E27FC236}">
                  <a16:creationId xmlns:a16="http://schemas.microsoft.com/office/drawing/2014/main" id="{585F845F-33BC-4B58-B135-2F5E15CD4B0F}"/>
                </a:ext>
              </a:extLst>
            </p:cNvPr>
            <p:cNvPicPr>
              <a:picLocks noChangeAspect="1"/>
            </p:cNvPicPr>
            <p:nvPr/>
          </p:nvPicPr>
          <p:blipFill>
            <a:blip r:embed="rId5"/>
            <a:stretch>
              <a:fillRect/>
            </a:stretch>
          </p:blipFill>
          <p:spPr>
            <a:xfrm>
              <a:off x="7292313" y="3958839"/>
              <a:ext cx="1036283" cy="1100383"/>
            </a:xfrm>
            <a:prstGeom prst="rect">
              <a:avLst/>
            </a:prstGeom>
          </p:spPr>
        </p:pic>
        <p:pic>
          <p:nvPicPr>
            <p:cNvPr id="88" name="Picture 87">
              <a:extLst>
                <a:ext uri="{FF2B5EF4-FFF2-40B4-BE49-F238E27FC236}">
                  <a16:creationId xmlns:a16="http://schemas.microsoft.com/office/drawing/2014/main" id="{484BF752-4926-4F7A-B4B5-F98107307C53}"/>
                </a:ext>
              </a:extLst>
            </p:cNvPr>
            <p:cNvPicPr>
              <a:picLocks noChangeAspect="1"/>
            </p:cNvPicPr>
            <p:nvPr/>
          </p:nvPicPr>
          <p:blipFill>
            <a:blip r:embed="rId6"/>
            <a:stretch>
              <a:fillRect/>
            </a:stretch>
          </p:blipFill>
          <p:spPr>
            <a:xfrm>
              <a:off x="4174464" y="5154039"/>
              <a:ext cx="1303054" cy="767991"/>
            </a:xfrm>
            <a:prstGeom prst="rect">
              <a:avLst/>
            </a:prstGeom>
          </p:spPr>
        </p:pic>
        <p:grpSp>
          <p:nvGrpSpPr>
            <p:cNvPr id="89" name="Group 88">
              <a:extLst>
                <a:ext uri="{FF2B5EF4-FFF2-40B4-BE49-F238E27FC236}">
                  <a16:creationId xmlns:a16="http://schemas.microsoft.com/office/drawing/2014/main" id="{88B4111E-6923-4695-8B4C-6E3D9DEC6E5C}"/>
                </a:ext>
              </a:extLst>
            </p:cNvPr>
            <p:cNvGrpSpPr/>
            <p:nvPr/>
          </p:nvGrpSpPr>
          <p:grpSpPr>
            <a:xfrm>
              <a:off x="1287124" y="3995842"/>
              <a:ext cx="1303054" cy="767991"/>
              <a:chOff x="2137265" y="4182144"/>
              <a:chExt cx="1523842" cy="898119"/>
            </a:xfrm>
          </p:grpSpPr>
          <p:pic>
            <p:nvPicPr>
              <p:cNvPr id="92" name="Picture 91">
                <a:extLst>
                  <a:ext uri="{FF2B5EF4-FFF2-40B4-BE49-F238E27FC236}">
                    <a16:creationId xmlns:a16="http://schemas.microsoft.com/office/drawing/2014/main" id="{23C07BE7-CC31-4367-8275-DA44D6032DE5}"/>
                  </a:ext>
                </a:extLst>
              </p:cNvPr>
              <p:cNvPicPr>
                <a:picLocks noChangeAspect="1"/>
              </p:cNvPicPr>
              <p:nvPr/>
            </p:nvPicPr>
            <p:blipFill>
              <a:blip r:embed="rId6"/>
              <a:stretch>
                <a:fillRect/>
              </a:stretch>
            </p:blipFill>
            <p:spPr>
              <a:xfrm>
                <a:off x="2137265" y="4182144"/>
                <a:ext cx="1523842" cy="898119"/>
              </a:xfrm>
              <a:prstGeom prst="rect">
                <a:avLst/>
              </a:prstGeom>
            </p:spPr>
          </p:pic>
          <p:cxnSp>
            <p:nvCxnSpPr>
              <p:cNvPr id="93" name="Straight Arrow Connector 92">
                <a:extLst>
                  <a:ext uri="{FF2B5EF4-FFF2-40B4-BE49-F238E27FC236}">
                    <a16:creationId xmlns:a16="http://schemas.microsoft.com/office/drawing/2014/main" id="{881C5738-BC62-4A7E-AF90-5FEF20C3D7B5}"/>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E04A751C-A6D2-4ABF-8645-C8899B3D7B12}"/>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8979F643-D1A8-4FB9-B5BD-71F8C174745A}"/>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CFE26682-9DBD-48AF-81B8-E5AC6EB27BC4}"/>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4D9E2F0B-CBF5-4CC0-957D-A2C2F7D04E84}"/>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B4EC4029-3AAB-4028-AC24-8CE51FFE325B}"/>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AF0AEED4-AA29-471D-8A1A-C66A1F9966A9}"/>
                </a:ext>
              </a:extLst>
            </p:cNvPr>
            <p:cNvPicPr>
              <a:picLocks noChangeAspect="1"/>
            </p:cNvPicPr>
            <p:nvPr/>
          </p:nvPicPr>
          <p:blipFill>
            <a:blip r:embed="rId7"/>
            <a:stretch>
              <a:fillRect/>
            </a:stretch>
          </p:blipFill>
          <p:spPr>
            <a:xfrm>
              <a:off x="1328421" y="2221139"/>
              <a:ext cx="1102037" cy="715063"/>
            </a:xfrm>
            <a:prstGeom prst="rect">
              <a:avLst/>
            </a:prstGeom>
          </p:spPr>
        </p:pic>
        <p:sp>
          <p:nvSpPr>
            <p:cNvPr id="91" name="Oval 90">
              <a:extLst>
                <a:ext uri="{FF2B5EF4-FFF2-40B4-BE49-F238E27FC236}">
                  <a16:creationId xmlns:a16="http://schemas.microsoft.com/office/drawing/2014/main" id="{D02919F2-B603-4ECA-9401-F9BB90E75A90}"/>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94948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TextBox 28">
            <a:extLst>
              <a:ext uri="{FF2B5EF4-FFF2-40B4-BE49-F238E27FC236}">
                <a16:creationId xmlns:a16="http://schemas.microsoft.com/office/drawing/2014/main" id="{DE6FB29C-77A6-4F36-B771-372D9BD71A37}"/>
              </a:ext>
            </a:extLst>
          </p:cNvPr>
          <p:cNvSpPr txBox="1"/>
          <p:nvPr/>
        </p:nvSpPr>
        <p:spPr>
          <a:xfrm>
            <a:off x="2033294" y="2053674"/>
            <a:ext cx="309533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Space-Filling Design</a:t>
            </a:r>
          </a:p>
          <a:p>
            <a:pPr marL="285750" indent="-285750">
              <a:buFont typeface="Arial" panose="020B0604020202020204" pitchFamily="34" charset="0"/>
              <a:buChar char="•"/>
            </a:pPr>
            <a:r>
              <a:rPr lang="en-US" dirty="0"/>
              <a:t>Design of Experiments</a:t>
            </a:r>
          </a:p>
          <a:p>
            <a:pPr marL="285750" indent="-285750">
              <a:buFont typeface="Arial" panose="020B0604020202020204" pitchFamily="34" charset="0"/>
              <a:buChar char="•"/>
            </a:pPr>
            <a:r>
              <a:rPr lang="en-US" dirty="0"/>
              <a:t>Adaptive Sampling</a:t>
            </a:r>
          </a:p>
          <a:p>
            <a:pPr marL="285750" indent="-285750">
              <a:buFont typeface="Arial" panose="020B0604020202020204" pitchFamily="34" charset="0"/>
              <a:buChar char="•"/>
            </a:pPr>
            <a:r>
              <a:rPr lang="en-US" dirty="0"/>
              <a:t>Collecting Available Data</a:t>
            </a:r>
          </a:p>
        </p:txBody>
      </p:sp>
      <p:sp>
        <p:nvSpPr>
          <p:cNvPr id="30" name="TextBox 29">
            <a:extLst>
              <a:ext uri="{FF2B5EF4-FFF2-40B4-BE49-F238E27FC236}">
                <a16:creationId xmlns:a16="http://schemas.microsoft.com/office/drawing/2014/main" id="{710AFA83-CBB1-4F29-8E8E-433FB20ACCBA}"/>
              </a:ext>
            </a:extLst>
          </p:cNvPr>
          <p:cNvSpPr txBox="1"/>
          <p:nvPr/>
        </p:nvSpPr>
        <p:spPr>
          <a:xfrm>
            <a:off x="7783673" y="4427725"/>
            <a:ext cx="3618524" cy="1200329"/>
          </a:xfrm>
          <a:prstGeom prst="rect">
            <a:avLst/>
          </a:prstGeom>
          <a:noFill/>
        </p:spPr>
        <p:txBody>
          <a:bodyPr wrap="square" rtlCol="0">
            <a:spAutoFit/>
          </a:bodyPr>
          <a:lstStyle/>
          <a:p>
            <a:pPr marL="285750" indent="-285750">
              <a:buFont typeface="Arial" panose="020B0604020202020204" pitchFamily="34" charset="0"/>
              <a:buChar char="•"/>
            </a:pPr>
            <a:r>
              <a:rPr lang="en-US" dirty="0"/>
              <a:t>Classification/Regression Model</a:t>
            </a:r>
          </a:p>
          <a:p>
            <a:pPr marL="285750" indent="-285750">
              <a:buFont typeface="Arial" panose="020B0604020202020204" pitchFamily="34" charset="0"/>
              <a:buChar char="•"/>
            </a:pPr>
            <a:r>
              <a:rPr lang="en-US" dirty="0"/>
              <a:t>Structural Model</a:t>
            </a:r>
          </a:p>
          <a:p>
            <a:pPr marL="285750" indent="-285750">
              <a:buFont typeface="Arial" panose="020B0604020202020204" pitchFamily="34" charset="0"/>
              <a:buChar char="•"/>
            </a:pPr>
            <a:r>
              <a:rPr lang="en-US" dirty="0"/>
              <a:t>Statistical Modeling</a:t>
            </a:r>
          </a:p>
          <a:p>
            <a:pPr marL="285750" indent="-285750">
              <a:buFont typeface="Arial" panose="020B0604020202020204" pitchFamily="34" charset="0"/>
              <a:buChar char="•"/>
            </a:pPr>
            <a:r>
              <a:rPr lang="en-US" dirty="0"/>
              <a:t>Reduced Order Modeling</a:t>
            </a:r>
          </a:p>
        </p:txBody>
      </p:sp>
      <p:sp>
        <p:nvSpPr>
          <p:cNvPr id="31" name="TextBox 30">
            <a:extLst>
              <a:ext uri="{FF2B5EF4-FFF2-40B4-BE49-F238E27FC236}">
                <a16:creationId xmlns:a16="http://schemas.microsoft.com/office/drawing/2014/main" id="{8AFA317B-3F46-4244-B09E-1928CE79435A}"/>
              </a:ext>
            </a:extLst>
          </p:cNvPr>
          <p:cNvSpPr txBox="1"/>
          <p:nvPr/>
        </p:nvSpPr>
        <p:spPr>
          <a:xfrm>
            <a:off x="5219176" y="4089470"/>
            <a:ext cx="3618524"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Statistics</a:t>
            </a:r>
          </a:p>
          <a:p>
            <a:pPr marL="285750" indent="-285750">
              <a:buFont typeface="Arial" panose="020B0604020202020204" pitchFamily="34" charset="0"/>
              <a:buChar char="•"/>
            </a:pPr>
            <a:r>
              <a:rPr lang="en-US" dirty="0"/>
              <a:t>Correlation</a:t>
            </a:r>
          </a:p>
          <a:p>
            <a:pPr marL="285750" indent="-285750">
              <a:buFont typeface="Arial" panose="020B0604020202020204" pitchFamily="34" charset="0"/>
              <a:buChar char="•"/>
            </a:pPr>
            <a:r>
              <a:rPr lang="en-US" dirty="0"/>
              <a:t>Sensitivity</a:t>
            </a:r>
          </a:p>
          <a:p>
            <a:pPr marL="285750" indent="-285750">
              <a:buFont typeface="Arial" panose="020B0604020202020204" pitchFamily="34" charset="0"/>
              <a:buChar char="•"/>
            </a:pPr>
            <a:r>
              <a:rPr lang="en-US" dirty="0"/>
              <a:t>Validation</a:t>
            </a:r>
          </a:p>
          <a:p>
            <a:pPr marL="285750" indent="-285750">
              <a:buFont typeface="Arial" panose="020B0604020202020204" pitchFamily="34" charset="0"/>
              <a:buChar char="•"/>
            </a:pPr>
            <a:r>
              <a:rPr lang="en-US" dirty="0"/>
              <a:t>Visualization</a:t>
            </a:r>
          </a:p>
        </p:txBody>
      </p:sp>
      <p:sp>
        <p:nvSpPr>
          <p:cNvPr id="21" name="Rectangle 20">
            <a:extLst>
              <a:ext uri="{FF2B5EF4-FFF2-40B4-BE49-F238E27FC236}">
                <a16:creationId xmlns:a16="http://schemas.microsoft.com/office/drawing/2014/main" id="{1C991A37-87CE-4C00-9579-331B92FC6619}"/>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10">
            <a:extLst>
              <a:ext uri="{FF2B5EF4-FFF2-40B4-BE49-F238E27FC236}">
                <a16:creationId xmlns:a16="http://schemas.microsoft.com/office/drawing/2014/main" id="{566D1966-994B-4196-A258-1ABE34783519}"/>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3555339-F8A5-495A-A6B0-77036469C26F}"/>
              </a:ext>
            </a:extLst>
          </p:cNvPr>
          <p:cNvGrpSpPr/>
          <p:nvPr/>
        </p:nvGrpSpPr>
        <p:grpSpPr>
          <a:xfrm>
            <a:off x="3928419" y="952107"/>
            <a:ext cx="4335162" cy="725115"/>
            <a:chOff x="3853264" y="952107"/>
            <a:chExt cx="4335162" cy="725115"/>
          </a:xfrm>
        </p:grpSpPr>
        <p:sp>
          <p:nvSpPr>
            <p:cNvPr id="24" name="Rectangle 23">
              <a:extLst>
                <a:ext uri="{FF2B5EF4-FFF2-40B4-BE49-F238E27FC236}">
                  <a16:creationId xmlns:a16="http://schemas.microsoft.com/office/drawing/2014/main" id="{46A9CE14-3555-445D-A8AF-E28BC585751D}"/>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25" name="Rectangle 24">
              <a:extLst>
                <a:ext uri="{FF2B5EF4-FFF2-40B4-BE49-F238E27FC236}">
                  <a16:creationId xmlns:a16="http://schemas.microsoft.com/office/drawing/2014/main" id="{88032E71-23F0-4430-81A9-484EC1DA17AE}"/>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26" name="Down Arrow 10">
              <a:extLst>
                <a:ext uri="{FF2B5EF4-FFF2-40B4-BE49-F238E27FC236}">
                  <a16:creationId xmlns:a16="http://schemas.microsoft.com/office/drawing/2014/main" id="{91A2CCFD-DA8F-44FD-BF81-124ADDB2FBFB}"/>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74BCADB7-3173-4CC7-9661-BA50FF122A03}"/>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
        <p:nvSpPr>
          <p:cNvPr id="19" name="Rectangle 18">
            <a:extLst>
              <a:ext uri="{FF2B5EF4-FFF2-40B4-BE49-F238E27FC236}">
                <a16:creationId xmlns:a16="http://schemas.microsoft.com/office/drawing/2014/main" id="{5299F236-3578-4A2F-8214-96CD508639CC}"/>
              </a:ext>
            </a:extLst>
          </p:cNvPr>
          <p:cNvSpPr/>
          <p:nvPr/>
        </p:nvSpPr>
        <p:spPr>
          <a:xfrm>
            <a:off x="3853263" y="570989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4" name="Rectangle 3">
            <a:extLst>
              <a:ext uri="{FF2B5EF4-FFF2-40B4-BE49-F238E27FC236}">
                <a16:creationId xmlns:a16="http://schemas.microsoft.com/office/drawing/2014/main" id="{684B368A-F4C1-4B56-A12F-E26E4A37E71B}"/>
              </a:ext>
            </a:extLst>
          </p:cNvPr>
          <p:cNvSpPr/>
          <p:nvPr/>
        </p:nvSpPr>
        <p:spPr>
          <a:xfrm>
            <a:off x="4609214" y="2163780"/>
            <a:ext cx="2833577" cy="96750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88DF676-27A0-467F-BC76-28349779D926}"/>
              </a:ext>
            </a:extLst>
          </p:cNvPr>
          <p:cNvSpPr/>
          <p:nvPr/>
        </p:nvSpPr>
        <p:spPr>
          <a:xfrm>
            <a:off x="7625836" y="3237820"/>
            <a:ext cx="2833577" cy="120032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8569008-55F7-41C2-98A6-84AA326EB1A7}"/>
              </a:ext>
            </a:extLst>
          </p:cNvPr>
          <p:cNvSpPr/>
          <p:nvPr/>
        </p:nvSpPr>
        <p:spPr>
          <a:xfrm>
            <a:off x="2033294" y="3878236"/>
            <a:ext cx="3291985" cy="157094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3877745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10" presetClass="exit" presetSubtype="0" fill="hold" grpId="0" nodeType="withEffect">
                                  <p:stCondLst>
                                    <p:cond delay="0"/>
                                  </p:stCondLst>
                                  <p:childTnLst>
                                    <p:animEffect transition="out" filter="fade">
                                      <p:cBhvr>
                                        <p:cTn id="14" dur="500"/>
                                        <p:tgtEl>
                                          <p:spTgt spid="28"/>
                                        </p:tgtEl>
                                      </p:cBhvr>
                                    </p:animEffect>
                                    <p:set>
                                      <p:cBhvr>
                                        <p:cTn id="15" dur="1" fill="hold">
                                          <p:stCondLst>
                                            <p:cond delay="499"/>
                                          </p:stCondLst>
                                        </p:cTn>
                                        <p:tgtEl>
                                          <p:spTgt spid="28"/>
                                        </p:tgtEl>
                                        <p:attrNameLst>
                                          <p:attrName>style.visibility</p:attrName>
                                        </p:attrNameLst>
                                      </p:cBhvr>
                                      <p:to>
                                        <p:strVal val="hidden"/>
                                      </p:to>
                                    </p:set>
                                  </p:childTnLst>
                                </p:cTn>
                              </p:par>
                              <p:par>
                                <p:cTn id="16" presetID="10" presetClass="exit" presetSubtype="0" fill="hold" grpId="1" nodeType="withEffect">
                                  <p:stCondLst>
                                    <p:cond delay="0"/>
                                  </p:stCondLst>
                                  <p:childTnLst>
                                    <p:animEffect transition="out" filter="fade">
                                      <p:cBhvr>
                                        <p:cTn id="17" dur="500"/>
                                        <p:tgtEl>
                                          <p:spTgt spid="29"/>
                                        </p:tgtEl>
                                      </p:cBhvr>
                                    </p:animEffect>
                                    <p:set>
                                      <p:cBhvr>
                                        <p:cTn id="18" dur="1" fill="hold">
                                          <p:stCondLst>
                                            <p:cond delay="499"/>
                                          </p:stCondLst>
                                        </p:cTn>
                                        <p:tgtEl>
                                          <p:spTgt spid="29"/>
                                        </p:tgtEl>
                                        <p:attrNameLst>
                                          <p:attrName>style.visibility</p:attrName>
                                        </p:attrNameLst>
                                      </p:cBhvr>
                                      <p:to>
                                        <p:strVal val="hidden"/>
                                      </p:to>
                                    </p:se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par>
                                <p:cTn id="27" presetID="10" presetClass="exit" presetSubtype="0" fill="hold" grpId="1" nodeType="with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500"/>
                                        <p:tgtEl>
                                          <p:spTgt spid="32"/>
                                        </p:tgtEl>
                                      </p:cBhvr>
                                    </p:animEffect>
                                    <p:set>
                                      <p:cBhvr>
                                        <p:cTn id="32" dur="1" fill="hold">
                                          <p:stCondLst>
                                            <p:cond delay="499"/>
                                          </p:stCondLst>
                                        </p:cTn>
                                        <p:tgtEl>
                                          <p:spTgt spid="32"/>
                                        </p:tgtEl>
                                        <p:attrNameLst>
                                          <p:attrName>style.visibility</p:attrName>
                                        </p:attrNameLst>
                                      </p:cBhvr>
                                      <p:to>
                                        <p:strVal val="hidden"/>
                                      </p:to>
                                    </p:set>
                                  </p:childTnLst>
                                </p:cTn>
                              </p:par>
                              <p:par>
                                <p:cTn id="33" presetID="10" presetClass="entr" presetSubtype="0" fill="hold" grpId="1" nodeType="with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29" grpId="1"/>
      <p:bldP spid="30" grpId="0"/>
      <p:bldP spid="30" grpId="1"/>
      <p:bldP spid="31" grpId="0"/>
      <p:bldP spid="4" grpId="0" animBg="1"/>
      <p:bldP spid="28" grpId="0" animBg="1"/>
      <p:bldP spid="28" grpId="1" animBg="1"/>
      <p:bldP spid="3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569228" y="2062573"/>
            <a:ext cx="7040492" cy="4693675"/>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r>
              <a:rPr lang="en-US" dirty="0"/>
              <a:t>Select candidates by random walks from shared local maxima</a:t>
            </a:r>
          </a:p>
        </p:txBody>
      </p:sp>
      <p:grpSp>
        <p:nvGrpSpPr>
          <p:cNvPr id="15" name="Group 14"/>
          <p:cNvGrpSpPr/>
          <p:nvPr/>
        </p:nvGrpSpPr>
        <p:grpSpPr>
          <a:xfrm>
            <a:off x="3128641" y="2460097"/>
            <a:ext cx="5972150" cy="3489872"/>
            <a:chOff x="2137265" y="4182144"/>
            <a:chExt cx="1523842" cy="898119"/>
          </a:xfrm>
        </p:grpSpPr>
        <p:pic>
          <p:nvPicPr>
            <p:cNvPr id="16" name="Picture 15"/>
            <p:cNvPicPr>
              <a:picLocks noChangeAspect="1"/>
            </p:cNvPicPr>
            <p:nvPr/>
          </p:nvPicPr>
          <p:blipFill>
            <a:blip r:embed="rId2"/>
            <a:stretch>
              <a:fillRect/>
            </a:stretch>
          </p:blipFill>
          <p:spPr>
            <a:xfrm>
              <a:off x="2137265" y="4182144"/>
              <a:ext cx="1523842" cy="898119"/>
            </a:xfrm>
            <a:prstGeom prst="rect">
              <a:avLst/>
            </a:prstGeom>
          </p:spPr>
        </p:pic>
        <p:cxnSp>
          <p:nvCxnSpPr>
            <p:cNvPr id="17" name="Straight Arrow Connector 16"/>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660764" y="4225332"/>
              <a:ext cx="72933" cy="65133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68273" y="4225332"/>
              <a:ext cx="172580" cy="4820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3023389" y="4267721"/>
              <a:ext cx="65872"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34" name="Slide Number Placeholder 77">
            <a:extLst>
              <a:ext uri="{FF2B5EF4-FFF2-40B4-BE49-F238E27FC236}">
                <a16:creationId xmlns:a16="http://schemas.microsoft.com/office/drawing/2014/main" id="{D8FD0CAD-FB82-479F-A558-B1F39685B427}"/>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30</a:t>
            </a:fld>
            <a:endParaRPr lang="en-US" dirty="0"/>
          </a:p>
        </p:txBody>
      </p:sp>
      <p:sp>
        <p:nvSpPr>
          <p:cNvPr id="36" name="Title 1">
            <a:extLst>
              <a:ext uri="{FF2B5EF4-FFF2-40B4-BE49-F238E27FC236}">
                <a16:creationId xmlns:a16="http://schemas.microsoft.com/office/drawing/2014/main" id="{19B9BED9-F23E-40CB-A296-8C43CBE1E1AE}"/>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37" name="Group 36">
            <a:extLst>
              <a:ext uri="{FF2B5EF4-FFF2-40B4-BE49-F238E27FC236}">
                <a16:creationId xmlns:a16="http://schemas.microsoft.com/office/drawing/2014/main" id="{BD5EF85E-FD46-4B5E-84ED-5BDA72D3618D}"/>
              </a:ext>
            </a:extLst>
          </p:cNvPr>
          <p:cNvGrpSpPr/>
          <p:nvPr/>
        </p:nvGrpSpPr>
        <p:grpSpPr>
          <a:xfrm>
            <a:off x="9316372" y="729602"/>
            <a:ext cx="2827922" cy="1906855"/>
            <a:chOff x="393708" y="975482"/>
            <a:chExt cx="8544615" cy="5761595"/>
          </a:xfrm>
        </p:grpSpPr>
        <p:sp>
          <p:nvSpPr>
            <p:cNvPr id="38" name="Arc 37">
              <a:extLst>
                <a:ext uri="{FF2B5EF4-FFF2-40B4-BE49-F238E27FC236}">
                  <a16:creationId xmlns:a16="http://schemas.microsoft.com/office/drawing/2014/main" id="{6BB546F7-5883-40F7-A0CF-1849FB654BA9}"/>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Rounded Rectangle 53">
              <a:extLst>
                <a:ext uri="{FF2B5EF4-FFF2-40B4-BE49-F238E27FC236}">
                  <a16:creationId xmlns:a16="http://schemas.microsoft.com/office/drawing/2014/main" id="{82E85E3A-C4EA-48FC-A954-342030417216}"/>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40" name="Rounded Rectangle 54">
              <a:extLst>
                <a:ext uri="{FF2B5EF4-FFF2-40B4-BE49-F238E27FC236}">
                  <a16:creationId xmlns:a16="http://schemas.microsoft.com/office/drawing/2014/main" id="{C6CC080F-8092-4501-B67E-723B1F81F8D7}"/>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41" name="Rounded Rectangle 55">
              <a:extLst>
                <a:ext uri="{FF2B5EF4-FFF2-40B4-BE49-F238E27FC236}">
                  <a16:creationId xmlns:a16="http://schemas.microsoft.com/office/drawing/2014/main" id="{6993D25C-23C3-4063-B1DE-2E918CC83205}"/>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42" name="Rounded Rectangle 56">
              <a:extLst>
                <a:ext uri="{FF2B5EF4-FFF2-40B4-BE49-F238E27FC236}">
                  <a16:creationId xmlns:a16="http://schemas.microsoft.com/office/drawing/2014/main" id="{3C338826-AFF6-4E22-B55F-77614F9EECE7}"/>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66" name="Rounded Rectangle 57">
              <a:extLst>
                <a:ext uri="{FF2B5EF4-FFF2-40B4-BE49-F238E27FC236}">
                  <a16:creationId xmlns:a16="http://schemas.microsoft.com/office/drawing/2014/main" id="{1F98DFFD-7A2D-4792-B1BD-3F3C6895876D}"/>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67" name="Rounded Rectangle 58">
              <a:extLst>
                <a:ext uri="{FF2B5EF4-FFF2-40B4-BE49-F238E27FC236}">
                  <a16:creationId xmlns:a16="http://schemas.microsoft.com/office/drawing/2014/main" id="{87C1FC63-6DDD-4567-A716-2EAA83B611A1}"/>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68" name="Picture 67">
              <a:extLst>
                <a:ext uri="{FF2B5EF4-FFF2-40B4-BE49-F238E27FC236}">
                  <a16:creationId xmlns:a16="http://schemas.microsoft.com/office/drawing/2014/main" id="{A193E309-1041-49B3-B462-FA6C70D01858}"/>
                </a:ext>
              </a:extLst>
            </p:cNvPr>
            <p:cNvPicPr>
              <a:picLocks noChangeAspect="1"/>
            </p:cNvPicPr>
            <p:nvPr/>
          </p:nvPicPr>
          <p:blipFill>
            <a:blip r:embed="rId3"/>
            <a:stretch>
              <a:fillRect/>
            </a:stretch>
          </p:blipFill>
          <p:spPr>
            <a:xfrm>
              <a:off x="4324224" y="975482"/>
              <a:ext cx="1046934" cy="1063335"/>
            </a:xfrm>
            <a:prstGeom prst="rect">
              <a:avLst/>
            </a:prstGeom>
          </p:spPr>
        </p:pic>
        <p:pic>
          <p:nvPicPr>
            <p:cNvPr id="69" name="Picture 68">
              <a:extLst>
                <a:ext uri="{FF2B5EF4-FFF2-40B4-BE49-F238E27FC236}">
                  <a16:creationId xmlns:a16="http://schemas.microsoft.com/office/drawing/2014/main" id="{FF253C8D-D9A9-4062-8C29-CB7AE8B2FF75}"/>
                </a:ext>
              </a:extLst>
            </p:cNvPr>
            <p:cNvPicPr>
              <a:picLocks noChangeAspect="1"/>
            </p:cNvPicPr>
            <p:nvPr/>
          </p:nvPicPr>
          <p:blipFill>
            <a:blip r:embed="rId4"/>
            <a:stretch>
              <a:fillRect/>
            </a:stretch>
          </p:blipFill>
          <p:spPr>
            <a:xfrm>
              <a:off x="7093123" y="2102020"/>
              <a:ext cx="1215921" cy="1286229"/>
            </a:xfrm>
            <a:prstGeom prst="rect">
              <a:avLst/>
            </a:prstGeom>
          </p:spPr>
        </p:pic>
        <p:pic>
          <p:nvPicPr>
            <p:cNvPr id="70" name="Picture 69">
              <a:extLst>
                <a:ext uri="{FF2B5EF4-FFF2-40B4-BE49-F238E27FC236}">
                  <a16:creationId xmlns:a16="http://schemas.microsoft.com/office/drawing/2014/main" id="{3DFE7971-092B-4EEF-95FE-C765006FDF02}"/>
                </a:ext>
              </a:extLst>
            </p:cNvPr>
            <p:cNvPicPr>
              <a:picLocks noChangeAspect="1"/>
            </p:cNvPicPr>
            <p:nvPr/>
          </p:nvPicPr>
          <p:blipFill>
            <a:blip r:embed="rId5"/>
            <a:stretch>
              <a:fillRect/>
            </a:stretch>
          </p:blipFill>
          <p:spPr>
            <a:xfrm>
              <a:off x="7292313" y="3958839"/>
              <a:ext cx="1036283" cy="1100383"/>
            </a:xfrm>
            <a:prstGeom prst="rect">
              <a:avLst/>
            </a:prstGeom>
          </p:spPr>
        </p:pic>
        <p:pic>
          <p:nvPicPr>
            <p:cNvPr id="71" name="Picture 70">
              <a:extLst>
                <a:ext uri="{FF2B5EF4-FFF2-40B4-BE49-F238E27FC236}">
                  <a16:creationId xmlns:a16="http://schemas.microsoft.com/office/drawing/2014/main" id="{92285822-370B-4BC1-A717-96BEBD4F633A}"/>
                </a:ext>
              </a:extLst>
            </p:cNvPr>
            <p:cNvPicPr>
              <a:picLocks noChangeAspect="1"/>
            </p:cNvPicPr>
            <p:nvPr/>
          </p:nvPicPr>
          <p:blipFill>
            <a:blip r:embed="rId2"/>
            <a:stretch>
              <a:fillRect/>
            </a:stretch>
          </p:blipFill>
          <p:spPr>
            <a:xfrm>
              <a:off x="4174464" y="5154039"/>
              <a:ext cx="1303054" cy="767991"/>
            </a:xfrm>
            <a:prstGeom prst="rect">
              <a:avLst/>
            </a:prstGeom>
          </p:spPr>
        </p:pic>
        <p:grpSp>
          <p:nvGrpSpPr>
            <p:cNvPr id="72" name="Group 71">
              <a:extLst>
                <a:ext uri="{FF2B5EF4-FFF2-40B4-BE49-F238E27FC236}">
                  <a16:creationId xmlns:a16="http://schemas.microsoft.com/office/drawing/2014/main" id="{1970EF59-B59E-4A93-9589-C2915F552B62}"/>
                </a:ext>
              </a:extLst>
            </p:cNvPr>
            <p:cNvGrpSpPr/>
            <p:nvPr/>
          </p:nvGrpSpPr>
          <p:grpSpPr>
            <a:xfrm>
              <a:off x="1287124" y="3995842"/>
              <a:ext cx="1303054" cy="767991"/>
              <a:chOff x="2137265" y="4182144"/>
              <a:chExt cx="1523842" cy="898119"/>
            </a:xfrm>
          </p:grpSpPr>
          <p:pic>
            <p:nvPicPr>
              <p:cNvPr id="75" name="Picture 74">
                <a:extLst>
                  <a:ext uri="{FF2B5EF4-FFF2-40B4-BE49-F238E27FC236}">
                    <a16:creationId xmlns:a16="http://schemas.microsoft.com/office/drawing/2014/main" id="{DCFC749E-2D03-4C62-AD03-CB3FB3F6FD3D}"/>
                  </a:ext>
                </a:extLst>
              </p:cNvPr>
              <p:cNvPicPr>
                <a:picLocks noChangeAspect="1"/>
              </p:cNvPicPr>
              <p:nvPr/>
            </p:nvPicPr>
            <p:blipFill>
              <a:blip r:embed="rId2"/>
              <a:stretch>
                <a:fillRect/>
              </a:stretch>
            </p:blipFill>
            <p:spPr>
              <a:xfrm>
                <a:off x="2137265" y="4182144"/>
                <a:ext cx="1523842" cy="898119"/>
              </a:xfrm>
              <a:prstGeom prst="rect">
                <a:avLst/>
              </a:prstGeom>
            </p:spPr>
          </p:pic>
          <p:cxnSp>
            <p:nvCxnSpPr>
              <p:cNvPr id="76" name="Straight Arrow Connector 75">
                <a:extLst>
                  <a:ext uri="{FF2B5EF4-FFF2-40B4-BE49-F238E27FC236}">
                    <a16:creationId xmlns:a16="http://schemas.microsoft.com/office/drawing/2014/main" id="{D739EF5E-404E-4003-A83F-EF1902DEF4BD}"/>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1563F29C-8D68-46F4-92A4-4DB0F6988BF5}"/>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B31C536A-0FC9-4642-BFCD-357E12E93DC5}"/>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36E3ACE7-FFEB-43BD-A947-38B6A826F0A4}"/>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D6E10017-6D3F-47DB-8C80-8CC1A1343C42}"/>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0C426E46-3B92-4537-9DAD-FA05E8E42930}"/>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73" name="Picture 72">
              <a:extLst>
                <a:ext uri="{FF2B5EF4-FFF2-40B4-BE49-F238E27FC236}">
                  <a16:creationId xmlns:a16="http://schemas.microsoft.com/office/drawing/2014/main" id="{36CC7712-E8BB-4CE8-B505-803B20E7C342}"/>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74" name="Oval 73">
              <a:extLst>
                <a:ext uri="{FF2B5EF4-FFF2-40B4-BE49-F238E27FC236}">
                  <a16:creationId xmlns:a16="http://schemas.microsoft.com/office/drawing/2014/main" id="{E64E0BE8-E188-49F9-AB37-5CA1F809C5FF}"/>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3951613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995110" y="1478084"/>
            <a:ext cx="4132503" cy="5194983"/>
          </a:xfrm>
          <a:custGeom>
            <a:avLst/>
            <a:gdLst>
              <a:gd name="connsiteX0" fmla="*/ 745340 w 5510004"/>
              <a:gd name="connsiteY0" fmla="*/ 295202 h 5194983"/>
              <a:gd name="connsiteX1" fmla="*/ 15997 w 5510004"/>
              <a:gd name="connsiteY1" fmla="*/ 741516 h 5194983"/>
              <a:gd name="connsiteX2" fmla="*/ 233711 w 5510004"/>
              <a:gd name="connsiteY2" fmla="*/ 2396144 h 5194983"/>
              <a:gd name="connsiteX3" fmla="*/ 103083 w 5510004"/>
              <a:gd name="connsiteY3" fmla="*/ 3963687 h 5194983"/>
              <a:gd name="connsiteX4" fmla="*/ 2018969 w 5510004"/>
              <a:gd name="connsiteY4" fmla="*/ 3245230 h 5194983"/>
              <a:gd name="connsiteX5" fmla="*/ 3140197 w 5510004"/>
              <a:gd name="connsiteY5" fmla="*/ 5193773 h 5194983"/>
              <a:gd name="connsiteX6" fmla="*/ 5393540 w 5510004"/>
              <a:gd name="connsiteY6" fmla="*/ 2918659 h 5194983"/>
              <a:gd name="connsiteX7" fmla="*/ 4718626 w 5510004"/>
              <a:gd name="connsiteY7" fmla="*/ 186344 h 5194983"/>
              <a:gd name="connsiteX8" fmla="*/ 745340 w 5510004"/>
              <a:gd name="connsiteY8" fmla="*/ 295202 h 519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0004" h="5194983">
                <a:moveTo>
                  <a:pt x="745340" y="295202"/>
                </a:moveTo>
                <a:cubicBezTo>
                  <a:pt x="-38432" y="387731"/>
                  <a:pt x="101268" y="391359"/>
                  <a:pt x="15997" y="741516"/>
                </a:cubicBezTo>
                <a:cubicBezTo>
                  <a:pt x="-69275" y="1091673"/>
                  <a:pt x="219197" y="1859116"/>
                  <a:pt x="233711" y="2396144"/>
                </a:cubicBezTo>
                <a:cubicBezTo>
                  <a:pt x="248225" y="2933172"/>
                  <a:pt x="-194460" y="3822173"/>
                  <a:pt x="103083" y="3963687"/>
                </a:cubicBezTo>
                <a:cubicBezTo>
                  <a:pt x="400626" y="4105201"/>
                  <a:pt x="1512783" y="3040216"/>
                  <a:pt x="2018969" y="3245230"/>
                </a:cubicBezTo>
                <a:cubicBezTo>
                  <a:pt x="2525155" y="3450244"/>
                  <a:pt x="2577768" y="5248202"/>
                  <a:pt x="3140197" y="5193773"/>
                </a:cubicBezTo>
                <a:cubicBezTo>
                  <a:pt x="3702626" y="5139344"/>
                  <a:pt x="5130468" y="3753231"/>
                  <a:pt x="5393540" y="2918659"/>
                </a:cubicBezTo>
                <a:cubicBezTo>
                  <a:pt x="5656612" y="2084087"/>
                  <a:pt x="5491512" y="621773"/>
                  <a:pt x="4718626" y="186344"/>
                </a:cubicBezTo>
                <a:cubicBezTo>
                  <a:pt x="3945740" y="-249085"/>
                  <a:pt x="1529112" y="202673"/>
                  <a:pt x="745340" y="295202"/>
                </a:cubicBezTo>
                <a:close/>
              </a:path>
            </a:pathLst>
          </a:custGeom>
          <a:ln w="7620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Oval 1"/>
          <p:cNvSpPr/>
          <p:nvPr/>
        </p:nvSpPr>
        <p:spPr>
          <a:xfrm>
            <a:off x="5105329" y="3275516"/>
            <a:ext cx="244928" cy="3265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t>
            </a:r>
          </a:p>
        </p:txBody>
      </p:sp>
      <p:cxnSp>
        <p:nvCxnSpPr>
          <p:cNvPr id="5" name="Straight Arrow Connector 4"/>
          <p:cNvCxnSpPr>
            <a:stCxn id="2" idx="0"/>
          </p:cNvCxnSpPr>
          <p:nvPr/>
        </p:nvCxnSpPr>
        <p:spPr>
          <a:xfrm flipV="1">
            <a:off x="5227794" y="2379377"/>
            <a:ext cx="15347" cy="89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7"/>
          </p:cNvCxnSpPr>
          <p:nvPr/>
        </p:nvCxnSpPr>
        <p:spPr>
          <a:xfrm flipV="1">
            <a:off x="5314388" y="2342874"/>
            <a:ext cx="823162" cy="98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50258" y="3471458"/>
            <a:ext cx="996043" cy="1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5"/>
          </p:cNvCxnSpPr>
          <p:nvPr/>
        </p:nvCxnSpPr>
        <p:spPr>
          <a:xfrm>
            <a:off x="5314390" y="3554260"/>
            <a:ext cx="699143" cy="10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4"/>
          </p:cNvCxnSpPr>
          <p:nvPr/>
        </p:nvCxnSpPr>
        <p:spPr>
          <a:xfrm flipH="1">
            <a:off x="5226563" y="3602085"/>
            <a:ext cx="1230" cy="1294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 idx="3"/>
          </p:cNvCxnSpPr>
          <p:nvPr/>
        </p:nvCxnSpPr>
        <p:spPr>
          <a:xfrm flipH="1">
            <a:off x="4404901" y="3554262"/>
            <a:ext cx="736296" cy="84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2"/>
          </p:cNvCxnSpPr>
          <p:nvPr/>
        </p:nvCxnSpPr>
        <p:spPr>
          <a:xfrm flipH="1" flipV="1">
            <a:off x="4035807" y="3438801"/>
            <a:ext cx="10695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 idx="1"/>
          </p:cNvCxnSpPr>
          <p:nvPr/>
        </p:nvCxnSpPr>
        <p:spPr>
          <a:xfrm flipH="1" flipV="1">
            <a:off x="4389496" y="2364844"/>
            <a:ext cx="751702" cy="95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86143" y="4699825"/>
            <a:ext cx="464265" cy="61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194681" y="3430035"/>
            <a:ext cx="727377" cy="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445092" y="3481211"/>
            <a:ext cx="617937" cy="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226565" y="5019015"/>
            <a:ext cx="23213" cy="15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796201" y="1725815"/>
            <a:ext cx="526247" cy="52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5243141" y="1553216"/>
            <a:ext cx="5306" cy="69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6205072" y="1795740"/>
            <a:ext cx="446913" cy="45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172479" y="4471638"/>
            <a:ext cx="149969" cy="22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Slide Number Placeholder 77">
            <a:extLst>
              <a:ext uri="{FF2B5EF4-FFF2-40B4-BE49-F238E27FC236}">
                <a16:creationId xmlns:a16="http://schemas.microsoft.com/office/drawing/2014/main" id="{A22F7293-C2B5-4522-B03C-86CC9B8BBFC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31</a:t>
            </a:fld>
            <a:endParaRPr lang="en-US" dirty="0"/>
          </a:p>
        </p:txBody>
      </p:sp>
      <p:sp>
        <p:nvSpPr>
          <p:cNvPr id="45" name="Title 1">
            <a:extLst>
              <a:ext uri="{FF2B5EF4-FFF2-40B4-BE49-F238E27FC236}">
                <a16:creationId xmlns:a16="http://schemas.microsoft.com/office/drawing/2014/main" id="{41567719-DFEC-449E-8805-DA2F9C8CEE75}"/>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71" name="Group 70">
            <a:extLst>
              <a:ext uri="{FF2B5EF4-FFF2-40B4-BE49-F238E27FC236}">
                <a16:creationId xmlns:a16="http://schemas.microsoft.com/office/drawing/2014/main" id="{75E7761D-53A5-4CB2-9818-2888E139E7BF}"/>
              </a:ext>
            </a:extLst>
          </p:cNvPr>
          <p:cNvGrpSpPr/>
          <p:nvPr/>
        </p:nvGrpSpPr>
        <p:grpSpPr>
          <a:xfrm>
            <a:off x="9316372" y="729602"/>
            <a:ext cx="2827922" cy="1906855"/>
            <a:chOff x="393708" y="975482"/>
            <a:chExt cx="8544615" cy="5761595"/>
          </a:xfrm>
        </p:grpSpPr>
        <p:sp>
          <p:nvSpPr>
            <p:cNvPr id="73" name="Arc 72">
              <a:extLst>
                <a:ext uri="{FF2B5EF4-FFF2-40B4-BE49-F238E27FC236}">
                  <a16:creationId xmlns:a16="http://schemas.microsoft.com/office/drawing/2014/main" id="{7FB9A4C8-5A4F-45D5-8A31-BA530F0A7B89}"/>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Rounded Rectangle 53">
              <a:extLst>
                <a:ext uri="{FF2B5EF4-FFF2-40B4-BE49-F238E27FC236}">
                  <a16:creationId xmlns:a16="http://schemas.microsoft.com/office/drawing/2014/main" id="{4E87A9FC-DE6C-48C7-BF85-B9E0040964C2}"/>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75" name="Rounded Rectangle 54">
              <a:extLst>
                <a:ext uri="{FF2B5EF4-FFF2-40B4-BE49-F238E27FC236}">
                  <a16:creationId xmlns:a16="http://schemas.microsoft.com/office/drawing/2014/main" id="{E77D4D44-47F8-4AFE-82AE-26486830C0EC}"/>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76" name="Rounded Rectangle 55">
              <a:extLst>
                <a:ext uri="{FF2B5EF4-FFF2-40B4-BE49-F238E27FC236}">
                  <a16:creationId xmlns:a16="http://schemas.microsoft.com/office/drawing/2014/main" id="{1399D300-5136-4A67-8A7F-5B95C406BCF6}"/>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77" name="Rounded Rectangle 56">
              <a:extLst>
                <a:ext uri="{FF2B5EF4-FFF2-40B4-BE49-F238E27FC236}">
                  <a16:creationId xmlns:a16="http://schemas.microsoft.com/office/drawing/2014/main" id="{567E12A3-8788-439A-AD7C-93927C0DA2F6}"/>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85" name="Rounded Rectangle 57">
              <a:extLst>
                <a:ext uri="{FF2B5EF4-FFF2-40B4-BE49-F238E27FC236}">
                  <a16:creationId xmlns:a16="http://schemas.microsoft.com/office/drawing/2014/main" id="{711E36B2-7A87-492A-8FD1-CE14F8F30216}"/>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86" name="Rounded Rectangle 58">
              <a:extLst>
                <a:ext uri="{FF2B5EF4-FFF2-40B4-BE49-F238E27FC236}">
                  <a16:creationId xmlns:a16="http://schemas.microsoft.com/office/drawing/2014/main" id="{357A9EED-3243-4ABB-ACE8-33E071FE6689}"/>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87" name="Picture 86">
              <a:extLst>
                <a:ext uri="{FF2B5EF4-FFF2-40B4-BE49-F238E27FC236}">
                  <a16:creationId xmlns:a16="http://schemas.microsoft.com/office/drawing/2014/main" id="{2050FA7D-CCA9-4A8F-A4B5-2760FDACEE95}"/>
                </a:ext>
              </a:extLst>
            </p:cNvPr>
            <p:cNvPicPr>
              <a:picLocks noChangeAspect="1"/>
            </p:cNvPicPr>
            <p:nvPr/>
          </p:nvPicPr>
          <p:blipFill>
            <a:blip r:embed="rId2"/>
            <a:stretch>
              <a:fillRect/>
            </a:stretch>
          </p:blipFill>
          <p:spPr>
            <a:xfrm>
              <a:off x="4324224" y="975482"/>
              <a:ext cx="1046934" cy="1063335"/>
            </a:xfrm>
            <a:prstGeom prst="rect">
              <a:avLst/>
            </a:prstGeom>
          </p:spPr>
        </p:pic>
        <p:pic>
          <p:nvPicPr>
            <p:cNvPr id="88" name="Picture 87">
              <a:extLst>
                <a:ext uri="{FF2B5EF4-FFF2-40B4-BE49-F238E27FC236}">
                  <a16:creationId xmlns:a16="http://schemas.microsoft.com/office/drawing/2014/main" id="{FBF13327-2E74-487C-B8E8-3A455B4D70D9}"/>
                </a:ext>
              </a:extLst>
            </p:cNvPr>
            <p:cNvPicPr>
              <a:picLocks noChangeAspect="1"/>
            </p:cNvPicPr>
            <p:nvPr/>
          </p:nvPicPr>
          <p:blipFill>
            <a:blip r:embed="rId3"/>
            <a:stretch>
              <a:fillRect/>
            </a:stretch>
          </p:blipFill>
          <p:spPr>
            <a:xfrm>
              <a:off x="7093123" y="2102020"/>
              <a:ext cx="1215921" cy="1286229"/>
            </a:xfrm>
            <a:prstGeom prst="rect">
              <a:avLst/>
            </a:prstGeom>
          </p:spPr>
        </p:pic>
        <p:pic>
          <p:nvPicPr>
            <p:cNvPr id="91" name="Picture 90">
              <a:extLst>
                <a:ext uri="{FF2B5EF4-FFF2-40B4-BE49-F238E27FC236}">
                  <a16:creationId xmlns:a16="http://schemas.microsoft.com/office/drawing/2014/main" id="{F17B7821-6096-4AA1-AB90-45D76E00038B}"/>
                </a:ext>
              </a:extLst>
            </p:cNvPr>
            <p:cNvPicPr>
              <a:picLocks noChangeAspect="1"/>
            </p:cNvPicPr>
            <p:nvPr/>
          </p:nvPicPr>
          <p:blipFill>
            <a:blip r:embed="rId4"/>
            <a:stretch>
              <a:fillRect/>
            </a:stretch>
          </p:blipFill>
          <p:spPr>
            <a:xfrm>
              <a:off x="7292313" y="3958839"/>
              <a:ext cx="1036283" cy="1100383"/>
            </a:xfrm>
            <a:prstGeom prst="rect">
              <a:avLst/>
            </a:prstGeom>
          </p:spPr>
        </p:pic>
        <p:pic>
          <p:nvPicPr>
            <p:cNvPr id="92" name="Picture 91">
              <a:extLst>
                <a:ext uri="{FF2B5EF4-FFF2-40B4-BE49-F238E27FC236}">
                  <a16:creationId xmlns:a16="http://schemas.microsoft.com/office/drawing/2014/main" id="{5FF82789-DCAC-4EF3-B013-2053AA64A7FB}"/>
                </a:ext>
              </a:extLst>
            </p:cNvPr>
            <p:cNvPicPr>
              <a:picLocks noChangeAspect="1"/>
            </p:cNvPicPr>
            <p:nvPr/>
          </p:nvPicPr>
          <p:blipFill>
            <a:blip r:embed="rId5"/>
            <a:stretch>
              <a:fillRect/>
            </a:stretch>
          </p:blipFill>
          <p:spPr>
            <a:xfrm>
              <a:off x="4174464" y="5154039"/>
              <a:ext cx="1303054" cy="767991"/>
            </a:xfrm>
            <a:prstGeom prst="rect">
              <a:avLst/>
            </a:prstGeom>
          </p:spPr>
        </p:pic>
        <p:grpSp>
          <p:nvGrpSpPr>
            <p:cNvPr id="93" name="Group 92">
              <a:extLst>
                <a:ext uri="{FF2B5EF4-FFF2-40B4-BE49-F238E27FC236}">
                  <a16:creationId xmlns:a16="http://schemas.microsoft.com/office/drawing/2014/main" id="{1218D941-8317-4794-97B8-CA8B3B45B04C}"/>
                </a:ext>
              </a:extLst>
            </p:cNvPr>
            <p:cNvGrpSpPr/>
            <p:nvPr/>
          </p:nvGrpSpPr>
          <p:grpSpPr>
            <a:xfrm>
              <a:off x="1287124" y="3995842"/>
              <a:ext cx="1303054" cy="767991"/>
              <a:chOff x="2137265" y="4182144"/>
              <a:chExt cx="1523842" cy="898119"/>
            </a:xfrm>
          </p:grpSpPr>
          <p:pic>
            <p:nvPicPr>
              <p:cNvPr id="110" name="Picture 109">
                <a:extLst>
                  <a:ext uri="{FF2B5EF4-FFF2-40B4-BE49-F238E27FC236}">
                    <a16:creationId xmlns:a16="http://schemas.microsoft.com/office/drawing/2014/main" id="{BED5627B-C3C5-45DD-81E9-2729C5C2BC3F}"/>
                  </a:ext>
                </a:extLst>
              </p:cNvPr>
              <p:cNvPicPr>
                <a:picLocks noChangeAspect="1"/>
              </p:cNvPicPr>
              <p:nvPr/>
            </p:nvPicPr>
            <p:blipFill>
              <a:blip r:embed="rId5"/>
              <a:stretch>
                <a:fillRect/>
              </a:stretch>
            </p:blipFill>
            <p:spPr>
              <a:xfrm>
                <a:off x="2137265" y="4182144"/>
                <a:ext cx="1523842" cy="898119"/>
              </a:xfrm>
              <a:prstGeom prst="rect">
                <a:avLst/>
              </a:prstGeom>
            </p:spPr>
          </p:pic>
          <p:cxnSp>
            <p:nvCxnSpPr>
              <p:cNvPr id="111" name="Straight Arrow Connector 110">
                <a:extLst>
                  <a:ext uri="{FF2B5EF4-FFF2-40B4-BE49-F238E27FC236}">
                    <a16:creationId xmlns:a16="http://schemas.microsoft.com/office/drawing/2014/main" id="{F9C770A2-2011-42D9-A0FF-EF17EDA27634}"/>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262D7B35-5205-406A-B71D-58BC8CDFDA6F}"/>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4FC86995-EB36-40C5-B811-7FA8A309F7CB}"/>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a:extLst>
                  <a:ext uri="{FF2B5EF4-FFF2-40B4-BE49-F238E27FC236}">
                    <a16:creationId xmlns:a16="http://schemas.microsoft.com/office/drawing/2014/main" id="{21280DE8-4339-40C5-9059-4A8AE7250696}"/>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2119229F-EC4B-44BB-84F2-6F2CAF72B7C4}"/>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5C768EDD-5FE1-40A7-8393-04F536584D27}"/>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94" name="Picture 93">
              <a:extLst>
                <a:ext uri="{FF2B5EF4-FFF2-40B4-BE49-F238E27FC236}">
                  <a16:creationId xmlns:a16="http://schemas.microsoft.com/office/drawing/2014/main" id="{C9F8594B-D520-476C-B4BA-5EC80C06FEA9}"/>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109" name="Oval 108">
              <a:extLst>
                <a:ext uri="{FF2B5EF4-FFF2-40B4-BE49-F238E27FC236}">
                  <a16:creationId xmlns:a16="http://schemas.microsoft.com/office/drawing/2014/main" id="{7661258E-D370-456C-A27D-0A4F528F6504}"/>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16637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500"/>
                                        <p:tgtEl>
                                          <p:spTgt spid="24"/>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wipe(right)">
                                      <p:cBhvr>
                                        <p:cTn id="16" dur="500"/>
                                        <p:tgtEl>
                                          <p:spTgt spid="27"/>
                                        </p:tgtEl>
                                      </p:cBhvr>
                                    </p:animEffect>
                                  </p:childTnLst>
                                </p:cTn>
                              </p:par>
                              <p:par>
                                <p:cTn id="17" presetID="22" presetClass="entr" presetSubtype="2" fill="hold" nodeType="with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right)">
                                      <p:cBhvr>
                                        <p:cTn id="19" dur="500"/>
                                        <p:tgtEl>
                                          <p:spTgt spid="32"/>
                                        </p:tgtEl>
                                      </p:cBhvr>
                                    </p:animEffect>
                                  </p:childTnLst>
                                </p:cTn>
                              </p:par>
                              <p:par>
                                <p:cTn id="20" presetID="22" presetClass="entr" presetSubtype="2" fill="hold"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right)">
                                      <p:cBhvr>
                                        <p:cTn id="22" dur="500"/>
                                        <p:tgtEl>
                                          <p:spTgt spid="35"/>
                                        </p:tgtEl>
                                      </p:cBhvr>
                                    </p:animEffect>
                                  </p:childTnLst>
                                </p:cTn>
                              </p:par>
                              <p:par>
                                <p:cTn id="23" presetID="22" presetClass="entr" presetSubtype="4"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down)">
                                      <p:cBhvr>
                                        <p:cTn id="25" dur="500"/>
                                        <p:tgtEl>
                                          <p:spTgt spid="5"/>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500"/>
                                        <p:tgtEl>
                                          <p:spTgt spid="12"/>
                                        </p:tgtEl>
                                      </p:cBhvr>
                                    </p:animEffect>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wipe(up)">
                                      <p:cBhvr>
                                        <p:cTn id="32" dur="500"/>
                                        <p:tgtEl>
                                          <p:spTgt spid="51"/>
                                        </p:tgtEl>
                                      </p:cBhvr>
                                    </p:animEffect>
                                  </p:childTnLst>
                                </p:cTn>
                              </p:par>
                              <p:par>
                                <p:cTn id="33" presetID="22" presetClass="entr" presetSubtype="8"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wipe(left)">
                                      <p:cBhvr>
                                        <p:cTn id="35" dur="500"/>
                                        <p:tgtEl>
                                          <p:spTgt spid="39"/>
                                        </p:tgtEl>
                                      </p:cBhvr>
                                    </p:animEffect>
                                  </p:childTnLst>
                                </p:cTn>
                              </p:par>
                              <p:par>
                                <p:cTn id="36" presetID="22" presetClass="entr" presetSubtype="8" fill="hold" nodeType="with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wipe(left)">
                                      <p:cBhvr>
                                        <p:cTn id="38" dur="500"/>
                                        <p:tgtEl>
                                          <p:spTgt spid="89"/>
                                        </p:tgtEl>
                                      </p:cBhvr>
                                    </p:animEffect>
                                  </p:childTnLst>
                                </p:cTn>
                              </p:par>
                              <p:par>
                                <p:cTn id="39" presetID="22" presetClass="entr" presetSubtype="2"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wipe(right)">
                                      <p:cBhvr>
                                        <p:cTn id="41" dur="500"/>
                                        <p:tgtEl>
                                          <p:spTgt spid="108"/>
                                        </p:tgtEl>
                                      </p:cBhvr>
                                    </p:animEffect>
                                  </p:childTnLst>
                                </p:cTn>
                              </p:par>
                              <p:par>
                                <p:cTn id="42" presetID="22" presetClass="entr" presetSubtype="2" fill="hold" nodeType="withEffect">
                                  <p:stCondLst>
                                    <p:cond delay="0"/>
                                  </p:stCondLst>
                                  <p:childTnLst>
                                    <p:set>
                                      <p:cBhvr>
                                        <p:cTn id="43" dur="1" fill="hold">
                                          <p:stCondLst>
                                            <p:cond delay="0"/>
                                          </p:stCondLst>
                                        </p:cTn>
                                        <p:tgtEl>
                                          <p:spTgt spid="72"/>
                                        </p:tgtEl>
                                        <p:attrNameLst>
                                          <p:attrName>style.visibility</p:attrName>
                                        </p:attrNameLst>
                                      </p:cBhvr>
                                      <p:to>
                                        <p:strVal val="visible"/>
                                      </p:to>
                                    </p:set>
                                    <p:animEffect transition="in" filter="wipe(right)">
                                      <p:cBhvr>
                                        <p:cTn id="44" dur="500"/>
                                        <p:tgtEl>
                                          <p:spTgt spid="72"/>
                                        </p:tgtEl>
                                      </p:cBhvr>
                                    </p:animEffect>
                                  </p:childTnLst>
                                </p:cTn>
                              </p:par>
                              <p:par>
                                <p:cTn id="45" presetID="22" presetClass="entr" presetSubtype="2" fill="hold" nodeType="with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right)">
                                      <p:cBhvr>
                                        <p:cTn id="47" dur="500"/>
                                        <p:tgtEl>
                                          <p:spTgt spid="81"/>
                                        </p:tgtEl>
                                      </p:cBhvr>
                                    </p:animEffect>
                                  </p:childTnLst>
                                </p:cTn>
                              </p:par>
                              <p:par>
                                <p:cTn id="48" presetID="22" presetClass="entr" presetSubtype="4" fill="hold" nodeType="with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wipe(down)">
                                      <p:cBhvr>
                                        <p:cTn id="50" dur="500"/>
                                        <p:tgtEl>
                                          <p:spTgt spid="104"/>
                                        </p:tgtEl>
                                      </p:cBhvr>
                                    </p:animEffect>
                                  </p:childTnLst>
                                </p:cTn>
                              </p:par>
                              <p:par>
                                <p:cTn id="51" presetID="22" presetClass="entr" presetSubtype="8" fill="hold" nodeType="withEffect">
                                  <p:stCondLst>
                                    <p:cond delay="0"/>
                                  </p:stCondLst>
                                  <p:childTnLst>
                                    <p:set>
                                      <p:cBhvr>
                                        <p:cTn id="52" dur="1" fill="hold">
                                          <p:stCondLst>
                                            <p:cond delay="0"/>
                                          </p:stCondLst>
                                        </p:cTn>
                                        <p:tgtEl>
                                          <p:spTgt spid="107"/>
                                        </p:tgtEl>
                                        <p:attrNameLst>
                                          <p:attrName>style.visibility</p:attrName>
                                        </p:attrNameLst>
                                      </p:cBhvr>
                                      <p:to>
                                        <p:strVal val="visible"/>
                                      </p:to>
                                    </p:set>
                                    <p:animEffect transition="in" filter="wipe(left)">
                                      <p:cBhvr>
                                        <p:cTn id="5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reeform 16"/>
          <p:cNvSpPr/>
          <p:nvPr/>
        </p:nvSpPr>
        <p:spPr>
          <a:xfrm>
            <a:off x="2995110" y="1478084"/>
            <a:ext cx="4132503" cy="5194983"/>
          </a:xfrm>
          <a:custGeom>
            <a:avLst/>
            <a:gdLst>
              <a:gd name="connsiteX0" fmla="*/ 745340 w 5510004"/>
              <a:gd name="connsiteY0" fmla="*/ 295202 h 5194983"/>
              <a:gd name="connsiteX1" fmla="*/ 15997 w 5510004"/>
              <a:gd name="connsiteY1" fmla="*/ 741516 h 5194983"/>
              <a:gd name="connsiteX2" fmla="*/ 233711 w 5510004"/>
              <a:gd name="connsiteY2" fmla="*/ 2396144 h 5194983"/>
              <a:gd name="connsiteX3" fmla="*/ 103083 w 5510004"/>
              <a:gd name="connsiteY3" fmla="*/ 3963687 h 5194983"/>
              <a:gd name="connsiteX4" fmla="*/ 2018969 w 5510004"/>
              <a:gd name="connsiteY4" fmla="*/ 3245230 h 5194983"/>
              <a:gd name="connsiteX5" fmla="*/ 3140197 w 5510004"/>
              <a:gd name="connsiteY5" fmla="*/ 5193773 h 5194983"/>
              <a:gd name="connsiteX6" fmla="*/ 5393540 w 5510004"/>
              <a:gd name="connsiteY6" fmla="*/ 2918659 h 5194983"/>
              <a:gd name="connsiteX7" fmla="*/ 4718626 w 5510004"/>
              <a:gd name="connsiteY7" fmla="*/ 186344 h 5194983"/>
              <a:gd name="connsiteX8" fmla="*/ 745340 w 5510004"/>
              <a:gd name="connsiteY8" fmla="*/ 295202 h 5194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510004" h="5194983">
                <a:moveTo>
                  <a:pt x="745340" y="295202"/>
                </a:moveTo>
                <a:cubicBezTo>
                  <a:pt x="-38432" y="387731"/>
                  <a:pt x="101268" y="391359"/>
                  <a:pt x="15997" y="741516"/>
                </a:cubicBezTo>
                <a:cubicBezTo>
                  <a:pt x="-69275" y="1091673"/>
                  <a:pt x="219197" y="1859116"/>
                  <a:pt x="233711" y="2396144"/>
                </a:cubicBezTo>
                <a:cubicBezTo>
                  <a:pt x="248225" y="2933172"/>
                  <a:pt x="-194460" y="3822173"/>
                  <a:pt x="103083" y="3963687"/>
                </a:cubicBezTo>
                <a:cubicBezTo>
                  <a:pt x="400626" y="4105201"/>
                  <a:pt x="1512783" y="3040216"/>
                  <a:pt x="2018969" y="3245230"/>
                </a:cubicBezTo>
                <a:cubicBezTo>
                  <a:pt x="2525155" y="3450244"/>
                  <a:pt x="2577768" y="5248202"/>
                  <a:pt x="3140197" y="5193773"/>
                </a:cubicBezTo>
                <a:cubicBezTo>
                  <a:pt x="3702626" y="5139344"/>
                  <a:pt x="5130468" y="3753231"/>
                  <a:pt x="5393540" y="2918659"/>
                </a:cubicBezTo>
                <a:cubicBezTo>
                  <a:pt x="5656612" y="2084087"/>
                  <a:pt x="5491512" y="621773"/>
                  <a:pt x="4718626" y="186344"/>
                </a:cubicBezTo>
                <a:cubicBezTo>
                  <a:pt x="3945740" y="-249085"/>
                  <a:pt x="1529112" y="202673"/>
                  <a:pt x="745340" y="295202"/>
                </a:cubicBezTo>
                <a:close/>
              </a:path>
            </a:pathLst>
          </a:custGeom>
          <a:ln w="7620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 name="Oval 1"/>
          <p:cNvSpPr/>
          <p:nvPr/>
        </p:nvSpPr>
        <p:spPr>
          <a:xfrm>
            <a:off x="5105329" y="3275516"/>
            <a:ext cx="244928" cy="326571"/>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t>
            </a:r>
          </a:p>
        </p:txBody>
      </p:sp>
      <p:cxnSp>
        <p:nvCxnSpPr>
          <p:cNvPr id="5" name="Straight Arrow Connector 4"/>
          <p:cNvCxnSpPr>
            <a:stCxn id="2" idx="0"/>
          </p:cNvCxnSpPr>
          <p:nvPr/>
        </p:nvCxnSpPr>
        <p:spPr>
          <a:xfrm flipV="1">
            <a:off x="5227794" y="2379377"/>
            <a:ext cx="15347" cy="8961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2" idx="7"/>
          </p:cNvCxnSpPr>
          <p:nvPr/>
        </p:nvCxnSpPr>
        <p:spPr>
          <a:xfrm flipV="1">
            <a:off x="5314388" y="2342874"/>
            <a:ext cx="823162" cy="9804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5350258" y="3471458"/>
            <a:ext cx="996043" cy="191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2" idx="5"/>
          </p:cNvCxnSpPr>
          <p:nvPr/>
        </p:nvCxnSpPr>
        <p:spPr>
          <a:xfrm>
            <a:off x="5314390" y="3554260"/>
            <a:ext cx="699143" cy="1074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 idx="4"/>
          </p:cNvCxnSpPr>
          <p:nvPr/>
        </p:nvCxnSpPr>
        <p:spPr>
          <a:xfrm flipH="1">
            <a:off x="5226563" y="3602085"/>
            <a:ext cx="1230" cy="12940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a:stCxn id="2" idx="3"/>
          </p:cNvCxnSpPr>
          <p:nvPr/>
        </p:nvCxnSpPr>
        <p:spPr>
          <a:xfrm flipH="1">
            <a:off x="4404901" y="3554262"/>
            <a:ext cx="736296" cy="849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2" idx="2"/>
          </p:cNvCxnSpPr>
          <p:nvPr/>
        </p:nvCxnSpPr>
        <p:spPr>
          <a:xfrm flipH="1" flipV="1">
            <a:off x="4035807" y="3438801"/>
            <a:ext cx="106952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2" idx="1"/>
          </p:cNvCxnSpPr>
          <p:nvPr/>
        </p:nvCxnSpPr>
        <p:spPr>
          <a:xfrm flipH="1" flipV="1">
            <a:off x="4389496" y="2364844"/>
            <a:ext cx="751702" cy="95849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6086143" y="4699825"/>
            <a:ext cx="464265" cy="6168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a:off x="3194681" y="3430035"/>
            <a:ext cx="727377" cy="87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6445092" y="3481211"/>
            <a:ext cx="617937" cy="93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5226565" y="5019015"/>
            <a:ext cx="23213" cy="15998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p:cNvCxnSpPr/>
          <p:nvPr/>
        </p:nvCxnSpPr>
        <p:spPr>
          <a:xfrm flipH="1" flipV="1">
            <a:off x="3796201" y="1725815"/>
            <a:ext cx="526247" cy="5270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flipH="1" flipV="1">
            <a:off x="5243141" y="1553216"/>
            <a:ext cx="5306" cy="6992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p:cNvCxnSpPr/>
          <p:nvPr/>
        </p:nvCxnSpPr>
        <p:spPr>
          <a:xfrm flipV="1">
            <a:off x="6205072" y="1795740"/>
            <a:ext cx="446913" cy="4571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p:nvPr/>
        </p:nvCxnSpPr>
        <p:spPr>
          <a:xfrm flipH="1">
            <a:off x="4172479" y="4471638"/>
            <a:ext cx="149969" cy="228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a:xfrm>
            <a:off x="6004636" y="4591149"/>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4" name="Oval 43"/>
          <p:cNvSpPr/>
          <p:nvPr/>
        </p:nvSpPr>
        <p:spPr>
          <a:xfrm>
            <a:off x="3922057" y="3366375"/>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5" name="Oval 44"/>
          <p:cNvSpPr/>
          <p:nvPr/>
        </p:nvSpPr>
        <p:spPr>
          <a:xfrm>
            <a:off x="6349601" y="3417549"/>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6" name="Oval 45"/>
          <p:cNvSpPr/>
          <p:nvPr/>
        </p:nvSpPr>
        <p:spPr>
          <a:xfrm>
            <a:off x="5178818" y="4891695"/>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7" name="Oval 46"/>
          <p:cNvSpPr/>
          <p:nvPr/>
        </p:nvSpPr>
        <p:spPr>
          <a:xfrm>
            <a:off x="6123565" y="2234198"/>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8" name="Oval 47"/>
          <p:cNvSpPr/>
          <p:nvPr/>
        </p:nvSpPr>
        <p:spPr>
          <a:xfrm>
            <a:off x="4308462" y="2234198"/>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9" name="Oval 48"/>
          <p:cNvSpPr/>
          <p:nvPr/>
        </p:nvSpPr>
        <p:spPr>
          <a:xfrm>
            <a:off x="5200702" y="2252500"/>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50" name="Oval 49"/>
          <p:cNvSpPr/>
          <p:nvPr/>
        </p:nvSpPr>
        <p:spPr>
          <a:xfrm>
            <a:off x="4327219" y="4365971"/>
            <a:ext cx="95490" cy="127320"/>
          </a:xfrm>
          <a:prstGeom prst="ellipse">
            <a:avLst/>
          </a:prstGeom>
          <a:noFill/>
          <a:ln>
            <a:solidFill>
              <a:schemeClr val="accent2">
                <a:lumMod val="75000"/>
              </a:schemeClr>
            </a:solidFill>
            <a:prstDash val="sys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cxnSp>
        <p:nvCxnSpPr>
          <p:cNvPr id="52" name="Straight Arrow Connector 51"/>
          <p:cNvCxnSpPr/>
          <p:nvPr/>
        </p:nvCxnSpPr>
        <p:spPr>
          <a:xfrm flipV="1">
            <a:off x="5237202" y="1929108"/>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5323798" y="1976933"/>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5359666" y="2346581"/>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5323798" y="2429382"/>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5235972" y="2477207"/>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p:nvPr/>
        </p:nvCxnSpPr>
        <p:spPr>
          <a:xfrm flipH="1">
            <a:off x="4957184" y="2429383"/>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flipH="1" flipV="1">
            <a:off x="4836466" y="2313923"/>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flipV="1">
            <a:off x="4998689" y="2004751"/>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V="1">
            <a:off x="6150372" y="1891548"/>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p:nvPr/>
        </p:nvCxnSpPr>
        <p:spPr>
          <a:xfrm flipV="1">
            <a:off x="6236968" y="1939373"/>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6272836" y="2309021"/>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p:nvPr/>
        </p:nvCxnSpPr>
        <p:spPr>
          <a:xfrm>
            <a:off x="6236968" y="2391822"/>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p:cNvCxnSpPr/>
          <p:nvPr/>
        </p:nvCxnSpPr>
        <p:spPr>
          <a:xfrm flipH="1">
            <a:off x="6149142" y="2439647"/>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p:nvPr/>
        </p:nvCxnSpPr>
        <p:spPr>
          <a:xfrm flipH="1">
            <a:off x="5870354" y="2391823"/>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flipH="1" flipV="1">
            <a:off x="5749636" y="2276363"/>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p:nvPr/>
        </p:nvCxnSpPr>
        <p:spPr>
          <a:xfrm flipH="1" flipV="1">
            <a:off x="5911859" y="1967191"/>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p:nvPr/>
        </p:nvCxnSpPr>
        <p:spPr>
          <a:xfrm flipV="1">
            <a:off x="6381482" y="3105807"/>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flipV="1">
            <a:off x="6468078" y="3153632"/>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a:off x="6503946" y="3523280"/>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p:nvPr/>
        </p:nvCxnSpPr>
        <p:spPr>
          <a:xfrm>
            <a:off x="6468078" y="3606081"/>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p:nvPr/>
        </p:nvCxnSpPr>
        <p:spPr>
          <a:xfrm flipH="1">
            <a:off x="6380252" y="3653906"/>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flipH="1">
            <a:off x="6101464" y="3606082"/>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flipV="1">
            <a:off x="5980746" y="3490622"/>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p:nvPr/>
        </p:nvCxnSpPr>
        <p:spPr>
          <a:xfrm flipH="1" flipV="1">
            <a:off x="6142969" y="3181450"/>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p:cNvCxnSpPr/>
          <p:nvPr/>
        </p:nvCxnSpPr>
        <p:spPr>
          <a:xfrm flipV="1">
            <a:off x="6055325" y="4260741"/>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p:cNvCxnSpPr/>
          <p:nvPr/>
        </p:nvCxnSpPr>
        <p:spPr>
          <a:xfrm flipV="1">
            <a:off x="6141921" y="4308566"/>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6177789" y="4678214"/>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p:nvPr/>
        </p:nvCxnSpPr>
        <p:spPr>
          <a:xfrm>
            <a:off x="6141921" y="4761015"/>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p:nvPr/>
        </p:nvCxnSpPr>
        <p:spPr>
          <a:xfrm flipH="1">
            <a:off x="6054095" y="4808840"/>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p:cNvCxnSpPr/>
          <p:nvPr/>
        </p:nvCxnSpPr>
        <p:spPr>
          <a:xfrm flipH="1">
            <a:off x="5775307" y="4761016"/>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flipV="1">
            <a:off x="5654589" y="4645556"/>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flipH="1" flipV="1">
            <a:off x="5816812" y="4336384"/>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p:cNvCxnSpPr/>
          <p:nvPr/>
        </p:nvCxnSpPr>
        <p:spPr>
          <a:xfrm flipV="1">
            <a:off x="5227793" y="4539133"/>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p:nvPr/>
        </p:nvCxnSpPr>
        <p:spPr>
          <a:xfrm flipV="1">
            <a:off x="5314389" y="4586958"/>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5350257" y="4956606"/>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p:cNvCxnSpPr/>
          <p:nvPr/>
        </p:nvCxnSpPr>
        <p:spPr>
          <a:xfrm>
            <a:off x="5314389" y="5039407"/>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p:nvPr/>
        </p:nvCxnSpPr>
        <p:spPr>
          <a:xfrm flipH="1">
            <a:off x="5226563" y="5087232"/>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flipH="1">
            <a:off x="4947775" y="5039408"/>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p:nvPr/>
        </p:nvCxnSpPr>
        <p:spPr>
          <a:xfrm flipH="1" flipV="1">
            <a:off x="4827057" y="4923948"/>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p:cNvCxnSpPr/>
          <p:nvPr/>
        </p:nvCxnSpPr>
        <p:spPr>
          <a:xfrm flipH="1" flipV="1">
            <a:off x="4989280" y="4614776"/>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flipV="1">
            <a:off x="4382204" y="4018450"/>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p:cNvCxnSpPr/>
          <p:nvPr/>
        </p:nvCxnSpPr>
        <p:spPr>
          <a:xfrm flipV="1">
            <a:off x="4468800" y="4066275"/>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p:cNvCxnSpPr/>
          <p:nvPr/>
        </p:nvCxnSpPr>
        <p:spPr>
          <a:xfrm>
            <a:off x="4504668" y="4435923"/>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p:cNvCxnSpPr/>
          <p:nvPr/>
        </p:nvCxnSpPr>
        <p:spPr>
          <a:xfrm>
            <a:off x="4468800" y="4518724"/>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p:nvPr/>
        </p:nvCxnSpPr>
        <p:spPr>
          <a:xfrm flipH="1">
            <a:off x="4380974" y="4566549"/>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p:cNvCxnSpPr/>
          <p:nvPr/>
        </p:nvCxnSpPr>
        <p:spPr>
          <a:xfrm flipH="1">
            <a:off x="4102186" y="4518725"/>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p:cNvCxnSpPr/>
          <p:nvPr/>
        </p:nvCxnSpPr>
        <p:spPr>
          <a:xfrm flipH="1" flipV="1">
            <a:off x="3981468" y="4403265"/>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Straight Arrow Connector 133"/>
          <p:cNvCxnSpPr/>
          <p:nvPr/>
        </p:nvCxnSpPr>
        <p:spPr>
          <a:xfrm flipH="1" flipV="1">
            <a:off x="4143691" y="4094093"/>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p:cNvCxnSpPr/>
          <p:nvPr/>
        </p:nvCxnSpPr>
        <p:spPr>
          <a:xfrm flipV="1">
            <a:off x="3948544" y="3032735"/>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p:cNvCxnSpPr/>
          <p:nvPr/>
        </p:nvCxnSpPr>
        <p:spPr>
          <a:xfrm flipV="1">
            <a:off x="4035140" y="3080560"/>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p:cNvCxnSpPr/>
          <p:nvPr/>
        </p:nvCxnSpPr>
        <p:spPr>
          <a:xfrm>
            <a:off x="4071008" y="3450208"/>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p:cNvCxnSpPr/>
          <p:nvPr/>
        </p:nvCxnSpPr>
        <p:spPr>
          <a:xfrm>
            <a:off x="4035140" y="3533009"/>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p:cNvCxnSpPr/>
          <p:nvPr/>
        </p:nvCxnSpPr>
        <p:spPr>
          <a:xfrm flipH="1">
            <a:off x="3947314" y="3580834"/>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p:cNvCxnSpPr/>
          <p:nvPr/>
        </p:nvCxnSpPr>
        <p:spPr>
          <a:xfrm flipH="1">
            <a:off x="3668526" y="3533010"/>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p:cNvCxnSpPr/>
          <p:nvPr/>
        </p:nvCxnSpPr>
        <p:spPr>
          <a:xfrm flipH="1" flipV="1">
            <a:off x="3547808" y="3417550"/>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p:cNvCxnSpPr/>
          <p:nvPr/>
        </p:nvCxnSpPr>
        <p:spPr>
          <a:xfrm flipH="1" flipV="1">
            <a:off x="3710031" y="3108378"/>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flipV="1">
            <a:off x="4346465" y="1917975"/>
            <a:ext cx="3794"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p:nvPr/>
        </p:nvCxnSpPr>
        <p:spPr>
          <a:xfrm flipV="1">
            <a:off x="4433061" y="1965800"/>
            <a:ext cx="185987" cy="221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p:nvPr/>
        </p:nvCxnSpPr>
        <p:spPr>
          <a:xfrm>
            <a:off x="4468929" y="2335448"/>
            <a:ext cx="255204" cy="4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4433061" y="2418249"/>
            <a:ext cx="185986" cy="2859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p:nvPr/>
        </p:nvCxnSpPr>
        <p:spPr>
          <a:xfrm flipH="1">
            <a:off x="4345235" y="2466074"/>
            <a:ext cx="1230" cy="2582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p:cNvCxnSpPr/>
          <p:nvPr/>
        </p:nvCxnSpPr>
        <p:spPr>
          <a:xfrm flipH="1">
            <a:off x="4066447" y="2418250"/>
            <a:ext cx="193422" cy="2230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p:cNvCxnSpPr/>
          <p:nvPr/>
        </p:nvCxnSpPr>
        <p:spPr>
          <a:xfrm flipH="1" flipV="1">
            <a:off x="3945729" y="2302790"/>
            <a:ext cx="278273" cy="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p:nvPr/>
        </p:nvCxnSpPr>
        <p:spPr>
          <a:xfrm flipH="1" flipV="1">
            <a:off x="4107952" y="1993618"/>
            <a:ext cx="151919" cy="1937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Slide Number Placeholder 77">
            <a:extLst>
              <a:ext uri="{FF2B5EF4-FFF2-40B4-BE49-F238E27FC236}">
                <a16:creationId xmlns:a16="http://schemas.microsoft.com/office/drawing/2014/main" id="{F28C3179-5635-4779-875A-B229EE71D9AE}"/>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32</a:t>
            </a:fld>
            <a:endParaRPr lang="en-US" dirty="0"/>
          </a:p>
        </p:txBody>
      </p:sp>
      <p:sp>
        <p:nvSpPr>
          <p:cNvPr id="154" name="Title 1">
            <a:extLst>
              <a:ext uri="{FF2B5EF4-FFF2-40B4-BE49-F238E27FC236}">
                <a16:creationId xmlns:a16="http://schemas.microsoft.com/office/drawing/2014/main" id="{6637A12F-DEC9-4EEF-8C1A-395AA664DFD6}"/>
              </a:ext>
            </a:extLst>
          </p:cNvPr>
          <p:cNvSpPr>
            <a:spLocks noGrp="1"/>
          </p:cNvSpPr>
          <p:nvPr>
            <p:ph type="title"/>
          </p:nvPr>
        </p:nvSpPr>
        <p:spPr>
          <a:xfrm>
            <a:off x="0" y="1"/>
            <a:ext cx="12192000" cy="704851"/>
          </a:xfrm>
          <a:solidFill>
            <a:schemeClr val="accent4"/>
          </a:solidFill>
        </p:spPr>
        <p:txBody>
          <a:bodyPr>
            <a:normAutofit/>
          </a:bodyPr>
          <a:lstStyle/>
          <a:p>
            <a:r>
              <a:rPr lang="en-US" sz="3900" dirty="0"/>
              <a:t>Variation 3: Relaxed Spanning Topology</a:t>
            </a:r>
          </a:p>
        </p:txBody>
      </p:sp>
      <p:grpSp>
        <p:nvGrpSpPr>
          <p:cNvPr id="177" name="Group 176">
            <a:extLst>
              <a:ext uri="{FF2B5EF4-FFF2-40B4-BE49-F238E27FC236}">
                <a16:creationId xmlns:a16="http://schemas.microsoft.com/office/drawing/2014/main" id="{9D3358CB-3544-4093-BB48-C0F7DD24A8F8}"/>
              </a:ext>
            </a:extLst>
          </p:cNvPr>
          <p:cNvGrpSpPr/>
          <p:nvPr/>
        </p:nvGrpSpPr>
        <p:grpSpPr>
          <a:xfrm>
            <a:off x="9316372" y="729602"/>
            <a:ext cx="2827922" cy="1906855"/>
            <a:chOff x="393708" y="975482"/>
            <a:chExt cx="8544615" cy="5761595"/>
          </a:xfrm>
        </p:grpSpPr>
        <p:sp>
          <p:nvSpPr>
            <p:cNvPr id="178" name="Arc 177">
              <a:extLst>
                <a:ext uri="{FF2B5EF4-FFF2-40B4-BE49-F238E27FC236}">
                  <a16:creationId xmlns:a16="http://schemas.microsoft.com/office/drawing/2014/main" id="{0EBE0BFF-2852-4767-9DE1-587ADD58F97B}"/>
                </a:ext>
              </a:extLst>
            </p:cNvPr>
            <p:cNvSpPr/>
            <p:nvPr/>
          </p:nvSpPr>
          <p:spPr>
            <a:xfrm>
              <a:off x="2061111" y="1140514"/>
              <a:ext cx="4801631" cy="4198131"/>
            </a:xfrm>
            <a:prstGeom prst="arc">
              <a:avLst>
                <a:gd name="adj1" fmla="val 18607061"/>
                <a:gd name="adj2" fmla="val 14399365"/>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9" name="Rounded Rectangle 53">
              <a:extLst>
                <a:ext uri="{FF2B5EF4-FFF2-40B4-BE49-F238E27FC236}">
                  <a16:creationId xmlns:a16="http://schemas.microsoft.com/office/drawing/2014/main" id="{F453C82D-29C6-40D5-8903-576C63E40671}"/>
                </a:ext>
              </a:extLst>
            </p:cNvPr>
            <p:cNvSpPr/>
            <p:nvPr/>
          </p:nvSpPr>
          <p:spPr>
            <a:xfrm>
              <a:off x="3339381" y="975483"/>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0" name="Rounded Rectangle 54">
              <a:extLst>
                <a:ext uri="{FF2B5EF4-FFF2-40B4-BE49-F238E27FC236}">
                  <a16:creationId xmlns:a16="http://schemas.microsoft.com/office/drawing/2014/main" id="{C40969E4-E3C9-450F-975D-4A018F1F7689}"/>
                </a:ext>
              </a:extLst>
            </p:cNvPr>
            <p:cNvSpPr/>
            <p:nvPr/>
          </p:nvSpPr>
          <p:spPr>
            <a:xfrm>
              <a:off x="6207092"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1" name="Rounded Rectangle 55">
              <a:extLst>
                <a:ext uri="{FF2B5EF4-FFF2-40B4-BE49-F238E27FC236}">
                  <a16:creationId xmlns:a16="http://schemas.microsoft.com/office/drawing/2014/main" id="{A3145DB9-1018-4370-BB65-E55262F06EBE}"/>
                </a:ext>
              </a:extLst>
            </p:cNvPr>
            <p:cNvSpPr/>
            <p:nvPr/>
          </p:nvSpPr>
          <p:spPr>
            <a:xfrm>
              <a:off x="393708" y="3929587"/>
              <a:ext cx="2731231" cy="1649293"/>
            </a:xfrm>
            <a:prstGeom prst="roundRect">
              <a:avLst/>
            </a:prstGeom>
            <a:solidFill>
              <a:schemeClr val="accent6">
                <a:lumMod val="60000"/>
                <a:lumOff val="40000"/>
              </a:schemeClr>
            </a:solidFill>
            <a:ln w="76200">
              <a:solidFill>
                <a:schemeClr val="accent6">
                  <a:lumMod val="50000"/>
                </a:schemeClr>
              </a:solid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82" name="Rounded Rectangle 56">
              <a:extLst>
                <a:ext uri="{FF2B5EF4-FFF2-40B4-BE49-F238E27FC236}">
                  <a16:creationId xmlns:a16="http://schemas.microsoft.com/office/drawing/2014/main" id="{D607919F-F220-4EE2-8C0C-BD733E8B8927}"/>
                </a:ext>
              </a:extLst>
            </p:cNvPr>
            <p:cNvSpPr/>
            <p:nvPr/>
          </p:nvSpPr>
          <p:spPr>
            <a:xfrm>
              <a:off x="393708" y="2091201"/>
              <a:ext cx="2731231" cy="1649293"/>
            </a:xfrm>
            <a:prstGeom prst="roundRect">
              <a:avLst/>
            </a:prstGeom>
            <a:solidFill>
              <a:schemeClr val="accent4">
                <a:lumMod val="40000"/>
                <a:lumOff val="60000"/>
              </a:schemeClr>
            </a:solidFill>
            <a:ln>
              <a:noFill/>
            </a:ln>
          </p:spPr>
          <p:style>
            <a:lnRef idx="1">
              <a:schemeClr val="accent2"/>
            </a:lnRef>
            <a:fillRef idx="2">
              <a:schemeClr val="accent2"/>
            </a:fillRef>
            <a:effectRef idx="1">
              <a:schemeClr val="accent2"/>
            </a:effectRef>
            <a:fontRef idx="minor">
              <a:schemeClr val="dk1"/>
            </a:fontRef>
          </p:style>
          <p:txBody>
            <a:bodyPr rtlCol="0" anchor="b"/>
            <a:lstStyle/>
            <a:p>
              <a:pPr algn="ctr"/>
              <a:endParaRPr lang="en-US" sz="1600" dirty="0"/>
            </a:p>
          </p:txBody>
        </p:sp>
        <p:sp>
          <p:nvSpPr>
            <p:cNvPr id="183" name="Rounded Rectangle 57">
              <a:extLst>
                <a:ext uri="{FF2B5EF4-FFF2-40B4-BE49-F238E27FC236}">
                  <a16:creationId xmlns:a16="http://schemas.microsoft.com/office/drawing/2014/main" id="{334FA529-C5E7-4FF0-9772-2EFACE0B2F48}"/>
                </a:ext>
              </a:extLst>
            </p:cNvPr>
            <p:cNvSpPr/>
            <p:nvPr/>
          </p:nvSpPr>
          <p:spPr>
            <a:xfrm>
              <a:off x="6207092" y="3929587"/>
              <a:ext cx="2731231" cy="1649293"/>
            </a:xfrm>
            <a:prstGeom prst="roundRect">
              <a:avLst/>
            </a:prstGeom>
            <a:solidFill>
              <a:schemeClr val="accent6">
                <a:lumMod val="60000"/>
                <a:lumOff val="40000"/>
              </a:schemeClr>
            </a:solidFill>
            <a:ln>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sp>
          <p:nvSpPr>
            <p:cNvPr id="184" name="Rounded Rectangle 58">
              <a:extLst>
                <a:ext uri="{FF2B5EF4-FFF2-40B4-BE49-F238E27FC236}">
                  <a16:creationId xmlns:a16="http://schemas.microsoft.com/office/drawing/2014/main" id="{4DB37F3A-F03F-4691-A709-08739805B6B8}"/>
                </a:ext>
              </a:extLst>
            </p:cNvPr>
            <p:cNvSpPr/>
            <p:nvPr/>
          </p:nvSpPr>
          <p:spPr>
            <a:xfrm>
              <a:off x="3339381" y="5087784"/>
              <a:ext cx="2731231" cy="1649293"/>
            </a:xfrm>
            <a:prstGeom prst="roundRect">
              <a:avLst/>
            </a:prstGeom>
            <a:solidFill>
              <a:schemeClr val="accent6">
                <a:lumMod val="60000"/>
                <a:lumOff val="40000"/>
              </a:schemeClr>
            </a:solidFill>
            <a:ln w="57150">
              <a:noFill/>
            </a:ln>
          </p:spPr>
          <p:style>
            <a:lnRef idx="1">
              <a:schemeClr val="accent1"/>
            </a:lnRef>
            <a:fillRef idx="2">
              <a:schemeClr val="accent1"/>
            </a:fillRef>
            <a:effectRef idx="1">
              <a:schemeClr val="accent1"/>
            </a:effectRef>
            <a:fontRef idx="minor">
              <a:schemeClr val="dk1"/>
            </a:fontRef>
          </p:style>
          <p:txBody>
            <a:bodyPr rtlCol="0" anchor="b"/>
            <a:lstStyle/>
            <a:p>
              <a:pPr algn="ctr"/>
              <a:endParaRPr lang="en-US" sz="1600" dirty="0"/>
            </a:p>
          </p:txBody>
        </p:sp>
        <p:pic>
          <p:nvPicPr>
            <p:cNvPr id="185" name="Picture 184">
              <a:extLst>
                <a:ext uri="{FF2B5EF4-FFF2-40B4-BE49-F238E27FC236}">
                  <a16:creationId xmlns:a16="http://schemas.microsoft.com/office/drawing/2014/main" id="{68D75587-BA71-4478-B554-06C3AD01CDFE}"/>
                </a:ext>
              </a:extLst>
            </p:cNvPr>
            <p:cNvPicPr>
              <a:picLocks noChangeAspect="1"/>
            </p:cNvPicPr>
            <p:nvPr/>
          </p:nvPicPr>
          <p:blipFill>
            <a:blip r:embed="rId2"/>
            <a:stretch>
              <a:fillRect/>
            </a:stretch>
          </p:blipFill>
          <p:spPr>
            <a:xfrm>
              <a:off x="4324224" y="975482"/>
              <a:ext cx="1046934" cy="1063335"/>
            </a:xfrm>
            <a:prstGeom prst="rect">
              <a:avLst/>
            </a:prstGeom>
          </p:spPr>
        </p:pic>
        <p:pic>
          <p:nvPicPr>
            <p:cNvPr id="186" name="Picture 185">
              <a:extLst>
                <a:ext uri="{FF2B5EF4-FFF2-40B4-BE49-F238E27FC236}">
                  <a16:creationId xmlns:a16="http://schemas.microsoft.com/office/drawing/2014/main" id="{C0645E36-F2E4-4F46-A77D-38B75C176214}"/>
                </a:ext>
              </a:extLst>
            </p:cNvPr>
            <p:cNvPicPr>
              <a:picLocks noChangeAspect="1"/>
            </p:cNvPicPr>
            <p:nvPr/>
          </p:nvPicPr>
          <p:blipFill>
            <a:blip r:embed="rId3"/>
            <a:stretch>
              <a:fillRect/>
            </a:stretch>
          </p:blipFill>
          <p:spPr>
            <a:xfrm>
              <a:off x="7093123" y="2102020"/>
              <a:ext cx="1215921" cy="1286229"/>
            </a:xfrm>
            <a:prstGeom prst="rect">
              <a:avLst/>
            </a:prstGeom>
          </p:spPr>
        </p:pic>
        <p:pic>
          <p:nvPicPr>
            <p:cNvPr id="187" name="Picture 186">
              <a:extLst>
                <a:ext uri="{FF2B5EF4-FFF2-40B4-BE49-F238E27FC236}">
                  <a16:creationId xmlns:a16="http://schemas.microsoft.com/office/drawing/2014/main" id="{85C8C439-8265-433B-B92F-8F9DC6A5FDF3}"/>
                </a:ext>
              </a:extLst>
            </p:cNvPr>
            <p:cNvPicPr>
              <a:picLocks noChangeAspect="1"/>
            </p:cNvPicPr>
            <p:nvPr/>
          </p:nvPicPr>
          <p:blipFill>
            <a:blip r:embed="rId4"/>
            <a:stretch>
              <a:fillRect/>
            </a:stretch>
          </p:blipFill>
          <p:spPr>
            <a:xfrm>
              <a:off x="7292313" y="3958839"/>
              <a:ext cx="1036283" cy="1100383"/>
            </a:xfrm>
            <a:prstGeom prst="rect">
              <a:avLst/>
            </a:prstGeom>
          </p:spPr>
        </p:pic>
        <p:pic>
          <p:nvPicPr>
            <p:cNvPr id="188" name="Picture 187">
              <a:extLst>
                <a:ext uri="{FF2B5EF4-FFF2-40B4-BE49-F238E27FC236}">
                  <a16:creationId xmlns:a16="http://schemas.microsoft.com/office/drawing/2014/main" id="{F4237BD3-2BCB-4B59-B419-A40D3E8E89B4}"/>
                </a:ext>
              </a:extLst>
            </p:cNvPr>
            <p:cNvPicPr>
              <a:picLocks noChangeAspect="1"/>
            </p:cNvPicPr>
            <p:nvPr/>
          </p:nvPicPr>
          <p:blipFill>
            <a:blip r:embed="rId5"/>
            <a:stretch>
              <a:fillRect/>
            </a:stretch>
          </p:blipFill>
          <p:spPr>
            <a:xfrm>
              <a:off x="4174464" y="5154039"/>
              <a:ext cx="1303054" cy="767991"/>
            </a:xfrm>
            <a:prstGeom prst="rect">
              <a:avLst/>
            </a:prstGeom>
          </p:spPr>
        </p:pic>
        <p:grpSp>
          <p:nvGrpSpPr>
            <p:cNvPr id="189" name="Group 188">
              <a:extLst>
                <a:ext uri="{FF2B5EF4-FFF2-40B4-BE49-F238E27FC236}">
                  <a16:creationId xmlns:a16="http://schemas.microsoft.com/office/drawing/2014/main" id="{28A24B67-12EF-414F-9B9A-0780C40F5980}"/>
                </a:ext>
              </a:extLst>
            </p:cNvPr>
            <p:cNvGrpSpPr/>
            <p:nvPr/>
          </p:nvGrpSpPr>
          <p:grpSpPr>
            <a:xfrm>
              <a:off x="1287124" y="3995842"/>
              <a:ext cx="1303054" cy="767991"/>
              <a:chOff x="2137265" y="4182144"/>
              <a:chExt cx="1523842" cy="898119"/>
            </a:xfrm>
          </p:grpSpPr>
          <p:pic>
            <p:nvPicPr>
              <p:cNvPr id="192" name="Picture 191">
                <a:extLst>
                  <a:ext uri="{FF2B5EF4-FFF2-40B4-BE49-F238E27FC236}">
                    <a16:creationId xmlns:a16="http://schemas.microsoft.com/office/drawing/2014/main" id="{6DE65CDE-8225-4410-88FD-1D48D57E3F14}"/>
                  </a:ext>
                </a:extLst>
              </p:cNvPr>
              <p:cNvPicPr>
                <a:picLocks noChangeAspect="1"/>
              </p:cNvPicPr>
              <p:nvPr/>
            </p:nvPicPr>
            <p:blipFill>
              <a:blip r:embed="rId5"/>
              <a:stretch>
                <a:fillRect/>
              </a:stretch>
            </p:blipFill>
            <p:spPr>
              <a:xfrm>
                <a:off x="2137265" y="4182144"/>
                <a:ext cx="1523842" cy="898119"/>
              </a:xfrm>
              <a:prstGeom prst="rect">
                <a:avLst/>
              </a:prstGeom>
            </p:spPr>
          </p:pic>
          <p:cxnSp>
            <p:nvCxnSpPr>
              <p:cNvPr id="193" name="Straight Arrow Connector 192">
                <a:extLst>
                  <a:ext uri="{FF2B5EF4-FFF2-40B4-BE49-F238E27FC236}">
                    <a16:creationId xmlns:a16="http://schemas.microsoft.com/office/drawing/2014/main" id="{3361BD3D-ED9B-4D01-9575-5F1A2A8E983E}"/>
                  </a:ext>
                </a:extLst>
              </p:cNvPr>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4" name="Straight Arrow Connector 193">
                <a:extLst>
                  <a:ext uri="{FF2B5EF4-FFF2-40B4-BE49-F238E27FC236}">
                    <a16:creationId xmlns:a16="http://schemas.microsoft.com/office/drawing/2014/main" id="{58EA63FF-C21F-4328-8913-4EBF34C55B00}"/>
                  </a:ext>
                </a:extLst>
              </p:cNvPr>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076F49A4-9D27-4874-B6F5-2C90A370E80E}"/>
                  </a:ext>
                </a:extLst>
              </p:cNvPr>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17F807F9-67EC-4B94-B0FC-4E841541A430}"/>
                  </a:ext>
                </a:extLst>
              </p:cNvPr>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0EAF8660-8137-48D5-BCA0-2FB3572C253D}"/>
                  </a:ext>
                </a:extLst>
              </p:cNvPr>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C058F2AA-D5C9-4F75-97A6-2B5697B09ACF}"/>
                  </a:ext>
                </a:extLst>
              </p:cNvPr>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190" name="Picture 189">
              <a:extLst>
                <a:ext uri="{FF2B5EF4-FFF2-40B4-BE49-F238E27FC236}">
                  <a16:creationId xmlns:a16="http://schemas.microsoft.com/office/drawing/2014/main" id="{9C642B76-D47D-43FD-85E6-34C70D9F41B4}"/>
                </a:ext>
              </a:extLst>
            </p:cNvPr>
            <p:cNvPicPr>
              <a:picLocks noChangeAspect="1"/>
            </p:cNvPicPr>
            <p:nvPr/>
          </p:nvPicPr>
          <p:blipFill>
            <a:blip r:embed="rId6"/>
            <a:stretch>
              <a:fillRect/>
            </a:stretch>
          </p:blipFill>
          <p:spPr>
            <a:xfrm>
              <a:off x="1328421" y="2221139"/>
              <a:ext cx="1102037" cy="715063"/>
            </a:xfrm>
            <a:prstGeom prst="rect">
              <a:avLst/>
            </a:prstGeom>
          </p:spPr>
        </p:pic>
        <p:sp>
          <p:nvSpPr>
            <p:cNvPr id="191" name="Oval 190">
              <a:extLst>
                <a:ext uri="{FF2B5EF4-FFF2-40B4-BE49-F238E27FC236}">
                  <a16:creationId xmlns:a16="http://schemas.microsoft.com/office/drawing/2014/main" id="{77ED762A-BF1F-4653-8826-98DCFCB100C4}"/>
                </a:ext>
              </a:extLst>
            </p:cNvPr>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850244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up)">
                                      <p:cBhvr>
                                        <p:cTn id="7" dur="500"/>
                                        <p:tgtEl>
                                          <p:spTgt spid="56"/>
                                        </p:tgtEl>
                                      </p:cBhvr>
                                    </p:animEffect>
                                  </p:childTnLst>
                                </p:cTn>
                              </p:par>
                              <p:par>
                                <p:cTn id="8" presetID="22" presetClass="entr" presetSubtype="8"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left)">
                                      <p:cBhvr>
                                        <p:cTn id="10" dur="500"/>
                                        <p:tgtEl>
                                          <p:spTgt spid="55"/>
                                        </p:tgtEl>
                                      </p:cBhvr>
                                    </p:animEffect>
                                  </p:childTnLst>
                                </p:cTn>
                              </p:par>
                              <p:par>
                                <p:cTn id="11" presetID="22" presetClass="entr" presetSubtype="8"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animEffect transition="in" filter="wipe(left)">
                                      <p:cBhvr>
                                        <p:cTn id="13" dur="500"/>
                                        <p:tgtEl>
                                          <p:spTgt spid="54"/>
                                        </p:tgtEl>
                                      </p:cBhvr>
                                    </p:animEffect>
                                  </p:childTnLst>
                                </p:cTn>
                              </p:par>
                              <p:par>
                                <p:cTn id="14" presetID="22" presetClass="entr" presetSubtype="2" fill="hold" nodeType="withEffect">
                                  <p:stCondLst>
                                    <p:cond delay="0"/>
                                  </p:stCondLst>
                                  <p:childTnLst>
                                    <p:set>
                                      <p:cBhvr>
                                        <p:cTn id="15" dur="1" fill="hold">
                                          <p:stCondLst>
                                            <p:cond delay="0"/>
                                          </p:stCondLst>
                                        </p:cTn>
                                        <p:tgtEl>
                                          <p:spTgt spid="57"/>
                                        </p:tgtEl>
                                        <p:attrNameLst>
                                          <p:attrName>style.visibility</p:attrName>
                                        </p:attrNameLst>
                                      </p:cBhvr>
                                      <p:to>
                                        <p:strVal val="visible"/>
                                      </p:to>
                                    </p:set>
                                    <p:animEffect transition="in" filter="wipe(right)">
                                      <p:cBhvr>
                                        <p:cTn id="16" dur="500"/>
                                        <p:tgtEl>
                                          <p:spTgt spid="57"/>
                                        </p:tgtEl>
                                      </p:cBhvr>
                                    </p:animEffect>
                                  </p:childTnLst>
                                </p:cTn>
                              </p:par>
                              <p:par>
                                <p:cTn id="17" presetID="22" presetClass="entr" presetSubtype="2"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animEffect transition="in" filter="wipe(right)">
                                      <p:cBhvr>
                                        <p:cTn id="19" dur="500"/>
                                        <p:tgtEl>
                                          <p:spTgt spid="58"/>
                                        </p:tgtEl>
                                      </p:cBhvr>
                                    </p:animEffect>
                                  </p:childTnLst>
                                </p:cTn>
                              </p:par>
                              <p:par>
                                <p:cTn id="20" presetID="22" presetClass="entr" presetSubtype="2"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right)">
                                      <p:cBhvr>
                                        <p:cTn id="22" dur="500"/>
                                        <p:tgtEl>
                                          <p:spTgt spid="60"/>
                                        </p:tgtEl>
                                      </p:cBhvr>
                                    </p:animEffect>
                                  </p:childTnLst>
                                </p:cTn>
                              </p:par>
                              <p:par>
                                <p:cTn id="23" presetID="22" presetClass="entr" presetSubtype="4"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wipe(down)">
                                      <p:cBhvr>
                                        <p:cTn id="25" dur="500"/>
                                        <p:tgtEl>
                                          <p:spTgt spid="52"/>
                                        </p:tgtEl>
                                      </p:cBhvr>
                                    </p:animEffect>
                                  </p:childTnLst>
                                </p:cTn>
                              </p:par>
                              <p:par>
                                <p:cTn id="26" presetID="22" presetClass="entr" presetSubtype="8" fill="hold" nodeType="with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left)">
                                      <p:cBhvr>
                                        <p:cTn id="28" dur="500"/>
                                        <p:tgtEl>
                                          <p:spTgt spid="53"/>
                                        </p:tgtEl>
                                      </p:cBhvr>
                                    </p:animEffect>
                                  </p:childTnLst>
                                </p:cTn>
                              </p:par>
                              <p:par>
                                <p:cTn id="29" presetID="22" presetClass="entr" presetSubtype="1" fill="hold" nodeType="withEffect">
                                  <p:stCondLst>
                                    <p:cond delay="0"/>
                                  </p:stCondLst>
                                  <p:childTnLst>
                                    <p:set>
                                      <p:cBhvr>
                                        <p:cTn id="30" dur="1" fill="hold">
                                          <p:stCondLst>
                                            <p:cond delay="0"/>
                                          </p:stCondLst>
                                        </p:cTn>
                                        <p:tgtEl>
                                          <p:spTgt spid="73"/>
                                        </p:tgtEl>
                                        <p:attrNameLst>
                                          <p:attrName>style.visibility</p:attrName>
                                        </p:attrNameLst>
                                      </p:cBhvr>
                                      <p:to>
                                        <p:strVal val="visible"/>
                                      </p:to>
                                    </p:set>
                                    <p:animEffect transition="in" filter="wipe(up)">
                                      <p:cBhvr>
                                        <p:cTn id="31" dur="500"/>
                                        <p:tgtEl>
                                          <p:spTgt spid="73"/>
                                        </p:tgtEl>
                                      </p:cBhvr>
                                    </p:animEffect>
                                  </p:childTnLst>
                                </p:cTn>
                              </p:par>
                              <p:par>
                                <p:cTn id="32" presetID="22" presetClass="entr" presetSubtype="8" fill="hold" nodeType="withEffect">
                                  <p:stCondLst>
                                    <p:cond delay="0"/>
                                  </p:stCondLst>
                                  <p:childTnLst>
                                    <p:set>
                                      <p:cBhvr>
                                        <p:cTn id="33" dur="1" fill="hold">
                                          <p:stCondLst>
                                            <p:cond delay="0"/>
                                          </p:stCondLst>
                                        </p:cTn>
                                        <p:tgtEl>
                                          <p:spTgt spid="71"/>
                                        </p:tgtEl>
                                        <p:attrNameLst>
                                          <p:attrName>style.visibility</p:attrName>
                                        </p:attrNameLst>
                                      </p:cBhvr>
                                      <p:to>
                                        <p:strVal val="visible"/>
                                      </p:to>
                                    </p:set>
                                    <p:animEffect transition="in" filter="wipe(left)">
                                      <p:cBhvr>
                                        <p:cTn id="34" dur="500"/>
                                        <p:tgtEl>
                                          <p:spTgt spid="71"/>
                                        </p:tgtEl>
                                      </p:cBhvr>
                                    </p:animEffect>
                                  </p:childTnLst>
                                </p:cTn>
                              </p:par>
                              <p:par>
                                <p:cTn id="35" presetID="22" presetClass="entr" presetSubtype="8" fill="hold" nodeType="withEffect">
                                  <p:stCondLst>
                                    <p:cond delay="0"/>
                                  </p:stCondLst>
                                  <p:childTnLst>
                                    <p:set>
                                      <p:cBhvr>
                                        <p:cTn id="36" dur="1" fill="hold">
                                          <p:stCondLst>
                                            <p:cond delay="0"/>
                                          </p:stCondLst>
                                        </p:cTn>
                                        <p:tgtEl>
                                          <p:spTgt spid="70"/>
                                        </p:tgtEl>
                                        <p:attrNameLst>
                                          <p:attrName>style.visibility</p:attrName>
                                        </p:attrNameLst>
                                      </p:cBhvr>
                                      <p:to>
                                        <p:strVal val="visible"/>
                                      </p:to>
                                    </p:set>
                                    <p:animEffect transition="in" filter="wipe(left)">
                                      <p:cBhvr>
                                        <p:cTn id="37" dur="500"/>
                                        <p:tgtEl>
                                          <p:spTgt spid="70"/>
                                        </p:tgtEl>
                                      </p:cBhvr>
                                    </p:animEffect>
                                  </p:childTnLst>
                                </p:cTn>
                              </p:par>
                              <p:par>
                                <p:cTn id="38" presetID="22" presetClass="entr" presetSubtype="2" fill="hold" nodeType="withEffect">
                                  <p:stCondLst>
                                    <p:cond delay="0"/>
                                  </p:stCondLst>
                                  <p:childTnLst>
                                    <p:set>
                                      <p:cBhvr>
                                        <p:cTn id="39" dur="1" fill="hold">
                                          <p:stCondLst>
                                            <p:cond delay="0"/>
                                          </p:stCondLst>
                                        </p:cTn>
                                        <p:tgtEl>
                                          <p:spTgt spid="74"/>
                                        </p:tgtEl>
                                        <p:attrNameLst>
                                          <p:attrName>style.visibility</p:attrName>
                                        </p:attrNameLst>
                                      </p:cBhvr>
                                      <p:to>
                                        <p:strVal val="visible"/>
                                      </p:to>
                                    </p:set>
                                    <p:animEffect transition="in" filter="wipe(right)">
                                      <p:cBhvr>
                                        <p:cTn id="40" dur="500"/>
                                        <p:tgtEl>
                                          <p:spTgt spid="74"/>
                                        </p:tgtEl>
                                      </p:cBhvr>
                                    </p:animEffect>
                                  </p:childTnLst>
                                </p:cTn>
                              </p:par>
                              <p:par>
                                <p:cTn id="41" presetID="22" presetClass="entr" presetSubtype="2" fill="hold" nodeType="withEffect">
                                  <p:stCondLst>
                                    <p:cond delay="0"/>
                                  </p:stCondLst>
                                  <p:childTnLst>
                                    <p:set>
                                      <p:cBhvr>
                                        <p:cTn id="42" dur="1" fill="hold">
                                          <p:stCondLst>
                                            <p:cond delay="0"/>
                                          </p:stCondLst>
                                        </p:cTn>
                                        <p:tgtEl>
                                          <p:spTgt spid="75"/>
                                        </p:tgtEl>
                                        <p:attrNameLst>
                                          <p:attrName>style.visibility</p:attrName>
                                        </p:attrNameLst>
                                      </p:cBhvr>
                                      <p:to>
                                        <p:strVal val="visible"/>
                                      </p:to>
                                    </p:set>
                                    <p:animEffect transition="in" filter="wipe(right)">
                                      <p:cBhvr>
                                        <p:cTn id="43" dur="500"/>
                                        <p:tgtEl>
                                          <p:spTgt spid="75"/>
                                        </p:tgtEl>
                                      </p:cBhvr>
                                    </p:animEffect>
                                  </p:childTnLst>
                                </p:cTn>
                              </p:par>
                              <p:par>
                                <p:cTn id="44" presetID="22" presetClass="entr" presetSubtype="2" fill="hold"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right)">
                                      <p:cBhvr>
                                        <p:cTn id="46" dur="500"/>
                                        <p:tgtEl>
                                          <p:spTgt spid="76"/>
                                        </p:tgtEl>
                                      </p:cBhvr>
                                    </p:animEffect>
                                  </p:childTnLst>
                                </p:cTn>
                              </p:par>
                              <p:par>
                                <p:cTn id="47" presetID="22" presetClass="entr" presetSubtype="4" fill="hold" nodeType="withEffect">
                                  <p:stCondLst>
                                    <p:cond delay="0"/>
                                  </p:stCondLst>
                                  <p:childTnLst>
                                    <p:set>
                                      <p:cBhvr>
                                        <p:cTn id="48" dur="1" fill="hold">
                                          <p:stCondLst>
                                            <p:cond delay="0"/>
                                          </p:stCondLst>
                                        </p:cTn>
                                        <p:tgtEl>
                                          <p:spTgt spid="68"/>
                                        </p:tgtEl>
                                        <p:attrNameLst>
                                          <p:attrName>style.visibility</p:attrName>
                                        </p:attrNameLst>
                                      </p:cBhvr>
                                      <p:to>
                                        <p:strVal val="visible"/>
                                      </p:to>
                                    </p:set>
                                    <p:animEffect transition="in" filter="wipe(down)">
                                      <p:cBhvr>
                                        <p:cTn id="49" dur="500"/>
                                        <p:tgtEl>
                                          <p:spTgt spid="68"/>
                                        </p:tgtEl>
                                      </p:cBhvr>
                                    </p:animEffect>
                                  </p:childTnLst>
                                </p:cTn>
                              </p:par>
                              <p:par>
                                <p:cTn id="50" presetID="22" presetClass="entr" presetSubtype="8" fill="hold" nodeType="with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par>
                                <p:cTn id="53" presetID="22" presetClass="entr" presetSubtype="1"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animEffect transition="in" filter="wipe(up)">
                                      <p:cBhvr>
                                        <p:cTn id="55" dur="500"/>
                                        <p:tgtEl>
                                          <p:spTgt spid="88"/>
                                        </p:tgtEl>
                                      </p:cBhvr>
                                    </p:animEffect>
                                  </p:childTnLst>
                                </p:cTn>
                              </p:par>
                              <p:par>
                                <p:cTn id="56" presetID="22" presetClass="entr" presetSubtype="8"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wipe(left)">
                                      <p:cBhvr>
                                        <p:cTn id="58" dur="500"/>
                                        <p:tgtEl>
                                          <p:spTgt spid="87"/>
                                        </p:tgtEl>
                                      </p:cBhvr>
                                    </p:animEffect>
                                  </p:childTnLst>
                                </p:cTn>
                              </p:par>
                              <p:par>
                                <p:cTn id="59" presetID="22" presetClass="entr" presetSubtype="8" fill="hold" nodeType="withEffect">
                                  <p:stCondLst>
                                    <p:cond delay="0"/>
                                  </p:stCondLst>
                                  <p:childTnLst>
                                    <p:set>
                                      <p:cBhvr>
                                        <p:cTn id="60" dur="1" fill="hold">
                                          <p:stCondLst>
                                            <p:cond delay="0"/>
                                          </p:stCondLst>
                                        </p:cTn>
                                        <p:tgtEl>
                                          <p:spTgt spid="86"/>
                                        </p:tgtEl>
                                        <p:attrNameLst>
                                          <p:attrName>style.visibility</p:attrName>
                                        </p:attrNameLst>
                                      </p:cBhvr>
                                      <p:to>
                                        <p:strVal val="visible"/>
                                      </p:to>
                                    </p:set>
                                    <p:animEffect transition="in" filter="wipe(left)">
                                      <p:cBhvr>
                                        <p:cTn id="61" dur="500"/>
                                        <p:tgtEl>
                                          <p:spTgt spid="86"/>
                                        </p:tgtEl>
                                      </p:cBhvr>
                                    </p:animEffect>
                                  </p:childTnLst>
                                </p:cTn>
                              </p:par>
                              <p:par>
                                <p:cTn id="62" presetID="22" presetClass="entr" presetSubtype="2" fill="hold" nodeType="withEffect">
                                  <p:stCondLst>
                                    <p:cond delay="0"/>
                                  </p:stCondLst>
                                  <p:childTnLst>
                                    <p:set>
                                      <p:cBhvr>
                                        <p:cTn id="63" dur="1" fill="hold">
                                          <p:stCondLst>
                                            <p:cond delay="0"/>
                                          </p:stCondLst>
                                        </p:cTn>
                                        <p:tgtEl>
                                          <p:spTgt spid="91"/>
                                        </p:tgtEl>
                                        <p:attrNameLst>
                                          <p:attrName>style.visibility</p:attrName>
                                        </p:attrNameLst>
                                      </p:cBhvr>
                                      <p:to>
                                        <p:strVal val="visible"/>
                                      </p:to>
                                    </p:set>
                                    <p:animEffect transition="in" filter="wipe(right)">
                                      <p:cBhvr>
                                        <p:cTn id="64" dur="500"/>
                                        <p:tgtEl>
                                          <p:spTgt spid="91"/>
                                        </p:tgtEl>
                                      </p:cBhvr>
                                    </p:animEffect>
                                  </p:childTnLst>
                                </p:cTn>
                              </p:par>
                              <p:par>
                                <p:cTn id="65" presetID="22" presetClass="entr" presetSubtype="2" fill="hold" nodeType="withEffect">
                                  <p:stCondLst>
                                    <p:cond delay="0"/>
                                  </p:stCondLst>
                                  <p:childTnLst>
                                    <p:set>
                                      <p:cBhvr>
                                        <p:cTn id="66" dur="1" fill="hold">
                                          <p:stCondLst>
                                            <p:cond delay="0"/>
                                          </p:stCondLst>
                                        </p:cTn>
                                        <p:tgtEl>
                                          <p:spTgt spid="92"/>
                                        </p:tgtEl>
                                        <p:attrNameLst>
                                          <p:attrName>style.visibility</p:attrName>
                                        </p:attrNameLst>
                                      </p:cBhvr>
                                      <p:to>
                                        <p:strVal val="visible"/>
                                      </p:to>
                                    </p:set>
                                    <p:animEffect transition="in" filter="wipe(right)">
                                      <p:cBhvr>
                                        <p:cTn id="67" dur="500"/>
                                        <p:tgtEl>
                                          <p:spTgt spid="92"/>
                                        </p:tgtEl>
                                      </p:cBhvr>
                                    </p:animEffect>
                                  </p:childTnLst>
                                </p:cTn>
                              </p:par>
                              <p:par>
                                <p:cTn id="68" presetID="22" presetClass="entr" presetSubtype="2" fill="hold" nodeType="withEffect">
                                  <p:stCondLst>
                                    <p:cond delay="0"/>
                                  </p:stCondLst>
                                  <p:childTnLst>
                                    <p:set>
                                      <p:cBhvr>
                                        <p:cTn id="69" dur="1" fill="hold">
                                          <p:stCondLst>
                                            <p:cond delay="0"/>
                                          </p:stCondLst>
                                        </p:cTn>
                                        <p:tgtEl>
                                          <p:spTgt spid="93"/>
                                        </p:tgtEl>
                                        <p:attrNameLst>
                                          <p:attrName>style.visibility</p:attrName>
                                        </p:attrNameLst>
                                      </p:cBhvr>
                                      <p:to>
                                        <p:strVal val="visible"/>
                                      </p:to>
                                    </p:set>
                                    <p:animEffect transition="in" filter="wipe(right)">
                                      <p:cBhvr>
                                        <p:cTn id="70" dur="500"/>
                                        <p:tgtEl>
                                          <p:spTgt spid="93"/>
                                        </p:tgtEl>
                                      </p:cBhvr>
                                    </p:animEffect>
                                  </p:childTnLst>
                                </p:cTn>
                              </p:par>
                              <p:par>
                                <p:cTn id="71" presetID="22" presetClass="entr" presetSubtype="4" fill="hold" nodeType="withEffect">
                                  <p:stCondLst>
                                    <p:cond delay="0"/>
                                  </p:stCondLst>
                                  <p:childTnLst>
                                    <p:set>
                                      <p:cBhvr>
                                        <p:cTn id="72" dur="1" fill="hold">
                                          <p:stCondLst>
                                            <p:cond delay="0"/>
                                          </p:stCondLst>
                                        </p:cTn>
                                        <p:tgtEl>
                                          <p:spTgt spid="77"/>
                                        </p:tgtEl>
                                        <p:attrNameLst>
                                          <p:attrName>style.visibility</p:attrName>
                                        </p:attrNameLst>
                                      </p:cBhvr>
                                      <p:to>
                                        <p:strVal val="visible"/>
                                      </p:to>
                                    </p:set>
                                    <p:animEffect transition="in" filter="wipe(down)">
                                      <p:cBhvr>
                                        <p:cTn id="73" dur="500"/>
                                        <p:tgtEl>
                                          <p:spTgt spid="77"/>
                                        </p:tgtEl>
                                      </p:cBhvr>
                                    </p:animEffect>
                                  </p:childTnLst>
                                </p:cTn>
                              </p:par>
                              <p:par>
                                <p:cTn id="74" presetID="22" presetClass="entr" presetSubtype="8" fill="hold" nodeType="withEffect">
                                  <p:stCondLst>
                                    <p:cond delay="0"/>
                                  </p:stCondLst>
                                  <p:childTnLst>
                                    <p:set>
                                      <p:cBhvr>
                                        <p:cTn id="75" dur="1" fill="hold">
                                          <p:stCondLst>
                                            <p:cond delay="0"/>
                                          </p:stCondLst>
                                        </p:cTn>
                                        <p:tgtEl>
                                          <p:spTgt spid="85"/>
                                        </p:tgtEl>
                                        <p:attrNameLst>
                                          <p:attrName>style.visibility</p:attrName>
                                        </p:attrNameLst>
                                      </p:cBhvr>
                                      <p:to>
                                        <p:strVal val="visible"/>
                                      </p:to>
                                    </p:set>
                                    <p:animEffect transition="in" filter="wipe(left)">
                                      <p:cBhvr>
                                        <p:cTn id="76" dur="500"/>
                                        <p:tgtEl>
                                          <p:spTgt spid="85"/>
                                        </p:tgtEl>
                                      </p:cBhvr>
                                    </p:animEffect>
                                  </p:childTnLst>
                                </p:cTn>
                              </p:par>
                              <p:par>
                                <p:cTn id="77" presetID="22" presetClass="entr" presetSubtype="1" fill="hold" nodeType="withEffect">
                                  <p:stCondLst>
                                    <p:cond delay="0"/>
                                  </p:stCondLst>
                                  <p:childTnLst>
                                    <p:set>
                                      <p:cBhvr>
                                        <p:cTn id="78" dur="1" fill="hold">
                                          <p:stCondLst>
                                            <p:cond delay="0"/>
                                          </p:stCondLst>
                                        </p:cTn>
                                        <p:tgtEl>
                                          <p:spTgt spid="115"/>
                                        </p:tgtEl>
                                        <p:attrNameLst>
                                          <p:attrName>style.visibility</p:attrName>
                                        </p:attrNameLst>
                                      </p:cBhvr>
                                      <p:to>
                                        <p:strVal val="visible"/>
                                      </p:to>
                                    </p:set>
                                    <p:animEffect transition="in" filter="wipe(up)">
                                      <p:cBhvr>
                                        <p:cTn id="79" dur="500"/>
                                        <p:tgtEl>
                                          <p:spTgt spid="115"/>
                                        </p:tgtEl>
                                      </p:cBhvr>
                                    </p:animEffect>
                                  </p:childTnLst>
                                </p:cTn>
                              </p:par>
                              <p:par>
                                <p:cTn id="80" presetID="22" presetClass="entr" presetSubtype="8" fill="hold" nodeType="withEffect">
                                  <p:stCondLst>
                                    <p:cond delay="0"/>
                                  </p:stCondLst>
                                  <p:childTnLst>
                                    <p:set>
                                      <p:cBhvr>
                                        <p:cTn id="81" dur="1" fill="hold">
                                          <p:stCondLst>
                                            <p:cond delay="0"/>
                                          </p:stCondLst>
                                        </p:cTn>
                                        <p:tgtEl>
                                          <p:spTgt spid="111"/>
                                        </p:tgtEl>
                                        <p:attrNameLst>
                                          <p:attrName>style.visibility</p:attrName>
                                        </p:attrNameLst>
                                      </p:cBhvr>
                                      <p:to>
                                        <p:strVal val="visible"/>
                                      </p:to>
                                    </p:set>
                                    <p:animEffect transition="in" filter="wipe(left)">
                                      <p:cBhvr>
                                        <p:cTn id="82" dur="500"/>
                                        <p:tgtEl>
                                          <p:spTgt spid="111"/>
                                        </p:tgtEl>
                                      </p:cBhvr>
                                    </p:animEffect>
                                  </p:childTnLst>
                                </p:cTn>
                              </p:par>
                              <p:par>
                                <p:cTn id="83" presetID="22" presetClass="entr" presetSubtype="8" fill="hold" nodeType="withEffect">
                                  <p:stCondLst>
                                    <p:cond delay="0"/>
                                  </p:stCondLst>
                                  <p:childTnLst>
                                    <p:set>
                                      <p:cBhvr>
                                        <p:cTn id="84" dur="1" fill="hold">
                                          <p:stCondLst>
                                            <p:cond delay="0"/>
                                          </p:stCondLst>
                                        </p:cTn>
                                        <p:tgtEl>
                                          <p:spTgt spid="110"/>
                                        </p:tgtEl>
                                        <p:attrNameLst>
                                          <p:attrName>style.visibility</p:attrName>
                                        </p:attrNameLst>
                                      </p:cBhvr>
                                      <p:to>
                                        <p:strVal val="visible"/>
                                      </p:to>
                                    </p:set>
                                    <p:animEffect transition="in" filter="wipe(left)">
                                      <p:cBhvr>
                                        <p:cTn id="85" dur="500"/>
                                        <p:tgtEl>
                                          <p:spTgt spid="110"/>
                                        </p:tgtEl>
                                      </p:cBhvr>
                                    </p:animEffect>
                                  </p:childTnLst>
                                </p:cTn>
                              </p:par>
                              <p:par>
                                <p:cTn id="86" presetID="22" presetClass="entr" presetSubtype="2" fill="hold" nodeType="withEffect">
                                  <p:stCondLst>
                                    <p:cond delay="0"/>
                                  </p:stCondLst>
                                  <p:childTnLst>
                                    <p:set>
                                      <p:cBhvr>
                                        <p:cTn id="87" dur="1" fill="hold">
                                          <p:stCondLst>
                                            <p:cond delay="0"/>
                                          </p:stCondLst>
                                        </p:cTn>
                                        <p:tgtEl>
                                          <p:spTgt spid="116"/>
                                        </p:tgtEl>
                                        <p:attrNameLst>
                                          <p:attrName>style.visibility</p:attrName>
                                        </p:attrNameLst>
                                      </p:cBhvr>
                                      <p:to>
                                        <p:strVal val="visible"/>
                                      </p:to>
                                    </p:set>
                                    <p:animEffect transition="in" filter="wipe(right)">
                                      <p:cBhvr>
                                        <p:cTn id="88" dur="500"/>
                                        <p:tgtEl>
                                          <p:spTgt spid="116"/>
                                        </p:tgtEl>
                                      </p:cBhvr>
                                    </p:animEffect>
                                  </p:childTnLst>
                                </p:cTn>
                              </p:par>
                              <p:par>
                                <p:cTn id="89" presetID="22" presetClass="entr" presetSubtype="2" fill="hold" nodeType="withEffect">
                                  <p:stCondLst>
                                    <p:cond delay="0"/>
                                  </p:stCondLst>
                                  <p:childTnLst>
                                    <p:set>
                                      <p:cBhvr>
                                        <p:cTn id="90" dur="1" fill="hold">
                                          <p:stCondLst>
                                            <p:cond delay="0"/>
                                          </p:stCondLst>
                                        </p:cTn>
                                        <p:tgtEl>
                                          <p:spTgt spid="117"/>
                                        </p:tgtEl>
                                        <p:attrNameLst>
                                          <p:attrName>style.visibility</p:attrName>
                                        </p:attrNameLst>
                                      </p:cBhvr>
                                      <p:to>
                                        <p:strVal val="visible"/>
                                      </p:to>
                                    </p:set>
                                    <p:animEffect transition="in" filter="wipe(right)">
                                      <p:cBhvr>
                                        <p:cTn id="91" dur="500"/>
                                        <p:tgtEl>
                                          <p:spTgt spid="117"/>
                                        </p:tgtEl>
                                      </p:cBhvr>
                                    </p:animEffect>
                                  </p:childTnLst>
                                </p:cTn>
                              </p:par>
                              <p:par>
                                <p:cTn id="92" presetID="22" presetClass="entr" presetSubtype="2" fill="hold" nodeType="withEffect">
                                  <p:stCondLst>
                                    <p:cond delay="0"/>
                                  </p:stCondLst>
                                  <p:childTnLst>
                                    <p:set>
                                      <p:cBhvr>
                                        <p:cTn id="93" dur="1" fill="hold">
                                          <p:stCondLst>
                                            <p:cond delay="0"/>
                                          </p:stCondLst>
                                        </p:cTn>
                                        <p:tgtEl>
                                          <p:spTgt spid="118"/>
                                        </p:tgtEl>
                                        <p:attrNameLst>
                                          <p:attrName>style.visibility</p:attrName>
                                        </p:attrNameLst>
                                      </p:cBhvr>
                                      <p:to>
                                        <p:strVal val="visible"/>
                                      </p:to>
                                    </p:set>
                                    <p:animEffect transition="in" filter="wipe(right)">
                                      <p:cBhvr>
                                        <p:cTn id="94" dur="500"/>
                                        <p:tgtEl>
                                          <p:spTgt spid="118"/>
                                        </p:tgtEl>
                                      </p:cBhvr>
                                    </p:animEffect>
                                  </p:childTnLst>
                                </p:cTn>
                              </p:par>
                              <p:par>
                                <p:cTn id="95" presetID="22" presetClass="entr" presetSubtype="4" fill="hold" nodeType="withEffect">
                                  <p:stCondLst>
                                    <p:cond delay="0"/>
                                  </p:stCondLst>
                                  <p:childTnLst>
                                    <p:set>
                                      <p:cBhvr>
                                        <p:cTn id="96" dur="1" fill="hold">
                                          <p:stCondLst>
                                            <p:cond delay="0"/>
                                          </p:stCondLst>
                                        </p:cTn>
                                        <p:tgtEl>
                                          <p:spTgt spid="94"/>
                                        </p:tgtEl>
                                        <p:attrNameLst>
                                          <p:attrName>style.visibility</p:attrName>
                                        </p:attrNameLst>
                                      </p:cBhvr>
                                      <p:to>
                                        <p:strVal val="visible"/>
                                      </p:to>
                                    </p:set>
                                    <p:animEffect transition="in" filter="wipe(down)">
                                      <p:cBhvr>
                                        <p:cTn id="97" dur="500"/>
                                        <p:tgtEl>
                                          <p:spTgt spid="94"/>
                                        </p:tgtEl>
                                      </p:cBhvr>
                                    </p:animEffect>
                                  </p:childTnLst>
                                </p:cTn>
                              </p:par>
                              <p:par>
                                <p:cTn id="98" presetID="22" presetClass="entr" presetSubtype="8" fill="hold" nodeType="withEffect">
                                  <p:stCondLst>
                                    <p:cond delay="0"/>
                                  </p:stCondLst>
                                  <p:childTnLst>
                                    <p:set>
                                      <p:cBhvr>
                                        <p:cTn id="99" dur="1" fill="hold">
                                          <p:stCondLst>
                                            <p:cond delay="0"/>
                                          </p:stCondLst>
                                        </p:cTn>
                                        <p:tgtEl>
                                          <p:spTgt spid="109"/>
                                        </p:tgtEl>
                                        <p:attrNameLst>
                                          <p:attrName>style.visibility</p:attrName>
                                        </p:attrNameLst>
                                      </p:cBhvr>
                                      <p:to>
                                        <p:strVal val="visible"/>
                                      </p:to>
                                    </p:set>
                                    <p:animEffect transition="in" filter="wipe(left)">
                                      <p:cBhvr>
                                        <p:cTn id="100" dur="500"/>
                                        <p:tgtEl>
                                          <p:spTgt spid="109"/>
                                        </p:tgtEl>
                                      </p:cBhvr>
                                    </p:animEffect>
                                  </p:childTnLst>
                                </p:cTn>
                              </p:par>
                              <p:par>
                                <p:cTn id="101" presetID="22" presetClass="entr" presetSubtype="1" fill="hold" nodeType="withEffect">
                                  <p:stCondLst>
                                    <p:cond delay="0"/>
                                  </p:stCondLst>
                                  <p:childTnLst>
                                    <p:set>
                                      <p:cBhvr>
                                        <p:cTn id="102" dur="1" fill="hold">
                                          <p:stCondLst>
                                            <p:cond delay="0"/>
                                          </p:stCondLst>
                                        </p:cTn>
                                        <p:tgtEl>
                                          <p:spTgt spid="123"/>
                                        </p:tgtEl>
                                        <p:attrNameLst>
                                          <p:attrName>style.visibility</p:attrName>
                                        </p:attrNameLst>
                                      </p:cBhvr>
                                      <p:to>
                                        <p:strVal val="visible"/>
                                      </p:to>
                                    </p:set>
                                    <p:animEffect transition="in" filter="wipe(up)">
                                      <p:cBhvr>
                                        <p:cTn id="103" dur="500"/>
                                        <p:tgtEl>
                                          <p:spTgt spid="123"/>
                                        </p:tgtEl>
                                      </p:cBhvr>
                                    </p:animEffect>
                                  </p:childTnLst>
                                </p:cTn>
                              </p:par>
                              <p:par>
                                <p:cTn id="104" presetID="22" presetClass="entr" presetSubtype="8" fill="hold" nodeType="withEffect">
                                  <p:stCondLst>
                                    <p:cond delay="0"/>
                                  </p:stCondLst>
                                  <p:childTnLst>
                                    <p:set>
                                      <p:cBhvr>
                                        <p:cTn id="105" dur="1" fill="hold">
                                          <p:stCondLst>
                                            <p:cond delay="0"/>
                                          </p:stCondLst>
                                        </p:cTn>
                                        <p:tgtEl>
                                          <p:spTgt spid="122"/>
                                        </p:tgtEl>
                                        <p:attrNameLst>
                                          <p:attrName>style.visibility</p:attrName>
                                        </p:attrNameLst>
                                      </p:cBhvr>
                                      <p:to>
                                        <p:strVal val="visible"/>
                                      </p:to>
                                    </p:set>
                                    <p:animEffect transition="in" filter="wipe(left)">
                                      <p:cBhvr>
                                        <p:cTn id="106" dur="500"/>
                                        <p:tgtEl>
                                          <p:spTgt spid="122"/>
                                        </p:tgtEl>
                                      </p:cBhvr>
                                    </p:animEffect>
                                  </p:childTnLst>
                                </p:cTn>
                              </p:par>
                              <p:par>
                                <p:cTn id="107" presetID="22" presetClass="entr" presetSubtype="8" fill="hold" nodeType="withEffect">
                                  <p:stCondLst>
                                    <p:cond delay="0"/>
                                  </p:stCondLst>
                                  <p:childTnLst>
                                    <p:set>
                                      <p:cBhvr>
                                        <p:cTn id="108" dur="1" fill="hold">
                                          <p:stCondLst>
                                            <p:cond delay="0"/>
                                          </p:stCondLst>
                                        </p:cTn>
                                        <p:tgtEl>
                                          <p:spTgt spid="121"/>
                                        </p:tgtEl>
                                        <p:attrNameLst>
                                          <p:attrName>style.visibility</p:attrName>
                                        </p:attrNameLst>
                                      </p:cBhvr>
                                      <p:to>
                                        <p:strVal val="visible"/>
                                      </p:to>
                                    </p:set>
                                    <p:animEffect transition="in" filter="wipe(left)">
                                      <p:cBhvr>
                                        <p:cTn id="109" dur="500"/>
                                        <p:tgtEl>
                                          <p:spTgt spid="121"/>
                                        </p:tgtEl>
                                      </p:cBhvr>
                                    </p:animEffect>
                                  </p:childTnLst>
                                </p:cTn>
                              </p:par>
                              <p:par>
                                <p:cTn id="110" presetID="22" presetClass="entr" presetSubtype="2" fill="hold" nodeType="withEffect">
                                  <p:stCondLst>
                                    <p:cond delay="0"/>
                                  </p:stCondLst>
                                  <p:childTnLst>
                                    <p:set>
                                      <p:cBhvr>
                                        <p:cTn id="111" dur="1" fill="hold">
                                          <p:stCondLst>
                                            <p:cond delay="0"/>
                                          </p:stCondLst>
                                        </p:cTn>
                                        <p:tgtEl>
                                          <p:spTgt spid="124"/>
                                        </p:tgtEl>
                                        <p:attrNameLst>
                                          <p:attrName>style.visibility</p:attrName>
                                        </p:attrNameLst>
                                      </p:cBhvr>
                                      <p:to>
                                        <p:strVal val="visible"/>
                                      </p:to>
                                    </p:set>
                                    <p:animEffect transition="in" filter="wipe(right)">
                                      <p:cBhvr>
                                        <p:cTn id="112" dur="500"/>
                                        <p:tgtEl>
                                          <p:spTgt spid="124"/>
                                        </p:tgtEl>
                                      </p:cBhvr>
                                    </p:animEffect>
                                  </p:childTnLst>
                                </p:cTn>
                              </p:par>
                              <p:par>
                                <p:cTn id="113" presetID="22" presetClass="entr" presetSubtype="2" fill="hold" nodeType="withEffect">
                                  <p:stCondLst>
                                    <p:cond delay="0"/>
                                  </p:stCondLst>
                                  <p:childTnLst>
                                    <p:set>
                                      <p:cBhvr>
                                        <p:cTn id="114" dur="1" fill="hold">
                                          <p:stCondLst>
                                            <p:cond delay="0"/>
                                          </p:stCondLst>
                                        </p:cTn>
                                        <p:tgtEl>
                                          <p:spTgt spid="125"/>
                                        </p:tgtEl>
                                        <p:attrNameLst>
                                          <p:attrName>style.visibility</p:attrName>
                                        </p:attrNameLst>
                                      </p:cBhvr>
                                      <p:to>
                                        <p:strVal val="visible"/>
                                      </p:to>
                                    </p:set>
                                    <p:animEffect transition="in" filter="wipe(right)">
                                      <p:cBhvr>
                                        <p:cTn id="115" dur="500"/>
                                        <p:tgtEl>
                                          <p:spTgt spid="125"/>
                                        </p:tgtEl>
                                      </p:cBhvr>
                                    </p:animEffect>
                                  </p:childTnLst>
                                </p:cTn>
                              </p:par>
                              <p:par>
                                <p:cTn id="116" presetID="22" presetClass="entr" presetSubtype="2" fill="hold" nodeType="withEffect">
                                  <p:stCondLst>
                                    <p:cond delay="0"/>
                                  </p:stCondLst>
                                  <p:childTnLst>
                                    <p:set>
                                      <p:cBhvr>
                                        <p:cTn id="117" dur="1" fill="hold">
                                          <p:stCondLst>
                                            <p:cond delay="0"/>
                                          </p:stCondLst>
                                        </p:cTn>
                                        <p:tgtEl>
                                          <p:spTgt spid="126"/>
                                        </p:tgtEl>
                                        <p:attrNameLst>
                                          <p:attrName>style.visibility</p:attrName>
                                        </p:attrNameLst>
                                      </p:cBhvr>
                                      <p:to>
                                        <p:strVal val="visible"/>
                                      </p:to>
                                    </p:set>
                                    <p:animEffect transition="in" filter="wipe(right)">
                                      <p:cBhvr>
                                        <p:cTn id="118" dur="500"/>
                                        <p:tgtEl>
                                          <p:spTgt spid="126"/>
                                        </p:tgtEl>
                                      </p:cBhvr>
                                    </p:animEffect>
                                  </p:childTnLst>
                                </p:cTn>
                              </p:par>
                              <p:par>
                                <p:cTn id="119" presetID="22" presetClass="entr" presetSubtype="4" fill="hold" nodeType="withEffect">
                                  <p:stCondLst>
                                    <p:cond delay="0"/>
                                  </p:stCondLst>
                                  <p:childTnLst>
                                    <p:set>
                                      <p:cBhvr>
                                        <p:cTn id="120" dur="1" fill="hold">
                                          <p:stCondLst>
                                            <p:cond delay="0"/>
                                          </p:stCondLst>
                                        </p:cTn>
                                        <p:tgtEl>
                                          <p:spTgt spid="119"/>
                                        </p:tgtEl>
                                        <p:attrNameLst>
                                          <p:attrName>style.visibility</p:attrName>
                                        </p:attrNameLst>
                                      </p:cBhvr>
                                      <p:to>
                                        <p:strVal val="visible"/>
                                      </p:to>
                                    </p:set>
                                    <p:animEffect transition="in" filter="wipe(down)">
                                      <p:cBhvr>
                                        <p:cTn id="121" dur="500"/>
                                        <p:tgtEl>
                                          <p:spTgt spid="119"/>
                                        </p:tgtEl>
                                      </p:cBhvr>
                                    </p:animEffect>
                                  </p:childTnLst>
                                </p:cTn>
                              </p:par>
                              <p:par>
                                <p:cTn id="122" presetID="22" presetClass="entr" presetSubtype="8" fill="hold" nodeType="withEffect">
                                  <p:stCondLst>
                                    <p:cond delay="0"/>
                                  </p:stCondLst>
                                  <p:childTnLst>
                                    <p:set>
                                      <p:cBhvr>
                                        <p:cTn id="123" dur="1" fill="hold">
                                          <p:stCondLst>
                                            <p:cond delay="0"/>
                                          </p:stCondLst>
                                        </p:cTn>
                                        <p:tgtEl>
                                          <p:spTgt spid="120"/>
                                        </p:tgtEl>
                                        <p:attrNameLst>
                                          <p:attrName>style.visibility</p:attrName>
                                        </p:attrNameLst>
                                      </p:cBhvr>
                                      <p:to>
                                        <p:strVal val="visible"/>
                                      </p:to>
                                    </p:set>
                                    <p:animEffect transition="in" filter="wipe(left)">
                                      <p:cBhvr>
                                        <p:cTn id="124" dur="500"/>
                                        <p:tgtEl>
                                          <p:spTgt spid="120"/>
                                        </p:tgtEl>
                                      </p:cBhvr>
                                    </p:animEffect>
                                  </p:childTnLst>
                                </p:cTn>
                              </p:par>
                              <p:par>
                                <p:cTn id="125" presetID="22" presetClass="entr" presetSubtype="1" fill="hold" nodeType="withEffect">
                                  <p:stCondLst>
                                    <p:cond delay="0"/>
                                  </p:stCondLst>
                                  <p:childTnLst>
                                    <p:set>
                                      <p:cBhvr>
                                        <p:cTn id="126" dur="1" fill="hold">
                                          <p:stCondLst>
                                            <p:cond delay="0"/>
                                          </p:stCondLst>
                                        </p:cTn>
                                        <p:tgtEl>
                                          <p:spTgt spid="131"/>
                                        </p:tgtEl>
                                        <p:attrNameLst>
                                          <p:attrName>style.visibility</p:attrName>
                                        </p:attrNameLst>
                                      </p:cBhvr>
                                      <p:to>
                                        <p:strVal val="visible"/>
                                      </p:to>
                                    </p:set>
                                    <p:animEffect transition="in" filter="wipe(up)">
                                      <p:cBhvr>
                                        <p:cTn id="127" dur="500"/>
                                        <p:tgtEl>
                                          <p:spTgt spid="131"/>
                                        </p:tgtEl>
                                      </p:cBhvr>
                                    </p:animEffect>
                                  </p:childTnLst>
                                </p:cTn>
                              </p:par>
                              <p:par>
                                <p:cTn id="128" presetID="22" presetClass="entr" presetSubtype="8" fill="hold" nodeType="withEffect">
                                  <p:stCondLst>
                                    <p:cond delay="0"/>
                                  </p:stCondLst>
                                  <p:childTnLst>
                                    <p:set>
                                      <p:cBhvr>
                                        <p:cTn id="129" dur="1" fill="hold">
                                          <p:stCondLst>
                                            <p:cond delay="0"/>
                                          </p:stCondLst>
                                        </p:cTn>
                                        <p:tgtEl>
                                          <p:spTgt spid="130"/>
                                        </p:tgtEl>
                                        <p:attrNameLst>
                                          <p:attrName>style.visibility</p:attrName>
                                        </p:attrNameLst>
                                      </p:cBhvr>
                                      <p:to>
                                        <p:strVal val="visible"/>
                                      </p:to>
                                    </p:set>
                                    <p:animEffect transition="in" filter="wipe(left)">
                                      <p:cBhvr>
                                        <p:cTn id="130" dur="500"/>
                                        <p:tgtEl>
                                          <p:spTgt spid="130"/>
                                        </p:tgtEl>
                                      </p:cBhvr>
                                    </p:animEffect>
                                  </p:childTnLst>
                                </p:cTn>
                              </p:par>
                              <p:par>
                                <p:cTn id="131" presetID="22" presetClass="entr" presetSubtype="8" fill="hold" nodeType="withEffect">
                                  <p:stCondLst>
                                    <p:cond delay="0"/>
                                  </p:stCondLst>
                                  <p:childTnLst>
                                    <p:set>
                                      <p:cBhvr>
                                        <p:cTn id="132" dur="1" fill="hold">
                                          <p:stCondLst>
                                            <p:cond delay="0"/>
                                          </p:stCondLst>
                                        </p:cTn>
                                        <p:tgtEl>
                                          <p:spTgt spid="129"/>
                                        </p:tgtEl>
                                        <p:attrNameLst>
                                          <p:attrName>style.visibility</p:attrName>
                                        </p:attrNameLst>
                                      </p:cBhvr>
                                      <p:to>
                                        <p:strVal val="visible"/>
                                      </p:to>
                                    </p:set>
                                    <p:animEffect transition="in" filter="wipe(left)">
                                      <p:cBhvr>
                                        <p:cTn id="133" dur="500"/>
                                        <p:tgtEl>
                                          <p:spTgt spid="129"/>
                                        </p:tgtEl>
                                      </p:cBhvr>
                                    </p:animEffect>
                                  </p:childTnLst>
                                </p:cTn>
                              </p:par>
                              <p:par>
                                <p:cTn id="134" presetID="22" presetClass="entr" presetSubtype="2" fill="hold" nodeType="withEffect">
                                  <p:stCondLst>
                                    <p:cond delay="0"/>
                                  </p:stCondLst>
                                  <p:childTnLst>
                                    <p:set>
                                      <p:cBhvr>
                                        <p:cTn id="135" dur="1" fill="hold">
                                          <p:stCondLst>
                                            <p:cond delay="0"/>
                                          </p:stCondLst>
                                        </p:cTn>
                                        <p:tgtEl>
                                          <p:spTgt spid="132"/>
                                        </p:tgtEl>
                                        <p:attrNameLst>
                                          <p:attrName>style.visibility</p:attrName>
                                        </p:attrNameLst>
                                      </p:cBhvr>
                                      <p:to>
                                        <p:strVal val="visible"/>
                                      </p:to>
                                    </p:set>
                                    <p:animEffect transition="in" filter="wipe(right)">
                                      <p:cBhvr>
                                        <p:cTn id="136" dur="500"/>
                                        <p:tgtEl>
                                          <p:spTgt spid="132"/>
                                        </p:tgtEl>
                                      </p:cBhvr>
                                    </p:animEffect>
                                  </p:childTnLst>
                                </p:cTn>
                              </p:par>
                              <p:par>
                                <p:cTn id="137" presetID="22" presetClass="entr" presetSubtype="2" fill="hold" nodeType="withEffect">
                                  <p:stCondLst>
                                    <p:cond delay="0"/>
                                  </p:stCondLst>
                                  <p:childTnLst>
                                    <p:set>
                                      <p:cBhvr>
                                        <p:cTn id="138" dur="1" fill="hold">
                                          <p:stCondLst>
                                            <p:cond delay="0"/>
                                          </p:stCondLst>
                                        </p:cTn>
                                        <p:tgtEl>
                                          <p:spTgt spid="133"/>
                                        </p:tgtEl>
                                        <p:attrNameLst>
                                          <p:attrName>style.visibility</p:attrName>
                                        </p:attrNameLst>
                                      </p:cBhvr>
                                      <p:to>
                                        <p:strVal val="visible"/>
                                      </p:to>
                                    </p:set>
                                    <p:animEffect transition="in" filter="wipe(right)">
                                      <p:cBhvr>
                                        <p:cTn id="139" dur="500"/>
                                        <p:tgtEl>
                                          <p:spTgt spid="133"/>
                                        </p:tgtEl>
                                      </p:cBhvr>
                                    </p:animEffect>
                                  </p:childTnLst>
                                </p:cTn>
                              </p:par>
                              <p:par>
                                <p:cTn id="140" presetID="22" presetClass="entr" presetSubtype="2" fill="hold" nodeType="withEffect">
                                  <p:stCondLst>
                                    <p:cond delay="0"/>
                                  </p:stCondLst>
                                  <p:childTnLst>
                                    <p:set>
                                      <p:cBhvr>
                                        <p:cTn id="141" dur="1" fill="hold">
                                          <p:stCondLst>
                                            <p:cond delay="0"/>
                                          </p:stCondLst>
                                        </p:cTn>
                                        <p:tgtEl>
                                          <p:spTgt spid="134"/>
                                        </p:tgtEl>
                                        <p:attrNameLst>
                                          <p:attrName>style.visibility</p:attrName>
                                        </p:attrNameLst>
                                      </p:cBhvr>
                                      <p:to>
                                        <p:strVal val="visible"/>
                                      </p:to>
                                    </p:set>
                                    <p:animEffect transition="in" filter="wipe(right)">
                                      <p:cBhvr>
                                        <p:cTn id="142" dur="500"/>
                                        <p:tgtEl>
                                          <p:spTgt spid="134"/>
                                        </p:tgtEl>
                                      </p:cBhvr>
                                    </p:animEffect>
                                  </p:childTnLst>
                                </p:cTn>
                              </p:par>
                              <p:par>
                                <p:cTn id="143" presetID="22" presetClass="entr" presetSubtype="4" fill="hold" nodeType="withEffect">
                                  <p:stCondLst>
                                    <p:cond delay="0"/>
                                  </p:stCondLst>
                                  <p:childTnLst>
                                    <p:set>
                                      <p:cBhvr>
                                        <p:cTn id="144" dur="1" fill="hold">
                                          <p:stCondLst>
                                            <p:cond delay="0"/>
                                          </p:stCondLst>
                                        </p:cTn>
                                        <p:tgtEl>
                                          <p:spTgt spid="127"/>
                                        </p:tgtEl>
                                        <p:attrNameLst>
                                          <p:attrName>style.visibility</p:attrName>
                                        </p:attrNameLst>
                                      </p:cBhvr>
                                      <p:to>
                                        <p:strVal val="visible"/>
                                      </p:to>
                                    </p:set>
                                    <p:animEffect transition="in" filter="wipe(down)">
                                      <p:cBhvr>
                                        <p:cTn id="145" dur="500"/>
                                        <p:tgtEl>
                                          <p:spTgt spid="127"/>
                                        </p:tgtEl>
                                      </p:cBhvr>
                                    </p:animEffect>
                                  </p:childTnLst>
                                </p:cTn>
                              </p:par>
                              <p:par>
                                <p:cTn id="146" presetID="22" presetClass="entr" presetSubtype="8" fill="hold" nodeType="withEffect">
                                  <p:stCondLst>
                                    <p:cond delay="0"/>
                                  </p:stCondLst>
                                  <p:childTnLst>
                                    <p:set>
                                      <p:cBhvr>
                                        <p:cTn id="147" dur="1" fill="hold">
                                          <p:stCondLst>
                                            <p:cond delay="0"/>
                                          </p:stCondLst>
                                        </p:cTn>
                                        <p:tgtEl>
                                          <p:spTgt spid="128"/>
                                        </p:tgtEl>
                                        <p:attrNameLst>
                                          <p:attrName>style.visibility</p:attrName>
                                        </p:attrNameLst>
                                      </p:cBhvr>
                                      <p:to>
                                        <p:strVal val="visible"/>
                                      </p:to>
                                    </p:set>
                                    <p:animEffect transition="in" filter="wipe(left)">
                                      <p:cBhvr>
                                        <p:cTn id="148" dur="500"/>
                                        <p:tgtEl>
                                          <p:spTgt spid="128"/>
                                        </p:tgtEl>
                                      </p:cBhvr>
                                    </p:animEffect>
                                  </p:childTnLst>
                                </p:cTn>
                              </p:par>
                              <p:par>
                                <p:cTn id="149" presetID="22" presetClass="entr" presetSubtype="1" fill="hold" nodeType="withEffect">
                                  <p:stCondLst>
                                    <p:cond delay="0"/>
                                  </p:stCondLst>
                                  <p:childTnLst>
                                    <p:set>
                                      <p:cBhvr>
                                        <p:cTn id="150" dur="1" fill="hold">
                                          <p:stCondLst>
                                            <p:cond delay="0"/>
                                          </p:stCondLst>
                                        </p:cTn>
                                        <p:tgtEl>
                                          <p:spTgt spid="139"/>
                                        </p:tgtEl>
                                        <p:attrNameLst>
                                          <p:attrName>style.visibility</p:attrName>
                                        </p:attrNameLst>
                                      </p:cBhvr>
                                      <p:to>
                                        <p:strVal val="visible"/>
                                      </p:to>
                                    </p:set>
                                    <p:animEffect transition="in" filter="wipe(up)">
                                      <p:cBhvr>
                                        <p:cTn id="151" dur="500"/>
                                        <p:tgtEl>
                                          <p:spTgt spid="139"/>
                                        </p:tgtEl>
                                      </p:cBhvr>
                                    </p:animEffect>
                                  </p:childTnLst>
                                </p:cTn>
                              </p:par>
                              <p:par>
                                <p:cTn id="152" presetID="22" presetClass="entr" presetSubtype="8" fill="hold" nodeType="withEffect">
                                  <p:stCondLst>
                                    <p:cond delay="0"/>
                                  </p:stCondLst>
                                  <p:childTnLst>
                                    <p:set>
                                      <p:cBhvr>
                                        <p:cTn id="153" dur="1" fill="hold">
                                          <p:stCondLst>
                                            <p:cond delay="0"/>
                                          </p:stCondLst>
                                        </p:cTn>
                                        <p:tgtEl>
                                          <p:spTgt spid="138"/>
                                        </p:tgtEl>
                                        <p:attrNameLst>
                                          <p:attrName>style.visibility</p:attrName>
                                        </p:attrNameLst>
                                      </p:cBhvr>
                                      <p:to>
                                        <p:strVal val="visible"/>
                                      </p:to>
                                    </p:set>
                                    <p:animEffect transition="in" filter="wipe(left)">
                                      <p:cBhvr>
                                        <p:cTn id="154" dur="500"/>
                                        <p:tgtEl>
                                          <p:spTgt spid="138"/>
                                        </p:tgtEl>
                                      </p:cBhvr>
                                    </p:animEffect>
                                  </p:childTnLst>
                                </p:cTn>
                              </p:par>
                              <p:par>
                                <p:cTn id="155" presetID="22" presetClass="entr" presetSubtype="8" fill="hold" nodeType="withEffect">
                                  <p:stCondLst>
                                    <p:cond delay="0"/>
                                  </p:stCondLst>
                                  <p:childTnLst>
                                    <p:set>
                                      <p:cBhvr>
                                        <p:cTn id="156" dur="1" fill="hold">
                                          <p:stCondLst>
                                            <p:cond delay="0"/>
                                          </p:stCondLst>
                                        </p:cTn>
                                        <p:tgtEl>
                                          <p:spTgt spid="137"/>
                                        </p:tgtEl>
                                        <p:attrNameLst>
                                          <p:attrName>style.visibility</p:attrName>
                                        </p:attrNameLst>
                                      </p:cBhvr>
                                      <p:to>
                                        <p:strVal val="visible"/>
                                      </p:to>
                                    </p:set>
                                    <p:animEffect transition="in" filter="wipe(left)">
                                      <p:cBhvr>
                                        <p:cTn id="157" dur="500"/>
                                        <p:tgtEl>
                                          <p:spTgt spid="137"/>
                                        </p:tgtEl>
                                      </p:cBhvr>
                                    </p:animEffect>
                                  </p:childTnLst>
                                </p:cTn>
                              </p:par>
                              <p:par>
                                <p:cTn id="158" presetID="22" presetClass="entr" presetSubtype="2" fill="hold" nodeType="withEffect">
                                  <p:stCondLst>
                                    <p:cond delay="0"/>
                                  </p:stCondLst>
                                  <p:childTnLst>
                                    <p:set>
                                      <p:cBhvr>
                                        <p:cTn id="159" dur="1" fill="hold">
                                          <p:stCondLst>
                                            <p:cond delay="0"/>
                                          </p:stCondLst>
                                        </p:cTn>
                                        <p:tgtEl>
                                          <p:spTgt spid="140"/>
                                        </p:tgtEl>
                                        <p:attrNameLst>
                                          <p:attrName>style.visibility</p:attrName>
                                        </p:attrNameLst>
                                      </p:cBhvr>
                                      <p:to>
                                        <p:strVal val="visible"/>
                                      </p:to>
                                    </p:set>
                                    <p:animEffect transition="in" filter="wipe(right)">
                                      <p:cBhvr>
                                        <p:cTn id="160" dur="500"/>
                                        <p:tgtEl>
                                          <p:spTgt spid="140"/>
                                        </p:tgtEl>
                                      </p:cBhvr>
                                    </p:animEffect>
                                  </p:childTnLst>
                                </p:cTn>
                              </p:par>
                              <p:par>
                                <p:cTn id="161" presetID="22" presetClass="entr" presetSubtype="2" fill="hold" nodeType="withEffect">
                                  <p:stCondLst>
                                    <p:cond delay="0"/>
                                  </p:stCondLst>
                                  <p:childTnLst>
                                    <p:set>
                                      <p:cBhvr>
                                        <p:cTn id="162" dur="1" fill="hold">
                                          <p:stCondLst>
                                            <p:cond delay="0"/>
                                          </p:stCondLst>
                                        </p:cTn>
                                        <p:tgtEl>
                                          <p:spTgt spid="141"/>
                                        </p:tgtEl>
                                        <p:attrNameLst>
                                          <p:attrName>style.visibility</p:attrName>
                                        </p:attrNameLst>
                                      </p:cBhvr>
                                      <p:to>
                                        <p:strVal val="visible"/>
                                      </p:to>
                                    </p:set>
                                    <p:animEffect transition="in" filter="wipe(right)">
                                      <p:cBhvr>
                                        <p:cTn id="163" dur="500"/>
                                        <p:tgtEl>
                                          <p:spTgt spid="141"/>
                                        </p:tgtEl>
                                      </p:cBhvr>
                                    </p:animEffect>
                                  </p:childTnLst>
                                </p:cTn>
                              </p:par>
                              <p:par>
                                <p:cTn id="164" presetID="22" presetClass="entr" presetSubtype="2" fill="hold" nodeType="withEffect">
                                  <p:stCondLst>
                                    <p:cond delay="0"/>
                                  </p:stCondLst>
                                  <p:childTnLst>
                                    <p:set>
                                      <p:cBhvr>
                                        <p:cTn id="165" dur="1" fill="hold">
                                          <p:stCondLst>
                                            <p:cond delay="0"/>
                                          </p:stCondLst>
                                        </p:cTn>
                                        <p:tgtEl>
                                          <p:spTgt spid="142"/>
                                        </p:tgtEl>
                                        <p:attrNameLst>
                                          <p:attrName>style.visibility</p:attrName>
                                        </p:attrNameLst>
                                      </p:cBhvr>
                                      <p:to>
                                        <p:strVal val="visible"/>
                                      </p:to>
                                    </p:set>
                                    <p:animEffect transition="in" filter="wipe(right)">
                                      <p:cBhvr>
                                        <p:cTn id="166" dur="500"/>
                                        <p:tgtEl>
                                          <p:spTgt spid="142"/>
                                        </p:tgtEl>
                                      </p:cBhvr>
                                    </p:animEffect>
                                  </p:childTnLst>
                                </p:cTn>
                              </p:par>
                              <p:par>
                                <p:cTn id="167" presetID="22" presetClass="entr" presetSubtype="4" fill="hold" nodeType="withEffect">
                                  <p:stCondLst>
                                    <p:cond delay="0"/>
                                  </p:stCondLst>
                                  <p:childTnLst>
                                    <p:set>
                                      <p:cBhvr>
                                        <p:cTn id="168" dur="1" fill="hold">
                                          <p:stCondLst>
                                            <p:cond delay="0"/>
                                          </p:stCondLst>
                                        </p:cTn>
                                        <p:tgtEl>
                                          <p:spTgt spid="135"/>
                                        </p:tgtEl>
                                        <p:attrNameLst>
                                          <p:attrName>style.visibility</p:attrName>
                                        </p:attrNameLst>
                                      </p:cBhvr>
                                      <p:to>
                                        <p:strVal val="visible"/>
                                      </p:to>
                                    </p:set>
                                    <p:animEffect transition="in" filter="wipe(down)">
                                      <p:cBhvr>
                                        <p:cTn id="169" dur="500"/>
                                        <p:tgtEl>
                                          <p:spTgt spid="135"/>
                                        </p:tgtEl>
                                      </p:cBhvr>
                                    </p:animEffect>
                                  </p:childTnLst>
                                </p:cTn>
                              </p:par>
                              <p:par>
                                <p:cTn id="170" presetID="22" presetClass="entr" presetSubtype="8" fill="hold" nodeType="withEffect">
                                  <p:stCondLst>
                                    <p:cond delay="0"/>
                                  </p:stCondLst>
                                  <p:childTnLst>
                                    <p:set>
                                      <p:cBhvr>
                                        <p:cTn id="171" dur="1" fill="hold">
                                          <p:stCondLst>
                                            <p:cond delay="0"/>
                                          </p:stCondLst>
                                        </p:cTn>
                                        <p:tgtEl>
                                          <p:spTgt spid="136"/>
                                        </p:tgtEl>
                                        <p:attrNameLst>
                                          <p:attrName>style.visibility</p:attrName>
                                        </p:attrNameLst>
                                      </p:cBhvr>
                                      <p:to>
                                        <p:strVal val="visible"/>
                                      </p:to>
                                    </p:set>
                                    <p:animEffect transition="in" filter="wipe(left)">
                                      <p:cBhvr>
                                        <p:cTn id="172" dur="500"/>
                                        <p:tgtEl>
                                          <p:spTgt spid="136"/>
                                        </p:tgtEl>
                                      </p:cBhvr>
                                    </p:animEffect>
                                  </p:childTnLst>
                                </p:cTn>
                              </p:par>
                              <p:par>
                                <p:cTn id="173" presetID="22" presetClass="entr" presetSubtype="1" fill="hold" nodeType="withEffect">
                                  <p:stCondLst>
                                    <p:cond delay="0"/>
                                  </p:stCondLst>
                                  <p:childTnLst>
                                    <p:set>
                                      <p:cBhvr>
                                        <p:cTn id="174" dur="1" fill="hold">
                                          <p:stCondLst>
                                            <p:cond delay="0"/>
                                          </p:stCondLst>
                                        </p:cTn>
                                        <p:tgtEl>
                                          <p:spTgt spid="147"/>
                                        </p:tgtEl>
                                        <p:attrNameLst>
                                          <p:attrName>style.visibility</p:attrName>
                                        </p:attrNameLst>
                                      </p:cBhvr>
                                      <p:to>
                                        <p:strVal val="visible"/>
                                      </p:to>
                                    </p:set>
                                    <p:animEffect transition="in" filter="wipe(up)">
                                      <p:cBhvr>
                                        <p:cTn id="175" dur="500"/>
                                        <p:tgtEl>
                                          <p:spTgt spid="147"/>
                                        </p:tgtEl>
                                      </p:cBhvr>
                                    </p:animEffect>
                                  </p:childTnLst>
                                </p:cTn>
                              </p:par>
                              <p:par>
                                <p:cTn id="176" presetID="22" presetClass="entr" presetSubtype="8" fill="hold" nodeType="withEffect">
                                  <p:stCondLst>
                                    <p:cond delay="0"/>
                                  </p:stCondLst>
                                  <p:childTnLst>
                                    <p:set>
                                      <p:cBhvr>
                                        <p:cTn id="177" dur="1" fill="hold">
                                          <p:stCondLst>
                                            <p:cond delay="0"/>
                                          </p:stCondLst>
                                        </p:cTn>
                                        <p:tgtEl>
                                          <p:spTgt spid="146"/>
                                        </p:tgtEl>
                                        <p:attrNameLst>
                                          <p:attrName>style.visibility</p:attrName>
                                        </p:attrNameLst>
                                      </p:cBhvr>
                                      <p:to>
                                        <p:strVal val="visible"/>
                                      </p:to>
                                    </p:set>
                                    <p:animEffect transition="in" filter="wipe(left)">
                                      <p:cBhvr>
                                        <p:cTn id="178" dur="500"/>
                                        <p:tgtEl>
                                          <p:spTgt spid="146"/>
                                        </p:tgtEl>
                                      </p:cBhvr>
                                    </p:animEffect>
                                  </p:childTnLst>
                                </p:cTn>
                              </p:par>
                              <p:par>
                                <p:cTn id="179" presetID="22" presetClass="entr" presetSubtype="8" fill="hold" nodeType="withEffect">
                                  <p:stCondLst>
                                    <p:cond delay="0"/>
                                  </p:stCondLst>
                                  <p:childTnLst>
                                    <p:set>
                                      <p:cBhvr>
                                        <p:cTn id="180" dur="1" fill="hold">
                                          <p:stCondLst>
                                            <p:cond delay="0"/>
                                          </p:stCondLst>
                                        </p:cTn>
                                        <p:tgtEl>
                                          <p:spTgt spid="145"/>
                                        </p:tgtEl>
                                        <p:attrNameLst>
                                          <p:attrName>style.visibility</p:attrName>
                                        </p:attrNameLst>
                                      </p:cBhvr>
                                      <p:to>
                                        <p:strVal val="visible"/>
                                      </p:to>
                                    </p:set>
                                    <p:animEffect transition="in" filter="wipe(left)">
                                      <p:cBhvr>
                                        <p:cTn id="181" dur="500"/>
                                        <p:tgtEl>
                                          <p:spTgt spid="145"/>
                                        </p:tgtEl>
                                      </p:cBhvr>
                                    </p:animEffect>
                                  </p:childTnLst>
                                </p:cTn>
                              </p:par>
                              <p:par>
                                <p:cTn id="182" presetID="22" presetClass="entr" presetSubtype="2" fill="hold" nodeType="withEffect">
                                  <p:stCondLst>
                                    <p:cond delay="0"/>
                                  </p:stCondLst>
                                  <p:childTnLst>
                                    <p:set>
                                      <p:cBhvr>
                                        <p:cTn id="183" dur="1" fill="hold">
                                          <p:stCondLst>
                                            <p:cond delay="0"/>
                                          </p:stCondLst>
                                        </p:cTn>
                                        <p:tgtEl>
                                          <p:spTgt spid="148"/>
                                        </p:tgtEl>
                                        <p:attrNameLst>
                                          <p:attrName>style.visibility</p:attrName>
                                        </p:attrNameLst>
                                      </p:cBhvr>
                                      <p:to>
                                        <p:strVal val="visible"/>
                                      </p:to>
                                    </p:set>
                                    <p:animEffect transition="in" filter="wipe(right)">
                                      <p:cBhvr>
                                        <p:cTn id="184" dur="500"/>
                                        <p:tgtEl>
                                          <p:spTgt spid="148"/>
                                        </p:tgtEl>
                                      </p:cBhvr>
                                    </p:animEffect>
                                  </p:childTnLst>
                                </p:cTn>
                              </p:par>
                              <p:par>
                                <p:cTn id="185" presetID="22" presetClass="entr" presetSubtype="2" fill="hold" nodeType="withEffect">
                                  <p:stCondLst>
                                    <p:cond delay="0"/>
                                  </p:stCondLst>
                                  <p:childTnLst>
                                    <p:set>
                                      <p:cBhvr>
                                        <p:cTn id="186" dur="1" fill="hold">
                                          <p:stCondLst>
                                            <p:cond delay="0"/>
                                          </p:stCondLst>
                                        </p:cTn>
                                        <p:tgtEl>
                                          <p:spTgt spid="149"/>
                                        </p:tgtEl>
                                        <p:attrNameLst>
                                          <p:attrName>style.visibility</p:attrName>
                                        </p:attrNameLst>
                                      </p:cBhvr>
                                      <p:to>
                                        <p:strVal val="visible"/>
                                      </p:to>
                                    </p:set>
                                    <p:animEffect transition="in" filter="wipe(right)">
                                      <p:cBhvr>
                                        <p:cTn id="187" dur="500"/>
                                        <p:tgtEl>
                                          <p:spTgt spid="149"/>
                                        </p:tgtEl>
                                      </p:cBhvr>
                                    </p:animEffect>
                                  </p:childTnLst>
                                </p:cTn>
                              </p:par>
                              <p:par>
                                <p:cTn id="188" presetID="22" presetClass="entr" presetSubtype="2" fill="hold" nodeType="withEffect">
                                  <p:stCondLst>
                                    <p:cond delay="0"/>
                                  </p:stCondLst>
                                  <p:childTnLst>
                                    <p:set>
                                      <p:cBhvr>
                                        <p:cTn id="189" dur="1" fill="hold">
                                          <p:stCondLst>
                                            <p:cond delay="0"/>
                                          </p:stCondLst>
                                        </p:cTn>
                                        <p:tgtEl>
                                          <p:spTgt spid="150"/>
                                        </p:tgtEl>
                                        <p:attrNameLst>
                                          <p:attrName>style.visibility</p:attrName>
                                        </p:attrNameLst>
                                      </p:cBhvr>
                                      <p:to>
                                        <p:strVal val="visible"/>
                                      </p:to>
                                    </p:set>
                                    <p:animEffect transition="in" filter="wipe(right)">
                                      <p:cBhvr>
                                        <p:cTn id="190" dur="500"/>
                                        <p:tgtEl>
                                          <p:spTgt spid="150"/>
                                        </p:tgtEl>
                                      </p:cBhvr>
                                    </p:animEffect>
                                  </p:childTnLst>
                                </p:cTn>
                              </p:par>
                              <p:par>
                                <p:cTn id="191" presetID="22" presetClass="entr" presetSubtype="4" fill="hold" nodeType="withEffect">
                                  <p:stCondLst>
                                    <p:cond delay="0"/>
                                  </p:stCondLst>
                                  <p:childTnLst>
                                    <p:set>
                                      <p:cBhvr>
                                        <p:cTn id="192" dur="1" fill="hold">
                                          <p:stCondLst>
                                            <p:cond delay="0"/>
                                          </p:stCondLst>
                                        </p:cTn>
                                        <p:tgtEl>
                                          <p:spTgt spid="143"/>
                                        </p:tgtEl>
                                        <p:attrNameLst>
                                          <p:attrName>style.visibility</p:attrName>
                                        </p:attrNameLst>
                                      </p:cBhvr>
                                      <p:to>
                                        <p:strVal val="visible"/>
                                      </p:to>
                                    </p:set>
                                    <p:animEffect transition="in" filter="wipe(down)">
                                      <p:cBhvr>
                                        <p:cTn id="193" dur="500"/>
                                        <p:tgtEl>
                                          <p:spTgt spid="143"/>
                                        </p:tgtEl>
                                      </p:cBhvr>
                                    </p:animEffect>
                                  </p:childTnLst>
                                </p:cTn>
                              </p:par>
                              <p:par>
                                <p:cTn id="194" presetID="22" presetClass="entr" presetSubtype="8" fill="hold" nodeType="withEffect">
                                  <p:stCondLst>
                                    <p:cond delay="0"/>
                                  </p:stCondLst>
                                  <p:childTnLst>
                                    <p:set>
                                      <p:cBhvr>
                                        <p:cTn id="195" dur="1" fill="hold">
                                          <p:stCondLst>
                                            <p:cond delay="0"/>
                                          </p:stCondLst>
                                        </p:cTn>
                                        <p:tgtEl>
                                          <p:spTgt spid="144"/>
                                        </p:tgtEl>
                                        <p:attrNameLst>
                                          <p:attrName>style.visibility</p:attrName>
                                        </p:attrNameLst>
                                      </p:cBhvr>
                                      <p:to>
                                        <p:strVal val="visible"/>
                                      </p:to>
                                    </p:set>
                                    <p:animEffect transition="in" filter="wipe(left)">
                                      <p:cBhvr>
                                        <p:cTn id="196"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df_m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2289" y="2197152"/>
            <a:ext cx="2560261" cy="1920196"/>
          </a:xfrm>
          <a:prstGeom prst="rect">
            <a:avLst/>
          </a:prstGeom>
        </p:spPr>
      </p:pic>
      <p:pic>
        <p:nvPicPr>
          <p:cNvPr id="9" name="Picture 8" descr="idf_m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22924" y="2190729"/>
            <a:ext cx="2577393" cy="1933045"/>
          </a:xfrm>
          <a:prstGeom prst="rect">
            <a:avLst/>
          </a:prstGeom>
        </p:spPr>
      </p:pic>
      <p:grpSp>
        <p:nvGrpSpPr>
          <p:cNvPr id="16" name="Group 15">
            <a:extLst>
              <a:ext uri="{FF2B5EF4-FFF2-40B4-BE49-F238E27FC236}">
                <a16:creationId xmlns:a16="http://schemas.microsoft.com/office/drawing/2014/main" id="{A5B5A16E-A8D8-4531-A549-C97B6670CB47}"/>
              </a:ext>
            </a:extLst>
          </p:cNvPr>
          <p:cNvGrpSpPr/>
          <p:nvPr/>
        </p:nvGrpSpPr>
        <p:grpSpPr>
          <a:xfrm>
            <a:off x="3167794" y="4140723"/>
            <a:ext cx="5856412" cy="2717277"/>
            <a:chOff x="1524001" y="4140723"/>
            <a:chExt cx="5856412" cy="2717277"/>
          </a:xfrm>
        </p:grpSpPr>
        <p:pic>
          <p:nvPicPr>
            <p:cNvPr id="6" name="Picture 5" descr="idf_surfac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1" y="4140723"/>
              <a:ext cx="3605729" cy="2717277"/>
            </a:xfrm>
            <a:prstGeom prst="rect">
              <a:avLst/>
            </a:prstGeom>
          </p:spPr>
        </p:pic>
        <p:grpSp>
          <p:nvGrpSpPr>
            <p:cNvPr id="18" name="Group 17"/>
            <p:cNvGrpSpPr/>
            <p:nvPr/>
          </p:nvGrpSpPr>
          <p:grpSpPr>
            <a:xfrm>
              <a:off x="4811587" y="4536051"/>
              <a:ext cx="2568826" cy="2203619"/>
              <a:chOff x="3875988" y="4536050"/>
              <a:chExt cx="2568826" cy="2203619"/>
            </a:xfrm>
          </p:grpSpPr>
          <p:pic>
            <p:nvPicPr>
              <p:cNvPr id="5" name="Picture 4" descr="limit_idf.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grpSp>
      <p:pic>
        <p:nvPicPr>
          <p:cNvPr id="19" name="Picture 18" descr="limit_idf_m1.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77455" y="2189751"/>
            <a:ext cx="2568826" cy="1926620"/>
          </a:xfrm>
          <a:prstGeom prst="rect">
            <a:avLst/>
          </a:prstGeom>
        </p:spPr>
      </p:pic>
      <p:pic>
        <p:nvPicPr>
          <p:cNvPr id="21" name="Picture 20" descr="limit_idf_m3.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22925" y="2197151"/>
            <a:ext cx="2569708" cy="1927281"/>
          </a:xfrm>
          <a:prstGeom prst="rect">
            <a:avLst/>
          </a:prstGeom>
        </p:spPr>
      </p:pic>
      <p:sp>
        <p:nvSpPr>
          <p:cNvPr id="3" name="Rectangle 2"/>
          <p:cNvSpPr/>
          <p:nvPr/>
        </p:nvSpPr>
        <p:spPr>
          <a:xfrm>
            <a:off x="8841852" y="106664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33</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pic>
        <p:nvPicPr>
          <p:cNvPr id="2" name="Picture 1">
            <a:extLst>
              <a:ext uri="{FF2B5EF4-FFF2-40B4-BE49-F238E27FC236}">
                <a16:creationId xmlns:a16="http://schemas.microsoft.com/office/drawing/2014/main" id="{F058D1CA-E64D-4B49-9C6F-2C20AFCBBDD6}"/>
              </a:ext>
            </a:extLst>
          </p:cNvPr>
          <p:cNvPicPr>
            <a:picLocks noChangeAspect="1"/>
          </p:cNvPicPr>
          <p:nvPr/>
        </p:nvPicPr>
        <p:blipFill>
          <a:blip r:embed="rId9"/>
          <a:stretch>
            <a:fillRect/>
          </a:stretch>
        </p:blipFill>
        <p:spPr>
          <a:xfrm>
            <a:off x="1763492" y="824663"/>
            <a:ext cx="180975" cy="152400"/>
          </a:xfrm>
          <a:prstGeom prst="rect">
            <a:avLst/>
          </a:prstGeom>
        </p:spPr>
      </p:pic>
      <p:pic>
        <p:nvPicPr>
          <p:cNvPr id="12" name="Picture 11">
            <a:extLst>
              <a:ext uri="{FF2B5EF4-FFF2-40B4-BE49-F238E27FC236}">
                <a16:creationId xmlns:a16="http://schemas.microsoft.com/office/drawing/2014/main" id="{98F266D5-E38A-41BC-AF4E-EDE5B689E8B6}"/>
              </a:ext>
            </a:extLst>
          </p:cNvPr>
          <p:cNvPicPr>
            <a:picLocks noChangeAspect="1"/>
          </p:cNvPicPr>
          <p:nvPr/>
        </p:nvPicPr>
        <p:blipFill>
          <a:blip r:embed="rId10"/>
          <a:stretch>
            <a:fillRect/>
          </a:stretch>
        </p:blipFill>
        <p:spPr>
          <a:xfrm>
            <a:off x="1811117" y="1147821"/>
            <a:ext cx="85725" cy="85725"/>
          </a:xfrm>
          <a:prstGeom prst="rect">
            <a:avLst/>
          </a:prstGeom>
        </p:spPr>
      </p:pic>
      <p:sp>
        <p:nvSpPr>
          <p:cNvPr id="13" name="TextBox 12">
            <a:extLst>
              <a:ext uri="{FF2B5EF4-FFF2-40B4-BE49-F238E27FC236}">
                <a16:creationId xmlns:a16="http://schemas.microsoft.com/office/drawing/2014/main" id="{177935EB-94AB-4734-97D8-258C9BEFD536}"/>
              </a:ext>
            </a:extLst>
          </p:cNvPr>
          <p:cNvSpPr txBox="1"/>
          <p:nvPr/>
        </p:nvSpPr>
        <p:spPr>
          <a:xfrm>
            <a:off x="1944467" y="705905"/>
            <a:ext cx="2959593" cy="369332"/>
          </a:xfrm>
          <a:prstGeom prst="rect">
            <a:avLst/>
          </a:prstGeom>
          <a:noFill/>
        </p:spPr>
        <p:txBody>
          <a:bodyPr wrap="none" rtlCol="0">
            <a:spAutoFit/>
          </a:bodyPr>
          <a:lstStyle/>
          <a:p>
            <a:r>
              <a:rPr lang="en-US" dirty="0"/>
              <a:t>Training Point (Ground Truth)</a:t>
            </a:r>
          </a:p>
        </p:txBody>
      </p:sp>
      <p:sp>
        <p:nvSpPr>
          <p:cNvPr id="26" name="TextBox 25">
            <a:extLst>
              <a:ext uri="{FF2B5EF4-FFF2-40B4-BE49-F238E27FC236}">
                <a16:creationId xmlns:a16="http://schemas.microsoft.com/office/drawing/2014/main" id="{90222D90-27C9-47CE-9938-6B53E2716A73}"/>
              </a:ext>
            </a:extLst>
          </p:cNvPr>
          <p:cNvSpPr txBox="1"/>
          <p:nvPr/>
        </p:nvSpPr>
        <p:spPr>
          <a:xfrm>
            <a:off x="1944466" y="1026702"/>
            <a:ext cx="2077877" cy="369332"/>
          </a:xfrm>
          <a:prstGeom prst="rect">
            <a:avLst/>
          </a:prstGeom>
          <a:noFill/>
        </p:spPr>
        <p:txBody>
          <a:bodyPr wrap="none" rtlCol="0">
            <a:spAutoFit/>
          </a:bodyPr>
          <a:lstStyle/>
          <a:p>
            <a:r>
              <a:rPr lang="en-US" dirty="0"/>
              <a:t>Selected Candidate</a:t>
            </a:r>
          </a:p>
        </p:txBody>
      </p:sp>
      <p:sp>
        <p:nvSpPr>
          <p:cNvPr id="27" name="TextBox 26">
            <a:extLst>
              <a:ext uri="{FF2B5EF4-FFF2-40B4-BE49-F238E27FC236}">
                <a16:creationId xmlns:a16="http://schemas.microsoft.com/office/drawing/2014/main" id="{03BFCBF2-B7B6-4487-B2DF-12121ECD195E}"/>
              </a:ext>
            </a:extLst>
          </p:cNvPr>
          <p:cNvSpPr txBox="1"/>
          <p:nvPr/>
        </p:nvSpPr>
        <p:spPr>
          <a:xfrm>
            <a:off x="1944464" y="1029206"/>
            <a:ext cx="2268698" cy="369332"/>
          </a:xfrm>
          <a:prstGeom prst="rect">
            <a:avLst/>
          </a:prstGeom>
          <a:solidFill>
            <a:schemeClr val="bg1"/>
          </a:solidFill>
        </p:spPr>
        <p:txBody>
          <a:bodyPr wrap="none" rtlCol="0">
            <a:spAutoFit/>
          </a:bodyPr>
          <a:lstStyle/>
          <a:p>
            <a:r>
              <a:rPr lang="en-US" dirty="0"/>
              <a:t>Limit Surface Sample</a:t>
            </a:r>
          </a:p>
        </p:txBody>
      </p:sp>
      <p:pic>
        <p:nvPicPr>
          <p:cNvPr id="14" name="Picture 13">
            <a:extLst>
              <a:ext uri="{FF2B5EF4-FFF2-40B4-BE49-F238E27FC236}">
                <a16:creationId xmlns:a16="http://schemas.microsoft.com/office/drawing/2014/main" id="{3B90A174-4C15-4674-B43D-41A31C2DF324}"/>
              </a:ext>
            </a:extLst>
          </p:cNvPr>
          <p:cNvPicPr>
            <a:picLocks noChangeAspect="1"/>
          </p:cNvPicPr>
          <p:nvPr/>
        </p:nvPicPr>
        <p:blipFill>
          <a:blip r:embed="rId11"/>
          <a:stretch>
            <a:fillRect/>
          </a:stretch>
        </p:blipFill>
        <p:spPr>
          <a:xfrm>
            <a:off x="1804796" y="1147821"/>
            <a:ext cx="85725" cy="85725"/>
          </a:xfrm>
          <a:prstGeom prst="rect">
            <a:avLst/>
          </a:prstGeom>
        </p:spPr>
      </p:pic>
      <p:pic>
        <p:nvPicPr>
          <p:cNvPr id="28" name="Picture 27" descr="idf_m2.png">
            <a:extLst>
              <a:ext uri="{FF2B5EF4-FFF2-40B4-BE49-F238E27FC236}">
                <a16:creationId xmlns:a16="http://schemas.microsoft.com/office/drawing/2014/main" id="{30DE3CB1-56F3-4200-A28E-10B77C86D1E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90572" y="2200604"/>
            <a:ext cx="2576355" cy="1932267"/>
          </a:xfrm>
          <a:prstGeom prst="rect">
            <a:avLst/>
          </a:prstGeom>
        </p:spPr>
      </p:pic>
      <p:pic>
        <p:nvPicPr>
          <p:cNvPr id="29" name="Picture 28" descr="limit_idf_m2.png">
            <a:extLst>
              <a:ext uri="{FF2B5EF4-FFF2-40B4-BE49-F238E27FC236}">
                <a16:creationId xmlns:a16="http://schemas.microsoft.com/office/drawing/2014/main" id="{CA789C02-0798-4A59-A510-4848F8C62713}"/>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490572" y="2200604"/>
            <a:ext cx="2571893" cy="1928920"/>
          </a:xfrm>
          <a:prstGeom prst="rect">
            <a:avLst/>
          </a:prstGeom>
        </p:spPr>
      </p:pic>
      <p:sp>
        <p:nvSpPr>
          <p:cNvPr id="25" name="Rectangle 24">
            <a:extLst>
              <a:ext uri="{FF2B5EF4-FFF2-40B4-BE49-F238E27FC236}">
                <a16:creationId xmlns:a16="http://schemas.microsoft.com/office/drawing/2014/main" id="{036C3A71-E5C2-4B4F-B411-22863A8525E5}"/>
              </a:ext>
            </a:extLst>
          </p:cNvPr>
          <p:cNvSpPr/>
          <p:nvPr/>
        </p:nvSpPr>
        <p:spPr>
          <a:xfrm>
            <a:off x="2088099" y="3103052"/>
            <a:ext cx="8015802" cy="1796886"/>
          </a:xfrm>
          <a:prstGeom prst="rect">
            <a:avLst/>
          </a:prstGeom>
          <a:solidFill>
            <a:schemeClr val="accent4">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
        <p:nvSpPr>
          <p:cNvPr id="15" name="Rectangle 14">
            <a:extLst>
              <a:ext uri="{FF2B5EF4-FFF2-40B4-BE49-F238E27FC236}">
                <a16:creationId xmlns:a16="http://schemas.microsoft.com/office/drawing/2014/main" id="{1C0345D1-C9F1-4982-A118-AE42CB94E26A}"/>
              </a:ext>
            </a:extLst>
          </p:cNvPr>
          <p:cNvSpPr/>
          <p:nvPr/>
        </p:nvSpPr>
        <p:spPr>
          <a:xfrm>
            <a:off x="1517280" y="1748248"/>
            <a:ext cx="3247111" cy="646331"/>
          </a:xfrm>
          <a:prstGeom prst="rect">
            <a:avLst/>
          </a:prstGeom>
        </p:spPr>
        <p:txBody>
          <a:bodyPr wrap="square">
            <a:spAutoFit/>
          </a:bodyPr>
          <a:lstStyle/>
          <a:p>
            <a:pPr algn="ctr"/>
            <a:r>
              <a:rPr lang="en-US" dirty="0"/>
              <a:t>1: Exploit Limit Surface of Predicting Model</a:t>
            </a:r>
          </a:p>
        </p:txBody>
      </p:sp>
      <p:sp>
        <p:nvSpPr>
          <p:cNvPr id="30" name="Rectangle 29">
            <a:extLst>
              <a:ext uri="{FF2B5EF4-FFF2-40B4-BE49-F238E27FC236}">
                <a16:creationId xmlns:a16="http://schemas.microsoft.com/office/drawing/2014/main" id="{706C0AF2-A82D-4948-917E-5C962E5CF911}"/>
              </a:ext>
            </a:extLst>
          </p:cNvPr>
          <p:cNvSpPr/>
          <p:nvPr/>
        </p:nvSpPr>
        <p:spPr>
          <a:xfrm>
            <a:off x="5129730" y="1755655"/>
            <a:ext cx="2577393" cy="646331"/>
          </a:xfrm>
          <a:prstGeom prst="rect">
            <a:avLst/>
          </a:prstGeom>
        </p:spPr>
        <p:txBody>
          <a:bodyPr wrap="square">
            <a:spAutoFit/>
          </a:bodyPr>
          <a:lstStyle/>
          <a:p>
            <a:pPr algn="ctr"/>
            <a:r>
              <a:rPr lang="en-US" dirty="0"/>
              <a:t>2: Linearized Graph Model</a:t>
            </a:r>
          </a:p>
        </p:txBody>
      </p:sp>
      <p:sp>
        <p:nvSpPr>
          <p:cNvPr id="31" name="Rectangle 30">
            <a:extLst>
              <a:ext uri="{FF2B5EF4-FFF2-40B4-BE49-F238E27FC236}">
                <a16:creationId xmlns:a16="http://schemas.microsoft.com/office/drawing/2014/main" id="{3236032B-746D-4407-B69E-8FE603ABD70F}"/>
              </a:ext>
            </a:extLst>
          </p:cNvPr>
          <p:cNvSpPr/>
          <p:nvPr/>
        </p:nvSpPr>
        <p:spPr>
          <a:xfrm>
            <a:off x="8490572" y="1736729"/>
            <a:ext cx="2571893" cy="646331"/>
          </a:xfrm>
          <a:prstGeom prst="rect">
            <a:avLst/>
          </a:prstGeom>
        </p:spPr>
        <p:txBody>
          <a:bodyPr wrap="square">
            <a:spAutoFit/>
          </a:bodyPr>
          <a:lstStyle/>
          <a:p>
            <a:pPr algn="ctr"/>
            <a:r>
              <a:rPr lang="en-US" dirty="0"/>
              <a:t>3: Relaxed Spanning Topology</a:t>
            </a:r>
          </a:p>
        </p:txBody>
      </p:sp>
    </p:spTree>
    <p:extLst>
      <p:ext uri="{BB962C8B-B14F-4D97-AF65-F5344CB8AC3E}">
        <p14:creationId xmlns:p14="http://schemas.microsoft.com/office/powerpoint/2010/main" val="342350872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par>
                                <p:cTn id="19" presetID="10"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500"/>
                                        <p:tgtEl>
                                          <p:spTgt spid="29"/>
                                        </p:tgtEl>
                                      </p:cBhvr>
                                    </p:animEffect>
                                  </p:childTnLst>
                                </p:cTn>
                              </p:par>
                              <p:par>
                                <p:cTn id="25" presetID="10" presetClass="exit" presetSubtype="0" fill="hold" grpId="0" nodeType="withEffect">
                                  <p:stCondLst>
                                    <p:cond delay="0"/>
                                  </p:stCondLst>
                                  <p:childTnLst>
                                    <p:animEffect transition="out" filter="fade">
                                      <p:cBhvr>
                                        <p:cTn id="26" dur="500"/>
                                        <p:tgtEl>
                                          <p:spTgt spid="13"/>
                                        </p:tgtEl>
                                      </p:cBhvr>
                                    </p:animEffect>
                                    <p:set>
                                      <p:cBhvr>
                                        <p:cTn id="27" dur="1" fill="hold">
                                          <p:stCondLst>
                                            <p:cond delay="499"/>
                                          </p:stCondLst>
                                        </p:cTn>
                                        <p:tgtEl>
                                          <p:spTgt spid="13"/>
                                        </p:tgtEl>
                                        <p:attrNameLst>
                                          <p:attrName>style.visibility</p:attrName>
                                        </p:attrNameLst>
                                      </p:cBhvr>
                                      <p:to>
                                        <p:strVal val="hidden"/>
                                      </p:to>
                                    </p:set>
                                  </p:childTnLst>
                                </p:cTn>
                              </p:par>
                              <p:par>
                                <p:cTn id="28" presetID="10" presetClass="exit" presetSubtype="0" fill="hold" nodeType="withEffect">
                                  <p:stCondLst>
                                    <p:cond delay="0"/>
                                  </p:stCondLst>
                                  <p:childTnLst>
                                    <p:animEffect transition="out" filter="fade">
                                      <p:cBhvr>
                                        <p:cTn id="29" dur="500"/>
                                        <p:tgtEl>
                                          <p:spTgt spid="2"/>
                                        </p:tgtEl>
                                      </p:cBhvr>
                                    </p:animEffect>
                                    <p:set>
                                      <p:cBhvr>
                                        <p:cTn id="30" dur="1" fill="hold">
                                          <p:stCondLst>
                                            <p:cond delay="499"/>
                                          </p:stCondLst>
                                        </p:cTn>
                                        <p:tgtEl>
                                          <p:spTgt spid="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p:bldP spid="27" grpId="0" animBg="1"/>
      <p:bldP spid="25"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12192000" cy="1162048"/>
          </a:xfrm>
        </p:spPr>
        <p:txBody>
          <a:bodyPr>
            <a:normAutofit fontScale="92500" lnSpcReduction="10000"/>
          </a:bodyPr>
          <a:lstStyle/>
          <a:p>
            <a:pPr marL="342900" lvl="2" indent="-342900"/>
            <a:r>
              <a:rPr lang="en-US" b="1" dirty="0">
                <a:solidFill>
                  <a:schemeClr val="accent3">
                    <a:lumMod val="75000"/>
                  </a:schemeClr>
                </a:solidFill>
              </a:rPr>
              <a:t>Structured sensitivity analysis</a:t>
            </a:r>
          </a:p>
          <a:p>
            <a:pPr marL="342900" lvl="2" indent="-342900"/>
            <a:r>
              <a:rPr lang="en-US" b="1" dirty="0">
                <a:solidFill>
                  <a:schemeClr val="accent3">
                    <a:lumMod val="75000"/>
                  </a:schemeClr>
                </a:solidFill>
              </a:rPr>
              <a:t>Understanding approximation errors/limitations of topology</a:t>
            </a:r>
          </a:p>
          <a:p>
            <a:pPr marL="342900" lvl="2" indent="-342900"/>
            <a:r>
              <a:rPr lang="en-US" dirty="0"/>
              <a:t>Various applications: nuclear safety, civil engineering, nuclear fusion research</a:t>
            </a:r>
          </a:p>
          <a:p>
            <a:pPr marL="342900" lvl="2" indent="-342900"/>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34</a:t>
            </a:fld>
            <a:endParaRPr lang="en-US"/>
          </a:p>
        </p:txBody>
      </p:sp>
      <p:sp>
        <p:nvSpPr>
          <p:cNvPr id="9" name="Title 2">
            <a:extLst>
              <a:ext uri="{FF2B5EF4-FFF2-40B4-BE49-F238E27FC236}">
                <a16:creationId xmlns:a16="http://schemas.microsoft.com/office/drawing/2014/main" id="{B610AF71-6F06-4209-B2B3-FF5781888D66}"/>
              </a:ext>
            </a:extLst>
          </p:cNvPr>
          <p:cNvSpPr>
            <a:spLocks noGrp="1"/>
          </p:cNvSpPr>
          <p:nvPr>
            <p:ph type="title"/>
          </p:nvPr>
        </p:nvSpPr>
        <p:spPr>
          <a:xfrm>
            <a:off x="0" y="1"/>
            <a:ext cx="12192000" cy="704851"/>
          </a:xfrm>
          <a:solidFill>
            <a:schemeClr val="accent3"/>
          </a:solidFill>
        </p:spPr>
        <p:txBody>
          <a:bodyPr>
            <a:normAutofit fontScale="90000"/>
          </a:bodyPr>
          <a:lstStyle/>
          <a:p>
            <a:r>
              <a:rPr lang="en-US" dirty="0"/>
              <a:t>Analysis Contributions</a:t>
            </a:r>
          </a:p>
        </p:txBody>
      </p:sp>
      <p:sp>
        <p:nvSpPr>
          <p:cNvPr id="5" name="Rectangle 4">
            <a:extLst>
              <a:ext uri="{FF2B5EF4-FFF2-40B4-BE49-F238E27FC236}">
                <a16:creationId xmlns:a16="http://schemas.microsoft.com/office/drawing/2014/main" id="{45A3841F-B2DB-4FBC-9A1C-58949ECCBE51}"/>
              </a:ext>
            </a:extLst>
          </p:cNvPr>
          <p:cNvSpPr/>
          <p:nvPr/>
        </p:nvSpPr>
        <p:spPr>
          <a:xfrm>
            <a:off x="47847" y="765544"/>
            <a:ext cx="7634176" cy="704851"/>
          </a:xfrm>
          <a:prstGeom prst="rect">
            <a:avLst/>
          </a:prstGeom>
          <a:no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descr="A close up of a sign&#10;&#10;Description automatically generated">
            <a:extLst>
              <a:ext uri="{FF2B5EF4-FFF2-40B4-BE49-F238E27FC236}">
                <a16:creationId xmlns:a16="http://schemas.microsoft.com/office/drawing/2014/main" id="{D9B5F99F-8B07-4C68-AACD-3DD7BA2485F4}"/>
              </a:ext>
            </a:extLst>
          </p:cNvPr>
          <p:cNvPicPr>
            <a:picLocks noChangeAspect="1"/>
          </p:cNvPicPr>
          <p:nvPr/>
        </p:nvPicPr>
        <p:blipFill>
          <a:blip r:embed="rId3"/>
          <a:stretch>
            <a:fillRect/>
          </a:stretch>
        </p:blipFill>
        <p:spPr>
          <a:xfrm>
            <a:off x="3301065" y="2568517"/>
            <a:ext cx="5707583" cy="3959504"/>
          </a:xfrm>
          <a:prstGeom prst="rect">
            <a:avLst/>
          </a:prstGeom>
        </p:spPr>
      </p:pic>
      <p:sp>
        <p:nvSpPr>
          <p:cNvPr id="14" name="Arrow: Bent 13">
            <a:extLst>
              <a:ext uri="{FF2B5EF4-FFF2-40B4-BE49-F238E27FC236}">
                <a16:creationId xmlns:a16="http://schemas.microsoft.com/office/drawing/2014/main" id="{440AD60F-06B7-4924-AAEA-6B7507E19C36}"/>
              </a:ext>
            </a:extLst>
          </p:cNvPr>
          <p:cNvSpPr/>
          <p:nvPr/>
        </p:nvSpPr>
        <p:spPr>
          <a:xfrm rot="5400000">
            <a:off x="7091948" y="3603515"/>
            <a:ext cx="480095" cy="1019556"/>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5" name="Arrow: Bent 14">
            <a:extLst>
              <a:ext uri="{FF2B5EF4-FFF2-40B4-BE49-F238E27FC236}">
                <a16:creationId xmlns:a16="http://schemas.microsoft.com/office/drawing/2014/main" id="{8A19E20E-CD3C-4410-A859-8DAF8BEE2C83}"/>
              </a:ext>
            </a:extLst>
          </p:cNvPr>
          <p:cNvSpPr/>
          <p:nvPr/>
        </p:nvSpPr>
        <p:spPr>
          <a:xfrm rot="10800000">
            <a:off x="5502562" y="5110862"/>
            <a:ext cx="2237925" cy="325387"/>
          </a:xfrm>
          <a:prstGeom prst="bentArrow">
            <a:avLst>
              <a:gd name="adj1" fmla="val 32845"/>
              <a:gd name="adj2" fmla="val 32327"/>
              <a:gd name="adj3" fmla="val 27272"/>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21" name="Picture 20" descr="A close up of a piece of paper&#10;&#10;Description automatically generated">
            <a:extLst>
              <a:ext uri="{FF2B5EF4-FFF2-40B4-BE49-F238E27FC236}">
                <a16:creationId xmlns:a16="http://schemas.microsoft.com/office/drawing/2014/main" id="{588ACB3D-B04E-4C62-BD17-3BD83896262F}"/>
              </a:ext>
            </a:extLst>
          </p:cNvPr>
          <p:cNvPicPr>
            <a:picLocks noChangeAspect="1"/>
          </p:cNvPicPr>
          <p:nvPr/>
        </p:nvPicPr>
        <p:blipFill rotWithShape="1">
          <a:blip r:embed="rId4"/>
          <a:srcRect r="4143"/>
          <a:stretch/>
        </p:blipFill>
        <p:spPr>
          <a:xfrm>
            <a:off x="9151831" y="3031037"/>
            <a:ext cx="2182919" cy="2770338"/>
          </a:xfrm>
          <a:prstGeom prst="rect">
            <a:avLst/>
          </a:prstGeom>
        </p:spPr>
      </p:pic>
      <p:grpSp>
        <p:nvGrpSpPr>
          <p:cNvPr id="45" name="Group 44">
            <a:extLst>
              <a:ext uri="{FF2B5EF4-FFF2-40B4-BE49-F238E27FC236}">
                <a16:creationId xmlns:a16="http://schemas.microsoft.com/office/drawing/2014/main" id="{A1872F65-9D6B-480E-A538-B188A32D6AA9}"/>
              </a:ext>
            </a:extLst>
          </p:cNvPr>
          <p:cNvGrpSpPr/>
          <p:nvPr/>
        </p:nvGrpSpPr>
        <p:grpSpPr>
          <a:xfrm>
            <a:off x="194807" y="3572950"/>
            <a:ext cx="3057276" cy="3066974"/>
            <a:chOff x="-22580" y="3518569"/>
            <a:chExt cx="3328871" cy="3339431"/>
          </a:xfrm>
        </p:grpSpPr>
        <p:pic>
          <p:nvPicPr>
            <p:cNvPr id="38" name="Picture 37" descr="A screenshot of a cell phone&#10;&#10;Description automatically generated">
              <a:extLst>
                <a:ext uri="{FF2B5EF4-FFF2-40B4-BE49-F238E27FC236}">
                  <a16:creationId xmlns:a16="http://schemas.microsoft.com/office/drawing/2014/main" id="{603BF8AE-BF19-456C-A21B-C267401C60BD}"/>
                </a:ext>
              </a:extLst>
            </p:cNvPr>
            <p:cNvPicPr>
              <a:picLocks noChangeAspect="1"/>
            </p:cNvPicPr>
            <p:nvPr/>
          </p:nvPicPr>
          <p:blipFill>
            <a:blip r:embed="rId5"/>
            <a:stretch>
              <a:fillRect/>
            </a:stretch>
          </p:blipFill>
          <p:spPr>
            <a:xfrm>
              <a:off x="-22580" y="5188459"/>
              <a:ext cx="1659330" cy="1669541"/>
            </a:xfrm>
            <a:prstGeom prst="rect">
              <a:avLst/>
            </a:prstGeom>
          </p:spPr>
        </p:pic>
        <p:pic>
          <p:nvPicPr>
            <p:cNvPr id="40" name="Picture 39">
              <a:extLst>
                <a:ext uri="{FF2B5EF4-FFF2-40B4-BE49-F238E27FC236}">
                  <a16:creationId xmlns:a16="http://schemas.microsoft.com/office/drawing/2014/main" id="{81305E85-66F5-4024-B520-92F4CF933584}"/>
                </a:ext>
              </a:extLst>
            </p:cNvPr>
            <p:cNvPicPr>
              <a:picLocks noChangeAspect="1"/>
            </p:cNvPicPr>
            <p:nvPr/>
          </p:nvPicPr>
          <p:blipFill>
            <a:blip r:embed="rId6"/>
            <a:stretch>
              <a:fillRect/>
            </a:stretch>
          </p:blipFill>
          <p:spPr>
            <a:xfrm>
              <a:off x="1636750" y="5188459"/>
              <a:ext cx="1669541" cy="1669541"/>
            </a:xfrm>
            <a:prstGeom prst="rect">
              <a:avLst/>
            </a:prstGeom>
          </p:spPr>
        </p:pic>
        <p:pic>
          <p:nvPicPr>
            <p:cNvPr id="42" name="Picture 41" descr="A screenshot of a cell phone&#10;&#10;Description automatically generated">
              <a:extLst>
                <a:ext uri="{FF2B5EF4-FFF2-40B4-BE49-F238E27FC236}">
                  <a16:creationId xmlns:a16="http://schemas.microsoft.com/office/drawing/2014/main" id="{D754C538-127A-420E-AB89-F18E4F3F3823}"/>
                </a:ext>
              </a:extLst>
            </p:cNvPr>
            <p:cNvPicPr>
              <a:picLocks noChangeAspect="1"/>
            </p:cNvPicPr>
            <p:nvPr/>
          </p:nvPicPr>
          <p:blipFill>
            <a:blip r:embed="rId7"/>
            <a:stretch>
              <a:fillRect/>
            </a:stretch>
          </p:blipFill>
          <p:spPr>
            <a:xfrm>
              <a:off x="-22580" y="3518570"/>
              <a:ext cx="1659330" cy="1669541"/>
            </a:xfrm>
            <a:prstGeom prst="rect">
              <a:avLst/>
            </a:prstGeom>
          </p:spPr>
        </p:pic>
        <p:pic>
          <p:nvPicPr>
            <p:cNvPr id="44" name="Picture 43" descr="A screenshot of a cell phone&#10;&#10;Description automatically generated">
              <a:extLst>
                <a:ext uri="{FF2B5EF4-FFF2-40B4-BE49-F238E27FC236}">
                  <a16:creationId xmlns:a16="http://schemas.microsoft.com/office/drawing/2014/main" id="{2354D544-6C8E-42FF-90E8-C59AAF15ADF3}"/>
                </a:ext>
              </a:extLst>
            </p:cNvPr>
            <p:cNvPicPr>
              <a:picLocks noChangeAspect="1"/>
            </p:cNvPicPr>
            <p:nvPr/>
          </p:nvPicPr>
          <p:blipFill>
            <a:blip r:embed="rId8"/>
            <a:stretch>
              <a:fillRect/>
            </a:stretch>
          </p:blipFill>
          <p:spPr>
            <a:xfrm>
              <a:off x="1646961" y="3518569"/>
              <a:ext cx="1659330" cy="1669541"/>
            </a:xfrm>
            <a:prstGeom prst="rect">
              <a:avLst/>
            </a:prstGeom>
          </p:spPr>
        </p:pic>
      </p:grpSp>
    </p:spTree>
    <p:extLst>
      <p:ext uri="{BB962C8B-B14F-4D97-AF65-F5344CB8AC3E}">
        <p14:creationId xmlns:p14="http://schemas.microsoft.com/office/powerpoint/2010/main" val="19736362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wipe(right)">
                                      <p:cBhvr>
                                        <p:cTn id="15" dur="500"/>
                                        <p:tgtEl>
                                          <p:spTgt spid="1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4643525" y="986206"/>
            <a:ext cx="3140601" cy="5262384"/>
          </a:xfrm>
          <a:prstGeom prst="rect">
            <a:avLst/>
          </a:prstGeom>
          <a:noFill/>
          <a:ln>
            <a:noFill/>
          </a:ln>
        </p:spPr>
      </p:pic>
      <p:sp>
        <p:nvSpPr>
          <p:cNvPr id="7" name="Shape 195"/>
          <p:cNvSpPr/>
          <p:nvPr/>
        </p:nvSpPr>
        <p:spPr>
          <a:xfrm>
            <a:off x="5721085"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6414952" y="3070465"/>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9" name="Shape 197"/>
          <p:cNvSpPr/>
          <p:nvPr/>
        </p:nvSpPr>
        <p:spPr>
          <a:xfrm flipH="1">
            <a:off x="5397342" y="3070465"/>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0" name="Shape 198"/>
          <p:cNvSpPr/>
          <p:nvPr/>
        </p:nvSpPr>
        <p:spPr>
          <a:xfrm flipH="1">
            <a:off x="7291182" y="3070465"/>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1" name="Shape 199"/>
          <p:cNvSpPr/>
          <p:nvPr/>
        </p:nvSpPr>
        <p:spPr>
          <a:xfrm>
            <a:off x="4721944" y="3070465"/>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endParaRPr/>
          </a:p>
        </p:txBody>
      </p:sp>
      <p:sp>
        <p:nvSpPr>
          <p:cNvPr id="12" name="Shape 200"/>
          <p:cNvSpPr/>
          <p:nvPr/>
        </p:nvSpPr>
        <p:spPr>
          <a:xfrm>
            <a:off x="5391939" y="5030687"/>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35</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8077200" y="704852"/>
            <a:ext cx="4114800" cy="2585323"/>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endParaRPr lang="en-US" dirty="0"/>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 (local maximum)</a:t>
            </a:r>
          </a:p>
          <a:p>
            <a:pPr marL="285750" indent="-285750">
              <a:buFont typeface="Arial" charset="0"/>
              <a:buChar char="•"/>
            </a:pPr>
            <a:r>
              <a:rPr lang="en-US" dirty="0"/>
              <a:t>Equilibrium point (local minimum)</a:t>
            </a:r>
          </a:p>
          <a:p>
            <a:pPr marL="285750" indent="-285750">
              <a:buFont typeface="Arial" charset="0"/>
              <a:buChar char="•"/>
            </a:pPr>
            <a:r>
              <a:rPr lang="en-US" dirty="0"/>
              <a:t>Cracking point (global maximum)</a:t>
            </a:r>
          </a:p>
        </p:txBody>
      </p:sp>
      <p:sp>
        <p:nvSpPr>
          <p:cNvPr id="55" name="Rectangle 54"/>
          <p:cNvSpPr/>
          <p:nvPr/>
        </p:nvSpPr>
        <p:spPr>
          <a:xfrm>
            <a:off x="8086874" y="3429000"/>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42652004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500"/>
                                        <p:tgtEl>
                                          <p:spTgt spid="9"/>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left)">
                                      <p:cBhvr>
                                        <p:cTn id="21" dur="500"/>
                                        <p:tgtEl>
                                          <p:spTgt spid="8"/>
                                        </p:tgtEl>
                                      </p:cBhvr>
                                    </p:animEffect>
                                  </p:childTnLst>
                                </p:cTn>
                              </p:par>
                              <p:par>
                                <p:cTn id="22" presetID="10" presetClass="entr" presetSubtype="0" fill="hold" nodeType="withEffect">
                                  <p:stCondLst>
                                    <p:cond delay="0"/>
                                  </p:stCondLst>
                                  <p:childTnLst>
                                    <p:set>
                                      <p:cBhvr>
                                        <p:cTn id="23" dur="1" fill="hold">
                                          <p:stCondLst>
                                            <p:cond delay="0"/>
                                          </p:stCondLst>
                                        </p:cTn>
                                        <p:tgtEl>
                                          <p:spTgt spid="5">
                                            <p:txEl>
                                              <p:pRg st="2" end="2"/>
                                            </p:txEl>
                                          </p:spTgt>
                                        </p:tgtEl>
                                        <p:attrNameLst>
                                          <p:attrName>style.visibility</p:attrName>
                                        </p:attrNameLst>
                                      </p:cBhvr>
                                      <p:to>
                                        <p:strVal val="visible"/>
                                      </p:to>
                                    </p:set>
                                    <p:animEffect transition="in" filter="fade">
                                      <p:cBhvr>
                                        <p:cTn id="24" dur="500"/>
                                        <p:tgtEl>
                                          <p:spTgt spid="5">
                                            <p:txEl>
                                              <p:pRg st="2" end="2"/>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3" end="3"/>
                                            </p:txEl>
                                          </p:spTgt>
                                        </p:tgtEl>
                                        <p:attrNameLst>
                                          <p:attrName>style.visibility</p:attrName>
                                        </p:attrNameLst>
                                      </p:cBhvr>
                                      <p:to>
                                        <p:strVal val="visible"/>
                                      </p:to>
                                    </p:set>
                                    <p:animEffect transition="in" filter="fade">
                                      <p:cBhvr>
                                        <p:cTn id="27" dur="500"/>
                                        <p:tgtEl>
                                          <p:spTgt spid="5">
                                            <p:txEl>
                                              <p:pRg st="3" end="3"/>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animEffect transition="in" filter="fade">
                                      <p:cBhvr>
                                        <p:cTn id="30" dur="500"/>
                                        <p:tgtEl>
                                          <p:spTgt spid="5">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5">
                                            <p:txEl>
                                              <p:pRg st="6" end="6"/>
                                            </p:txEl>
                                          </p:spTgt>
                                        </p:tgtEl>
                                        <p:attrNameLst>
                                          <p:attrName>style.visibility</p:attrName>
                                        </p:attrNameLst>
                                      </p:cBhvr>
                                      <p:to>
                                        <p:strVal val="visible"/>
                                      </p:to>
                                    </p:set>
                                    <p:animEffect transition="in" filter="fade">
                                      <p:cBhvr>
                                        <p:cTn id="33" dur="500"/>
                                        <p:tgtEl>
                                          <p:spTgt spid="5">
                                            <p:txEl>
                                              <p:pRg st="6" end="6"/>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5">
                                            <p:txEl>
                                              <p:pRg st="7" end="7"/>
                                            </p:txEl>
                                          </p:spTgt>
                                        </p:tgtEl>
                                        <p:attrNameLst>
                                          <p:attrName>style.visibility</p:attrName>
                                        </p:attrNameLst>
                                      </p:cBhvr>
                                      <p:to>
                                        <p:strVal val="visible"/>
                                      </p:to>
                                    </p:set>
                                    <p:animEffect transition="in" filter="fade">
                                      <p:cBhvr>
                                        <p:cTn id="36" dur="500"/>
                                        <p:tgtEl>
                                          <p:spTgt spid="5">
                                            <p:txEl>
                                              <p:pRg st="7" end="7"/>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animEffect transition="in" filter="fade">
                                      <p:cBhvr>
                                        <p:cTn id="39" dur="500"/>
                                        <p:tgtEl>
                                          <p:spTgt spid="5">
                                            <p:txEl>
                                              <p:pRg st="8" end="8"/>
                                            </p:txEl>
                                          </p:spTgt>
                                        </p:tgtEl>
                                      </p:cBhvr>
                                    </p:animEffect>
                                  </p:childTnLst>
                                </p:cTn>
                              </p:par>
                            </p:childTnLst>
                          </p:cTn>
                        </p:par>
                        <p:par>
                          <p:cTn id="40" fill="hold">
                            <p:stCondLst>
                              <p:cond delay="50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par>
                          <p:cTn id="44" fill="hold">
                            <p:stCondLst>
                              <p:cond delay="1000"/>
                            </p:stCondLst>
                            <p:childTnLst>
                              <p:par>
                                <p:cTn id="45" presetID="10" presetClass="entr" presetSubtype="0"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fade">
                                      <p:cBhvr>
                                        <p:cTn id="5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8150352" y="712055"/>
            <a:ext cx="4041648" cy="615314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Local SA</a:t>
            </a:r>
          </a:p>
        </p:txBody>
      </p:sp>
      <p:sp>
        <p:nvSpPr>
          <p:cNvPr id="2" name="Rectangle 1"/>
          <p:cNvSpPr/>
          <p:nvPr/>
        </p:nvSpPr>
        <p:spPr>
          <a:xfrm>
            <a:off x="0" y="712051"/>
            <a:ext cx="4041648" cy="6153152"/>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Global SA</a:t>
            </a:r>
          </a:p>
        </p:txBody>
      </p:sp>
      <p:sp>
        <p:nvSpPr>
          <p:cNvPr id="16" name="Rectangle 15"/>
          <p:cNvSpPr/>
          <p:nvPr/>
        </p:nvSpPr>
        <p:spPr>
          <a:xfrm>
            <a:off x="-177851" y="1641704"/>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075176" y="712052"/>
            <a:ext cx="4041648"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9266" y="2552527"/>
            <a:ext cx="3762355" cy="2162895"/>
          </a:xfrm>
          <a:prstGeom prst="rect">
            <a:avLst/>
          </a:prstGeom>
        </p:spPr>
      </p:pic>
      <p:sp>
        <p:nvSpPr>
          <p:cNvPr id="18" name="TextBox 17"/>
          <p:cNvSpPr txBox="1"/>
          <p:nvPr/>
        </p:nvSpPr>
        <p:spPr>
          <a:xfrm>
            <a:off x="2490270" y="4649864"/>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8973091" y="3095996"/>
            <a:ext cx="2696473" cy="2154577"/>
          </a:xfrm>
          <a:prstGeom prst="rect">
            <a:avLst/>
          </a:prstGeom>
        </p:spPr>
      </p:pic>
      <p:sp>
        <p:nvSpPr>
          <p:cNvPr id="26" name="TextBox 25"/>
          <p:cNvSpPr txBox="1"/>
          <p:nvPr/>
        </p:nvSpPr>
        <p:spPr>
          <a:xfrm>
            <a:off x="10270770" y="5263855"/>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01614" y="2374220"/>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4143" y="4699202"/>
            <a:ext cx="2917919" cy="1701712"/>
          </a:xfrm>
          <a:prstGeom prst="rect">
            <a:avLst/>
          </a:prstGeom>
        </p:spPr>
      </p:pic>
      <p:sp>
        <p:nvSpPr>
          <p:cNvPr id="32" name="TextBox 31"/>
          <p:cNvSpPr txBox="1"/>
          <p:nvPr/>
        </p:nvSpPr>
        <p:spPr>
          <a:xfrm>
            <a:off x="5015153" y="414986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240556" y="638479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 name="Rectangle 2"/>
          <p:cNvSpPr/>
          <p:nvPr/>
        </p:nvSpPr>
        <p:spPr>
          <a:xfrm>
            <a:off x="4494141" y="4715422"/>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 name="Rectangle 4"/>
          <p:cNvSpPr/>
          <p:nvPr/>
        </p:nvSpPr>
        <p:spPr>
          <a:xfrm>
            <a:off x="8116824" y="1524751"/>
            <a:ext cx="4075610" cy="923330"/>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38" name="Rectangle 37"/>
          <p:cNvSpPr/>
          <p:nvPr/>
        </p:nvSpPr>
        <p:spPr>
          <a:xfrm>
            <a:off x="5001614" y="237422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2" name="Title 3">
            <a:extLst>
              <a:ext uri="{FF2B5EF4-FFF2-40B4-BE49-F238E27FC236}">
                <a16:creationId xmlns:a16="http://schemas.microsoft.com/office/drawing/2014/main" id="{FE938331-3583-4818-B3B4-42E03BCA415A}"/>
              </a:ext>
            </a:extLst>
          </p:cNvPr>
          <p:cNvSpPr txBox="1">
            <a:spLocks/>
          </p:cNvSpPr>
          <p:nvPr/>
        </p:nvSpPr>
        <p:spPr>
          <a:xfrm>
            <a:off x="0" y="1"/>
            <a:ext cx="12192000" cy="704851"/>
          </a:xfrm>
          <a:prstGeom prst="rect">
            <a:avLst/>
          </a:prstGeom>
          <a:solidFill>
            <a:schemeClr val="accent3"/>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Previous Work of Sensitivity Analysis in Visualization</a:t>
            </a:r>
          </a:p>
        </p:txBody>
      </p:sp>
      <p:sp>
        <p:nvSpPr>
          <p:cNvPr id="30" name="Slide Number Placeholder 77">
            <a:extLst>
              <a:ext uri="{FF2B5EF4-FFF2-40B4-BE49-F238E27FC236}">
                <a16:creationId xmlns:a16="http://schemas.microsoft.com/office/drawing/2014/main" id="{E93C84B5-3A3C-4055-9985-9701F6662EC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36</a:t>
            </a:fld>
            <a:endParaRPr lang="en-US" dirty="0"/>
          </a:p>
        </p:txBody>
      </p:sp>
      <p:sp>
        <p:nvSpPr>
          <p:cNvPr id="41" name="Rectangle 40">
            <a:extLst>
              <a:ext uri="{FF2B5EF4-FFF2-40B4-BE49-F238E27FC236}">
                <a16:creationId xmlns:a16="http://schemas.microsoft.com/office/drawing/2014/main" id="{2C4216D1-2191-44BA-9892-2CE911166EC3}"/>
              </a:ext>
            </a:extLst>
          </p:cNvPr>
          <p:cNvSpPr/>
          <p:nvPr/>
        </p:nvSpPr>
        <p:spPr>
          <a:xfrm>
            <a:off x="3936543" y="1244330"/>
            <a:ext cx="4180282" cy="923330"/>
          </a:xfrm>
          <a:prstGeom prst="rect">
            <a:avLst/>
          </a:prstGeom>
        </p:spPr>
        <p:txBody>
          <a:bodyPr wrap="square">
            <a:spAutoFit/>
          </a:bodyPr>
          <a:lstStyle/>
          <a:p>
            <a:pPr marL="514350" lvl="1" indent="-285750">
              <a:buFont typeface="Arial"/>
              <a:buChar char="•"/>
            </a:pPr>
            <a:r>
              <a:rPr lang="en-US" dirty="0"/>
              <a:t>Decompose the domain into meaningful subsets</a:t>
            </a:r>
          </a:p>
          <a:p>
            <a:pPr marL="514350" lvl="1" indent="-285750">
              <a:buFont typeface="Arial"/>
              <a:buChar char="•"/>
            </a:pPr>
            <a:r>
              <a:rPr lang="en-US" dirty="0"/>
              <a:t>Apply global analysis on subsets</a:t>
            </a:r>
          </a:p>
        </p:txBody>
      </p:sp>
      <p:sp>
        <p:nvSpPr>
          <p:cNvPr id="42" name="Rectangle 41">
            <a:extLst>
              <a:ext uri="{FF2B5EF4-FFF2-40B4-BE49-F238E27FC236}">
                <a16:creationId xmlns:a16="http://schemas.microsoft.com/office/drawing/2014/main" id="{7FF3F278-F5CA-4D7C-8EFF-311FB83B9C94}"/>
              </a:ext>
            </a:extLst>
          </p:cNvPr>
          <p:cNvSpPr/>
          <p:nvPr/>
        </p:nvSpPr>
        <p:spPr>
          <a:xfrm>
            <a:off x="1" y="5226892"/>
            <a:ext cx="3983454" cy="369332"/>
          </a:xfrm>
          <a:prstGeom prst="rect">
            <a:avLst/>
          </a:prstGeom>
        </p:spPr>
        <p:txBody>
          <a:bodyPr wrap="square">
            <a:spAutoFit/>
          </a:bodyPr>
          <a:lstStyle/>
          <a:p>
            <a:pPr marL="514350" lvl="1" indent="-285750">
              <a:buFont typeface="Arial"/>
              <a:buChar char="•"/>
            </a:pPr>
            <a:r>
              <a:rPr lang="en-US" dirty="0"/>
              <a:t>Struggles with non-monotonicity</a:t>
            </a:r>
          </a:p>
        </p:txBody>
      </p:sp>
      <p:sp>
        <p:nvSpPr>
          <p:cNvPr id="43" name="Rectangle 42">
            <a:extLst>
              <a:ext uri="{FF2B5EF4-FFF2-40B4-BE49-F238E27FC236}">
                <a16:creationId xmlns:a16="http://schemas.microsoft.com/office/drawing/2014/main" id="{F8082307-4138-4A8D-8D99-F832DD9E13FA}"/>
              </a:ext>
            </a:extLst>
          </p:cNvPr>
          <p:cNvSpPr/>
          <p:nvPr/>
        </p:nvSpPr>
        <p:spPr>
          <a:xfrm>
            <a:off x="8242073" y="5596224"/>
            <a:ext cx="3873727" cy="646331"/>
          </a:xfrm>
          <a:prstGeom prst="rect">
            <a:avLst/>
          </a:prstGeom>
        </p:spPr>
        <p:txBody>
          <a:bodyPr wrap="square">
            <a:spAutoFit/>
          </a:bodyPr>
          <a:lstStyle/>
          <a:p>
            <a:pPr marL="514350" lvl="1" indent="-285750">
              <a:buFont typeface="Arial"/>
              <a:buChar char="•"/>
            </a:pPr>
            <a:r>
              <a:rPr lang="en-US" dirty="0"/>
              <a:t>Assumes we know the region of interest</a:t>
            </a:r>
          </a:p>
        </p:txBody>
      </p:sp>
      <p:sp>
        <p:nvSpPr>
          <p:cNvPr id="6" name="Rectangle 5"/>
          <p:cNvSpPr/>
          <p:nvPr/>
        </p:nvSpPr>
        <p:spPr>
          <a:xfrm>
            <a:off x="45990" y="733656"/>
            <a:ext cx="3966561" cy="613874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8162100" y="719260"/>
            <a:ext cx="4018151" cy="6138740"/>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1242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animEffect transition="in" filter="fade">
                                      <p:cBhvr>
                                        <p:cTn id="7" dur="500"/>
                                        <p:tgtEl>
                                          <p:spTgt spid="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0" end="0"/>
                                            </p:txEl>
                                          </p:spTgt>
                                        </p:tgtEl>
                                        <p:attrNameLst>
                                          <p:attrName>style.visibility</p:attrName>
                                        </p:attrNameLst>
                                      </p:cBhvr>
                                      <p:to>
                                        <p:strVal val="visible"/>
                                      </p:to>
                                    </p:set>
                                    <p:animEffect transition="in" filter="fade">
                                      <p:cBhvr>
                                        <p:cTn id="15" dur="500"/>
                                        <p:tgtEl>
                                          <p:spTgt spid="5">
                                            <p:txEl>
                                              <p:pRg st="0" end="0"/>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xEl>
                                              <p:pRg st="1" end="1"/>
                                            </p:txEl>
                                          </p:spTgt>
                                        </p:tgtEl>
                                        <p:attrNameLst>
                                          <p:attrName>style.visibility</p:attrName>
                                        </p:attrNameLst>
                                      </p:cBhvr>
                                      <p:to>
                                        <p:strVal val="visible"/>
                                      </p:to>
                                    </p:set>
                                    <p:animEffect transition="in" filter="fade">
                                      <p:cBhvr>
                                        <p:cTn id="21" dur="500"/>
                                        <p:tgtEl>
                                          <p:spTgt spid="5">
                                            <p:txEl>
                                              <p:pRg st="1" end="1"/>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fade">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3">
                                            <p:txEl>
                                              <p:pRg st="0" end="0"/>
                                            </p:txEl>
                                          </p:spTgt>
                                        </p:tgtEl>
                                        <p:attrNameLst>
                                          <p:attrName>style.visibility</p:attrName>
                                        </p:attrNameLst>
                                      </p:cBhvr>
                                      <p:to>
                                        <p:strVal val="visible"/>
                                      </p:to>
                                    </p:set>
                                    <p:animEffect transition="in" filter="fade">
                                      <p:cBhvr>
                                        <p:cTn id="32" dur="500"/>
                                        <p:tgtEl>
                                          <p:spTgt spid="43">
                                            <p:txEl>
                                              <p:pRg st="0" end="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nodeType="withEffect">
                                  <p:stCondLst>
                                    <p:cond delay="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500"/>
                                        <p:tgtEl>
                                          <p:spTgt spid="41">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41">
                                            <p:txEl>
                                              <p:pRg st="1" end="1"/>
                                            </p:txEl>
                                          </p:spTgt>
                                        </p:tgtEl>
                                        <p:attrNameLst>
                                          <p:attrName>style.visibility</p:attrName>
                                        </p:attrNameLst>
                                      </p:cBhvr>
                                      <p:to>
                                        <p:strVal val="visible"/>
                                      </p:to>
                                    </p:set>
                                    <p:animEffect transition="in" filter="fade">
                                      <p:cBhvr>
                                        <p:cTn id="43" dur="500"/>
                                        <p:tgtEl>
                                          <p:spTgt spid="41">
                                            <p:txEl>
                                              <p:pRg st="1" end="1"/>
                                            </p:txEl>
                                          </p:spTgt>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500"/>
                                        <p:tgtEl>
                                          <p:spTgt spid="37"/>
                                        </p:tgtEl>
                                      </p:cBhvr>
                                    </p:animEffect>
                                  </p:childTnLst>
                                </p:cTn>
                              </p:par>
                              <p:par>
                                <p:cTn id="47" presetID="10" presetClass="entr" presetSubtype="0" fill="hold"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3"/>
                                        </p:tgtEl>
                                        <p:attrNameLst>
                                          <p:attrName>style.visibility</p:attrName>
                                        </p:attrNameLst>
                                      </p:cBhvr>
                                      <p:to>
                                        <p:strVal val="visible"/>
                                      </p:to>
                                    </p:set>
                                    <p:animEffect transition="in" filter="fade">
                                      <p:cBhvr>
                                        <p:cTn id="58" dur="500"/>
                                        <p:tgtEl>
                                          <p:spTgt spid="33"/>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500"/>
                                        <p:tgtEl>
                                          <p:spTgt spid="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fade">
                                      <p:cBhvr>
                                        <p:cTn id="66"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26" grpId="0"/>
      <p:bldP spid="32" grpId="0"/>
      <p:bldP spid="33" grpId="0"/>
      <p:bldP spid="3" grpId="0" animBg="1"/>
      <p:bldP spid="38" grpId="0" animBg="1"/>
      <p:bldP spid="6" grpId="0" animBg="1"/>
      <p:bldP spid="3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2" name="Right Arrow 1"/>
          <p:cNvSpPr/>
          <p:nvPr/>
        </p:nvSpPr>
        <p:spPr>
          <a:xfrm>
            <a:off x="5772151" y="3848101"/>
            <a:ext cx="876300" cy="819151"/>
          </a:xfrm>
          <a:prstGeom prst="rightArrow">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grpSp>
        <p:nvGrpSpPr>
          <p:cNvPr id="13" name="Group 12"/>
          <p:cNvGrpSpPr/>
          <p:nvPr/>
        </p:nvGrpSpPr>
        <p:grpSpPr>
          <a:xfrm>
            <a:off x="432111" y="1138706"/>
            <a:ext cx="5143332" cy="2567152"/>
            <a:chOff x="631544" y="1700847"/>
            <a:chExt cx="4942431" cy="2466878"/>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58381" y="1700847"/>
              <a:ext cx="2215594" cy="2466878"/>
            </a:xfrm>
            <a:prstGeom prst="rect">
              <a:avLst/>
            </a:prstGeom>
            <a:ln w="28575">
              <a:solidFill>
                <a:schemeClr val="tx1"/>
              </a:solidFill>
            </a:ln>
            <a:effectLst>
              <a:outerShdw blurRad="50800" dist="38100" dir="2700000" algn="tl" rotWithShape="0">
                <a:prstClr val="black">
                  <a:alpha val="40000"/>
                </a:prst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44" y="3693552"/>
              <a:ext cx="2657801" cy="474173"/>
            </a:xfrm>
            <a:prstGeom prst="rect">
              <a:avLst/>
            </a:prstGeom>
            <a:ln w="28575">
              <a:solidFill>
                <a:schemeClr val="tx1"/>
              </a:solidFill>
            </a:ln>
            <a:effectLst>
              <a:outerShdw blurRad="50800" dist="38100" dir="2700000" algn="tl" rotWithShape="0">
                <a:prstClr val="black">
                  <a:alpha val="40000"/>
                </a:prstClr>
              </a:outerShdw>
            </a:effectLst>
          </p:spPr>
        </p:pic>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1544" y="1700847"/>
              <a:ext cx="2657801" cy="1748137"/>
            </a:xfrm>
            <a:prstGeom prst="rect">
              <a:avLst/>
            </a:prstGeom>
            <a:ln w="28575">
              <a:solidFill>
                <a:schemeClr val="tx1"/>
              </a:solidFill>
            </a:ln>
            <a:effectLst>
              <a:outerShdw blurRad="50800" dist="38100" dir="2700000" algn="tl" rotWithShape="0">
                <a:prstClr val="black">
                  <a:alpha val="40000"/>
                </a:prstClr>
              </a:outerShdw>
            </a:effectLst>
          </p:spPr>
        </p:pic>
      </p:grpSp>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353159" y="3749683"/>
            <a:ext cx="2684561" cy="2457451"/>
          </a:xfrm>
          <a:prstGeom prst="rect">
            <a:avLst/>
          </a:prstGeom>
          <a:ln w="28575">
            <a:solidFill>
              <a:schemeClr val="tx1"/>
            </a:solidFill>
          </a:ln>
          <a:effectLst>
            <a:outerShdw blurRad="50800" dist="38100" dir="2700000" algn="tl" rotWithShape="0">
              <a:prstClr val="black">
                <a:alpha val="40000"/>
              </a:prstClr>
            </a:outerShdw>
          </a:effectLst>
        </p:spPr>
      </p:pic>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51021" y="1095849"/>
            <a:ext cx="2684563" cy="2497811"/>
          </a:xfrm>
          <a:prstGeom prst="rect">
            <a:avLst/>
          </a:prstGeom>
          <a:ln w="28575">
            <a:solidFill>
              <a:schemeClr val="tx1"/>
            </a:solidFill>
          </a:ln>
          <a:effectLst>
            <a:outerShdw blurRad="50800" dist="38100" dir="2700000" algn="tl" rotWithShape="0">
              <a:prstClr val="black">
                <a:alpha val="40000"/>
              </a:prstClr>
            </a:outerShdw>
          </a:effectLst>
        </p:spPr>
      </p:pic>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941433" y="1095849"/>
            <a:ext cx="2118743" cy="2395328"/>
          </a:xfrm>
          <a:prstGeom prst="rect">
            <a:avLst/>
          </a:prstGeom>
          <a:ln w="28575">
            <a:solidFill>
              <a:schemeClr val="tx1"/>
            </a:solidFill>
          </a:ln>
          <a:effectLst>
            <a:outerShdw blurRad="50800" dist="38100" dir="2700000" algn="tl" rotWithShape="0">
              <a:prstClr val="black">
                <a:alpha val="40000"/>
              </a:prstClr>
            </a:outerShdw>
          </a:effectLst>
        </p:spPr>
      </p:pic>
      <p:pic>
        <p:nvPicPr>
          <p:cNvPr id="18" name="Picture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46435" y="4072911"/>
            <a:ext cx="1908740" cy="2316336"/>
          </a:xfrm>
          <a:prstGeom prst="rect">
            <a:avLst/>
          </a:prstGeom>
        </p:spPr>
      </p:pic>
      <p:sp>
        <p:nvSpPr>
          <p:cNvPr id="14" name="Title 3">
            <a:extLst>
              <a:ext uri="{FF2B5EF4-FFF2-40B4-BE49-F238E27FC236}">
                <a16:creationId xmlns:a16="http://schemas.microsoft.com/office/drawing/2014/main" id="{48CE2291-B398-4AE1-81B4-E6DBD2CBFAA0}"/>
              </a:ext>
            </a:extLst>
          </p:cNvPr>
          <p:cNvSpPr>
            <a:spLocks noGrp="1"/>
          </p:cNvSpPr>
          <p:nvPr>
            <p:ph type="title"/>
          </p:nvPr>
        </p:nvSpPr>
        <p:spPr>
          <a:xfrm>
            <a:off x="0" y="1"/>
            <a:ext cx="12192000" cy="704851"/>
          </a:xfrm>
          <a:solidFill>
            <a:schemeClr val="accent3"/>
          </a:solidFill>
        </p:spPr>
        <p:txBody>
          <a:bodyPr>
            <a:normAutofit fontScale="90000"/>
          </a:bodyPr>
          <a:lstStyle/>
          <a:p>
            <a:pPr algn="l"/>
            <a:r>
              <a:rPr lang="en-US" dirty="0">
                <a:solidFill>
                  <a:schemeClr val="bg1"/>
                </a:solidFill>
              </a:rPr>
              <a:t>New Intuitive Visualization Design</a:t>
            </a:r>
          </a:p>
        </p:txBody>
      </p:sp>
      <p:sp>
        <p:nvSpPr>
          <p:cNvPr id="19" name="Slide Number Placeholder 77">
            <a:extLst>
              <a:ext uri="{FF2B5EF4-FFF2-40B4-BE49-F238E27FC236}">
                <a16:creationId xmlns:a16="http://schemas.microsoft.com/office/drawing/2014/main" id="{C545BDAE-DEC5-4B2A-9EB7-AAE548E71C14}"/>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37</a:t>
            </a:fld>
            <a:endParaRPr lang="en-US" dirty="0"/>
          </a:p>
        </p:txBody>
      </p:sp>
      <p:pic>
        <p:nvPicPr>
          <p:cNvPr id="2050" name="Picture 2" descr="Image result for homer simpson nuclear">
            <a:extLst>
              <a:ext uri="{FF2B5EF4-FFF2-40B4-BE49-F238E27FC236}">
                <a16:creationId xmlns:a16="http://schemas.microsoft.com/office/drawing/2014/main" id="{82EE6254-B835-44C9-99D3-8708E2A2BE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1000" y="4004124"/>
            <a:ext cx="4692558" cy="2639564"/>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942FA56E-E87D-47B3-9955-FA3E92EB90F4}"/>
              </a:ext>
            </a:extLst>
          </p:cNvPr>
          <p:cNvSpPr/>
          <p:nvPr/>
        </p:nvSpPr>
        <p:spPr>
          <a:xfrm>
            <a:off x="2169090" y="3785139"/>
            <a:ext cx="534121" cy="923330"/>
          </a:xfrm>
          <a:prstGeom prst="rect">
            <a:avLst/>
          </a:prstGeom>
          <a:noFill/>
        </p:spPr>
        <p:txBody>
          <a:bodyPr wrap="none" lIns="91440" tIns="45720" rIns="91440" bIns="45720">
            <a:spAutoFit/>
          </a:bodyPr>
          <a:lstStyle/>
          <a:p>
            <a:pPr algn="ctr"/>
            <a:r>
              <a:rPr lang="en-US" sz="5400" b="1" dirty="0">
                <a:ln w="22225">
                  <a:solidFill>
                    <a:schemeClr val="accent3"/>
                  </a:solidFill>
                  <a:prstDash val="solid"/>
                </a:ln>
                <a:solidFill>
                  <a:schemeClr val="accent3">
                    <a:lumMod val="40000"/>
                    <a:lumOff val="60000"/>
                  </a:schemeClr>
                </a:solidFill>
              </a:rPr>
              <a:t>?</a:t>
            </a:r>
          </a:p>
        </p:txBody>
      </p:sp>
      <p:cxnSp>
        <p:nvCxnSpPr>
          <p:cNvPr id="5" name="Straight Arrow Connector 4">
            <a:extLst>
              <a:ext uri="{FF2B5EF4-FFF2-40B4-BE49-F238E27FC236}">
                <a16:creationId xmlns:a16="http://schemas.microsoft.com/office/drawing/2014/main" id="{D7F5BFA6-CD3A-4D49-BDC8-6DEEE010959E}"/>
              </a:ext>
            </a:extLst>
          </p:cNvPr>
          <p:cNvCxnSpPr/>
          <p:nvPr/>
        </p:nvCxnSpPr>
        <p:spPr>
          <a:xfrm>
            <a:off x="6909192" y="3705858"/>
            <a:ext cx="2150984" cy="0"/>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cxnSp>
        <p:nvCxnSpPr>
          <p:cNvPr id="21" name="Straight Arrow Connector 20">
            <a:extLst>
              <a:ext uri="{FF2B5EF4-FFF2-40B4-BE49-F238E27FC236}">
                <a16:creationId xmlns:a16="http://schemas.microsoft.com/office/drawing/2014/main" id="{5F81B6CA-C4FB-4851-ACCF-2AD7699A7E38}"/>
              </a:ext>
            </a:extLst>
          </p:cNvPr>
          <p:cNvCxnSpPr>
            <a:cxnSpLocks/>
          </p:cNvCxnSpPr>
          <p:nvPr/>
        </p:nvCxnSpPr>
        <p:spPr>
          <a:xfrm flipV="1">
            <a:off x="6745036" y="1138706"/>
            <a:ext cx="0" cy="2355983"/>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9" name="Rectangle 8">
            <a:extLst>
              <a:ext uri="{FF2B5EF4-FFF2-40B4-BE49-F238E27FC236}">
                <a16:creationId xmlns:a16="http://schemas.microsoft.com/office/drawing/2014/main" id="{FC582B08-7CCA-4CAB-BA72-8523851ECE61}"/>
              </a:ext>
            </a:extLst>
          </p:cNvPr>
          <p:cNvSpPr/>
          <p:nvPr/>
        </p:nvSpPr>
        <p:spPr>
          <a:xfrm>
            <a:off x="9150350" y="895350"/>
            <a:ext cx="2990810" cy="5493895"/>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48232A0-426D-441F-AB90-B008BFDDD8B0}"/>
              </a:ext>
            </a:extLst>
          </p:cNvPr>
          <p:cNvSpPr/>
          <p:nvPr/>
        </p:nvSpPr>
        <p:spPr>
          <a:xfrm>
            <a:off x="6745036" y="3882175"/>
            <a:ext cx="2504676" cy="2565818"/>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E09CE08C-2E73-482C-8A96-CE5A31DFE3C8}"/>
              </a:ext>
            </a:extLst>
          </p:cNvPr>
          <p:cNvSpPr txBox="1"/>
          <p:nvPr/>
        </p:nvSpPr>
        <p:spPr>
          <a:xfrm>
            <a:off x="7332229" y="3725400"/>
            <a:ext cx="1312154" cy="369332"/>
          </a:xfrm>
          <a:prstGeom prst="rect">
            <a:avLst/>
          </a:prstGeom>
          <a:noFill/>
        </p:spPr>
        <p:txBody>
          <a:bodyPr wrap="none" rtlCol="0">
            <a:spAutoFit/>
          </a:bodyPr>
          <a:lstStyle/>
          <a:p>
            <a:r>
              <a:rPr lang="en-US" b="1" dirty="0">
                <a:solidFill>
                  <a:schemeClr val="accent3"/>
                </a:solidFill>
              </a:rPr>
              <a:t>persistence</a:t>
            </a:r>
          </a:p>
        </p:txBody>
      </p:sp>
      <p:sp>
        <p:nvSpPr>
          <p:cNvPr id="25" name="TextBox 24">
            <a:extLst>
              <a:ext uri="{FF2B5EF4-FFF2-40B4-BE49-F238E27FC236}">
                <a16:creationId xmlns:a16="http://schemas.microsoft.com/office/drawing/2014/main" id="{BF52F655-86BB-4183-842F-9BBF3ABD0238}"/>
              </a:ext>
            </a:extLst>
          </p:cNvPr>
          <p:cNvSpPr txBox="1"/>
          <p:nvPr/>
        </p:nvSpPr>
        <p:spPr>
          <a:xfrm rot="16200000">
            <a:off x="6322813" y="2095642"/>
            <a:ext cx="486030" cy="369332"/>
          </a:xfrm>
          <a:prstGeom prst="rect">
            <a:avLst/>
          </a:prstGeom>
          <a:noFill/>
        </p:spPr>
        <p:txBody>
          <a:bodyPr wrap="none" rtlCol="0">
            <a:spAutoFit/>
          </a:bodyPr>
          <a:lstStyle/>
          <a:p>
            <a:r>
              <a:rPr lang="en-US" b="1" dirty="0">
                <a:solidFill>
                  <a:schemeClr val="accent3"/>
                </a:solidFill>
              </a:rPr>
              <a:t>f(x)</a:t>
            </a:r>
          </a:p>
        </p:txBody>
      </p:sp>
    </p:spTree>
    <p:extLst>
      <p:ext uri="{BB962C8B-B14F-4D97-AF65-F5344CB8AC3E}">
        <p14:creationId xmlns:p14="http://schemas.microsoft.com/office/powerpoint/2010/main" val="17347617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par>
                                <p:cTn id="19" presetID="10"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par>
                                <p:cTn id="33" presetID="22" presetClass="entr" presetSubtype="4"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fade">
                                      <p:cBhvr>
                                        <p:cTn id="41" dur="500"/>
                                        <p:tgtEl>
                                          <p:spTgt spid="23"/>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P spid="9" grpId="0" animBg="1"/>
      <p:bldP spid="23" grpId="0" animBg="1"/>
      <p:bldP spid="24"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A close up of a sign&#10;&#10;Description automatically generated">
            <a:extLst>
              <a:ext uri="{FF2B5EF4-FFF2-40B4-BE49-F238E27FC236}">
                <a16:creationId xmlns:a16="http://schemas.microsoft.com/office/drawing/2014/main" id="{C6E42DEF-3F55-448C-B22F-58C624F4D284}"/>
              </a:ext>
            </a:extLst>
          </p:cNvPr>
          <p:cNvPicPr>
            <a:picLocks noChangeAspect="1"/>
          </p:cNvPicPr>
          <p:nvPr/>
        </p:nvPicPr>
        <p:blipFill>
          <a:blip r:embed="rId3"/>
          <a:stretch>
            <a:fillRect/>
          </a:stretch>
        </p:blipFill>
        <p:spPr>
          <a:xfrm>
            <a:off x="3813387" y="4081260"/>
            <a:ext cx="3980243" cy="2761202"/>
          </a:xfrm>
          <a:prstGeom prst="rect">
            <a:avLst/>
          </a:prstGeom>
        </p:spPr>
      </p:pic>
      <p:sp>
        <p:nvSpPr>
          <p:cNvPr id="20" name="Arrow: Bent 19">
            <a:extLst>
              <a:ext uri="{FF2B5EF4-FFF2-40B4-BE49-F238E27FC236}">
                <a16:creationId xmlns:a16="http://schemas.microsoft.com/office/drawing/2014/main" id="{026BAD28-4AF2-4C73-95F4-CBD6E59DC4DB}"/>
              </a:ext>
            </a:extLst>
          </p:cNvPr>
          <p:cNvSpPr/>
          <p:nvPr/>
        </p:nvSpPr>
        <p:spPr>
          <a:xfrm rot="5400000" flipH="1">
            <a:off x="6058062" y="5136188"/>
            <a:ext cx="385444" cy="1808141"/>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38</a:t>
            </a:fld>
            <a:endParaRPr lang="en-US" dirty="0"/>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6507" y="1013750"/>
            <a:ext cx="2259842" cy="2446864"/>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90752" y="1152743"/>
            <a:ext cx="2518581" cy="2244120"/>
          </a:xfrm>
          <a:prstGeom prst="rect">
            <a:avLst/>
          </a:prstGeom>
        </p:spPr>
      </p:pic>
      <p:sp>
        <p:nvSpPr>
          <p:cNvPr id="9" name="Rectangle 8"/>
          <p:cNvSpPr/>
          <p:nvPr/>
        </p:nvSpPr>
        <p:spPr>
          <a:xfrm>
            <a:off x="4640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4640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4640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7397705" y="686719"/>
            <a:ext cx="534121" cy="923330"/>
          </a:xfrm>
          <a:prstGeom prst="rect">
            <a:avLst/>
          </a:prstGeom>
          <a:noFill/>
        </p:spPr>
        <p:txBody>
          <a:bodyPr wrap="none" lIns="91440" tIns="45720" rIns="91440" bIns="45720">
            <a:spAutoFit/>
          </a:bodyPr>
          <a:lstStyle/>
          <a:p>
            <a:pPr algn="ctr"/>
            <a:r>
              <a:rPr lang="en-US" sz="5400" b="1" dirty="0">
                <a:ln w="22225">
                  <a:solidFill>
                    <a:schemeClr val="accent3"/>
                  </a:solidFill>
                  <a:prstDash val="solid"/>
                </a:ln>
                <a:solidFill>
                  <a:schemeClr val="accent3">
                    <a:lumMod val="40000"/>
                    <a:lumOff val="60000"/>
                  </a:schemeClr>
                </a:solidFill>
              </a:rPr>
              <a:t>?</a:t>
            </a:r>
          </a:p>
        </p:txBody>
      </p:sp>
      <p:sp>
        <p:nvSpPr>
          <p:cNvPr id="13" name="Rectangle 12"/>
          <p:cNvSpPr/>
          <p:nvPr/>
        </p:nvSpPr>
        <p:spPr>
          <a:xfrm rot="1841611">
            <a:off x="1917078" y="2587677"/>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2722920" y="2931984"/>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1549549" y="3613206"/>
            <a:ext cx="9144000" cy="369332"/>
          </a:xfrm>
          <a:prstGeom prst="rect">
            <a:avLst/>
          </a:prstGeom>
        </p:spPr>
        <p:txBody>
          <a:bodyPr wrap="square">
            <a:spAutoFit/>
          </a:bodyPr>
          <a:lstStyle/>
          <a:p>
            <a:pPr marL="514350" indent="-228600">
              <a:defRPr/>
            </a:pPr>
            <a:r>
              <a:rPr lang="en-US" b="1" dirty="0">
                <a:solidFill>
                  <a:schemeClr val="accent3"/>
                </a:solidFill>
              </a:rPr>
              <a:t>Conclusion:</a:t>
            </a:r>
            <a:r>
              <a:rPr lang="en-US" b="1" dirty="0">
                <a:solidFill>
                  <a:schemeClr val="accent2"/>
                </a:solidFill>
              </a:rPr>
              <a:t> </a:t>
            </a:r>
            <a:r>
              <a:rPr lang="en-US" dirty="0"/>
              <a:t>Simulation input is incorrectly coded. </a:t>
            </a:r>
            <a:endParaRPr lang="en-US" b="1" dirty="0">
              <a:solidFill>
                <a:schemeClr val="accent2"/>
              </a:solidFill>
            </a:endParaRPr>
          </a:p>
        </p:txBody>
      </p:sp>
      <p:sp>
        <p:nvSpPr>
          <p:cNvPr id="17" name="Rectangle 16"/>
          <p:cNvSpPr/>
          <p:nvPr/>
        </p:nvSpPr>
        <p:spPr>
          <a:xfrm>
            <a:off x="7646374" y="1610050"/>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2088099" y="3079667"/>
            <a:ext cx="8015802" cy="1222395"/>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
        <p:nvSpPr>
          <p:cNvPr id="22" name="Arrow: Bent 21">
            <a:extLst>
              <a:ext uri="{FF2B5EF4-FFF2-40B4-BE49-F238E27FC236}">
                <a16:creationId xmlns:a16="http://schemas.microsoft.com/office/drawing/2014/main" id="{9AB69E92-C1B5-451C-97C7-0A68921A3CC3}"/>
              </a:ext>
            </a:extLst>
          </p:cNvPr>
          <p:cNvSpPr/>
          <p:nvPr/>
        </p:nvSpPr>
        <p:spPr>
          <a:xfrm rot="10800000">
            <a:off x="5330433" y="5859373"/>
            <a:ext cx="1591847" cy="242782"/>
          </a:xfrm>
          <a:prstGeom prst="bentArrow">
            <a:avLst>
              <a:gd name="adj1" fmla="val 37091"/>
              <a:gd name="adj2" fmla="val 35278"/>
              <a:gd name="adj3" fmla="val 34780"/>
              <a:gd name="adj4" fmla="val 43750"/>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7183138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childTnLst>
                          </p:cTn>
                        </p:par>
                        <p:par>
                          <p:cTn id="36" fill="hold">
                            <p:stCondLst>
                              <p:cond delay="500"/>
                            </p:stCondLst>
                            <p:childTnLst>
                              <p:par>
                                <p:cTn id="37" presetID="22" presetClass="entr" presetSubtype="2"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right)">
                                      <p:cBhvr>
                                        <p:cTn id="39" dur="500"/>
                                        <p:tgtEl>
                                          <p:spTgt spid="22"/>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fade">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9" grpId="0" animBg="1"/>
      <p:bldP spid="10" grpId="0" animBg="1"/>
      <p:bldP spid="11" grpId="0" animBg="1"/>
      <p:bldP spid="12" grpId="0"/>
      <p:bldP spid="13" grpId="0" animBg="1"/>
      <p:bldP spid="14" grpId="0" animBg="1"/>
      <p:bldP spid="15" grpId="0"/>
      <p:bldP spid="17" grpId="0" animBg="1"/>
      <p:bldP spid="19" grpId="0" animBg="1"/>
      <p:bldP spid="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39</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5595699"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7874438" y="2026341"/>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5725215" y="2247440"/>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0" name="Group 9">
            <a:extLst>
              <a:ext uri="{FF2B5EF4-FFF2-40B4-BE49-F238E27FC236}">
                <a16:creationId xmlns:a16="http://schemas.microsoft.com/office/drawing/2014/main" id="{3F977169-B273-4D60-B73B-52DB1DFD2932}"/>
              </a:ext>
            </a:extLst>
          </p:cNvPr>
          <p:cNvGrpSpPr/>
          <p:nvPr/>
        </p:nvGrpSpPr>
        <p:grpSpPr>
          <a:xfrm>
            <a:off x="771192" y="1951095"/>
            <a:ext cx="845516" cy="4374537"/>
            <a:chOff x="771192" y="1951095"/>
            <a:chExt cx="845516" cy="4374537"/>
          </a:xfrm>
        </p:grpSpPr>
        <p:pic>
          <p:nvPicPr>
            <p:cNvPr id="8" name="Picture 7">
              <a:extLst>
                <a:ext uri="{FF2B5EF4-FFF2-40B4-BE49-F238E27FC236}">
                  <a16:creationId xmlns:a16="http://schemas.microsoft.com/office/drawing/2014/main" id="{9E61508E-601C-4E2E-8F19-5CED4A1C43D8}"/>
                </a:ext>
              </a:extLst>
            </p:cNvPr>
            <p:cNvPicPr>
              <a:picLocks noChangeAspect="1"/>
            </p:cNvPicPr>
            <p:nvPr/>
          </p:nvPicPr>
          <p:blipFill>
            <a:blip r:embed="rId4"/>
            <a:stretch>
              <a:fillRect/>
            </a:stretch>
          </p:blipFill>
          <p:spPr>
            <a:xfrm>
              <a:off x="771192" y="2090764"/>
              <a:ext cx="323850" cy="4162425"/>
            </a:xfrm>
            <a:prstGeom prst="rect">
              <a:avLst/>
            </a:prstGeom>
          </p:spPr>
        </p:pic>
        <p:sp>
          <p:nvSpPr>
            <p:cNvPr id="9" name="TextBox 8">
              <a:extLst>
                <a:ext uri="{FF2B5EF4-FFF2-40B4-BE49-F238E27FC236}">
                  <a16:creationId xmlns:a16="http://schemas.microsoft.com/office/drawing/2014/main" id="{CEC186A3-8C60-4849-A020-3692EF4081BC}"/>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51" name="TextBox 50">
              <a:extLst>
                <a:ext uri="{FF2B5EF4-FFF2-40B4-BE49-F238E27FC236}">
                  <a16:creationId xmlns:a16="http://schemas.microsoft.com/office/drawing/2014/main" id="{ED692327-69ED-4626-99EF-12EF8D55368E}"/>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8195414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6" name="Rectangle 5"/>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8" name="Arrow: Bent 17">
            <a:extLst>
              <a:ext uri="{FF2B5EF4-FFF2-40B4-BE49-F238E27FC236}">
                <a16:creationId xmlns:a16="http://schemas.microsoft.com/office/drawing/2014/main" id="{E847F5AE-51B5-4AEB-8F6A-9A630B13B597}"/>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45" name="Rectangle 44">
            <a:extLst>
              <a:ext uri="{FF2B5EF4-FFF2-40B4-BE49-F238E27FC236}">
                <a16:creationId xmlns:a16="http://schemas.microsoft.com/office/drawing/2014/main" id="{923012F8-58F9-4B04-8FE9-76807EFD14FD}"/>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Down Arrow 10">
            <a:extLst>
              <a:ext uri="{FF2B5EF4-FFF2-40B4-BE49-F238E27FC236}">
                <a16:creationId xmlns:a16="http://schemas.microsoft.com/office/drawing/2014/main" id="{240CE6AE-A89C-4FF1-B2AE-9FAF2BE225F5}"/>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50C59B57-0EB9-4B0B-89FA-DDDFBB62DF86}"/>
              </a:ext>
            </a:extLst>
          </p:cNvPr>
          <p:cNvGrpSpPr/>
          <p:nvPr/>
        </p:nvGrpSpPr>
        <p:grpSpPr>
          <a:xfrm>
            <a:off x="3928419" y="952107"/>
            <a:ext cx="4335162" cy="725115"/>
            <a:chOff x="3853264" y="952107"/>
            <a:chExt cx="4335162" cy="725115"/>
          </a:xfrm>
        </p:grpSpPr>
        <p:sp>
          <p:nvSpPr>
            <p:cNvPr id="48" name="Rectangle 47">
              <a:extLst>
                <a:ext uri="{FF2B5EF4-FFF2-40B4-BE49-F238E27FC236}">
                  <a16:creationId xmlns:a16="http://schemas.microsoft.com/office/drawing/2014/main" id="{2A00CBC6-42FE-4E8D-B592-DF32A1AD7C54}"/>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9" name="Rectangle 48">
              <a:extLst>
                <a:ext uri="{FF2B5EF4-FFF2-40B4-BE49-F238E27FC236}">
                  <a16:creationId xmlns:a16="http://schemas.microsoft.com/office/drawing/2014/main" id="{8A259651-FF00-4557-8B8F-C55848C03C75}"/>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50" name="Down Arrow 10">
              <a:extLst>
                <a:ext uri="{FF2B5EF4-FFF2-40B4-BE49-F238E27FC236}">
                  <a16:creationId xmlns:a16="http://schemas.microsoft.com/office/drawing/2014/main" id="{9FB70117-C407-4AA7-8DFC-A736BC3293B3}"/>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1" name="Rectangle 50">
              <a:extLst>
                <a:ext uri="{FF2B5EF4-FFF2-40B4-BE49-F238E27FC236}">
                  <a16:creationId xmlns:a16="http://schemas.microsoft.com/office/drawing/2014/main" id="{2EB5B46F-1777-4436-A783-10CC8DB71650}"/>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sp>
        <p:nvSpPr>
          <p:cNvPr id="52" name="Rectangle 51">
            <a:extLst>
              <a:ext uri="{FF2B5EF4-FFF2-40B4-BE49-F238E27FC236}">
                <a16:creationId xmlns:a16="http://schemas.microsoft.com/office/drawing/2014/main" id="{EA7C441C-50B6-4B19-AFD0-68C10438E385}"/>
              </a:ext>
            </a:extLst>
          </p:cNvPr>
          <p:cNvSpPr/>
          <p:nvPr/>
        </p:nvSpPr>
        <p:spPr>
          <a:xfrm rot="20425692">
            <a:off x="1332970" y="2922113"/>
            <a:ext cx="8973171" cy="2000548"/>
          </a:xfrm>
          <a:prstGeom prst="rect">
            <a:avLst/>
          </a:prstGeom>
          <a:noFill/>
        </p:spPr>
        <p:txBody>
          <a:bodyPr wrap="square" lIns="91440" tIns="45720" rIns="91440" bIns="45720">
            <a:spAutoFit/>
          </a:bodyPr>
          <a:lstStyle/>
          <a:p>
            <a:pPr marL="1085850" lvl="1" indent="-457200" algn="ct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158015435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animEffect transition="in" filter="fade">
                                      <p:cBhvr>
                                        <p:cTn id="16" dur="500"/>
                                        <p:tgtEl>
                                          <p:spTgt spid="25"/>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52"/>
                                        </p:tgtEl>
                                        <p:attrNameLst>
                                          <p:attrName>style.visibility</p:attrName>
                                        </p:attrNameLst>
                                      </p:cBhvr>
                                      <p:to>
                                        <p:strVal val="visible"/>
                                      </p:to>
                                    </p:set>
                                    <p:animEffect transition="in" filter="fade">
                                      <p:cBhvr>
                                        <p:cTn id="34"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2" grpId="0" animBg="1"/>
      <p:bldP spid="23" grpId="0" animBg="1"/>
      <p:bldP spid="24" grpId="0" animBg="1"/>
      <p:bldP spid="25" grpId="0" animBg="1"/>
      <p:bldP spid="18" grpId="0" animBg="1"/>
      <p:bldP spid="5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40</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674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95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940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836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629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540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488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418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014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449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874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43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5725215" y="2247440"/>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5801814" y="2245093"/>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9338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8260800" y="3606246"/>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6976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extremum</a:t>
            </a:r>
          </a:p>
        </p:txBody>
      </p:sp>
      <p:sp>
        <p:nvSpPr>
          <p:cNvPr id="61" name="Rectangle 60">
            <a:extLst>
              <a:ext uri="{FF2B5EF4-FFF2-40B4-BE49-F238E27FC236}">
                <a16:creationId xmlns:a16="http://schemas.microsoft.com/office/drawing/2014/main" id="{37BA24DE-D8F3-41F7-B8BF-3D51CC828A6A}"/>
              </a:ext>
            </a:extLst>
          </p:cNvPr>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grpSp>
        <p:nvGrpSpPr>
          <p:cNvPr id="62" name="Group 61">
            <a:extLst>
              <a:ext uri="{FF2B5EF4-FFF2-40B4-BE49-F238E27FC236}">
                <a16:creationId xmlns:a16="http://schemas.microsoft.com/office/drawing/2014/main" id="{942177AA-4D95-4E48-AAB8-0D574BB27A05}"/>
              </a:ext>
            </a:extLst>
          </p:cNvPr>
          <p:cNvGrpSpPr/>
          <p:nvPr/>
        </p:nvGrpSpPr>
        <p:grpSpPr>
          <a:xfrm>
            <a:off x="771192" y="1951095"/>
            <a:ext cx="845516" cy="4374537"/>
            <a:chOff x="771192" y="1951095"/>
            <a:chExt cx="845516" cy="4374537"/>
          </a:xfrm>
        </p:grpSpPr>
        <p:pic>
          <p:nvPicPr>
            <p:cNvPr id="63" name="Picture 62">
              <a:extLst>
                <a:ext uri="{FF2B5EF4-FFF2-40B4-BE49-F238E27FC236}">
                  <a16:creationId xmlns:a16="http://schemas.microsoft.com/office/drawing/2014/main" id="{678BE656-76A1-4912-B159-B93001710507}"/>
                </a:ext>
              </a:extLst>
            </p:cNvPr>
            <p:cNvPicPr>
              <a:picLocks noChangeAspect="1"/>
            </p:cNvPicPr>
            <p:nvPr/>
          </p:nvPicPr>
          <p:blipFill>
            <a:blip r:embed="rId4"/>
            <a:stretch>
              <a:fillRect/>
            </a:stretch>
          </p:blipFill>
          <p:spPr>
            <a:xfrm>
              <a:off x="771192" y="2090764"/>
              <a:ext cx="323850" cy="4162425"/>
            </a:xfrm>
            <a:prstGeom prst="rect">
              <a:avLst/>
            </a:prstGeom>
          </p:spPr>
        </p:pic>
        <p:sp>
          <p:nvSpPr>
            <p:cNvPr id="64" name="TextBox 63">
              <a:extLst>
                <a:ext uri="{FF2B5EF4-FFF2-40B4-BE49-F238E27FC236}">
                  <a16:creationId xmlns:a16="http://schemas.microsoft.com/office/drawing/2014/main" id="{F8A3D476-0B1C-4CC3-A79F-B281FFE2B036}"/>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65" name="TextBox 64">
              <a:extLst>
                <a:ext uri="{FF2B5EF4-FFF2-40B4-BE49-F238E27FC236}">
                  <a16:creationId xmlns:a16="http://schemas.microsoft.com/office/drawing/2014/main" id="{9F727BFE-ED0F-4137-A9E9-2F91AC2F42B7}"/>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28861939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par>
                          <p:cTn id="74" fill="hold">
                            <p:stCondLst>
                              <p:cond delay="1000"/>
                            </p:stCondLst>
                            <p:childTnLst>
                              <p:par>
                                <p:cTn id="75" presetID="10" presetClass="entr" presetSubtype="0" fill="hold" grpId="0" nodeType="after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fade">
                                      <p:cBhvr>
                                        <p:cTn id="77" dur="500"/>
                                        <p:tgtEl>
                                          <p:spTgt spid="10"/>
                                        </p:tgtEl>
                                      </p:cBhvr>
                                    </p:animEffect>
                                  </p:childTnLst>
                                </p:cTn>
                              </p:par>
                              <p:par>
                                <p:cTn id="78" presetID="10" presetClass="entr" presetSubtype="0" fill="hold" nodeType="withEffect">
                                  <p:stCondLst>
                                    <p:cond delay="0"/>
                                  </p:stCondLst>
                                  <p:childTnLst>
                                    <p:set>
                                      <p:cBhvr>
                                        <p:cTn id="79" dur="1" fill="hold">
                                          <p:stCondLst>
                                            <p:cond delay="0"/>
                                          </p:stCondLst>
                                        </p:cTn>
                                        <p:tgtEl>
                                          <p:spTgt spid="13"/>
                                        </p:tgtEl>
                                        <p:attrNameLst>
                                          <p:attrName>style.visibility</p:attrName>
                                        </p:attrNameLst>
                                      </p:cBhvr>
                                      <p:to>
                                        <p:strVal val="visible"/>
                                      </p:to>
                                    </p:set>
                                    <p:animEffect transition="in" filter="fade">
                                      <p:cBhvr>
                                        <p:cTn id="80" dur="500"/>
                                        <p:tgtEl>
                                          <p:spTgt spid="1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1"/>
                                        </p:tgtEl>
                                        <p:attrNameLst>
                                          <p:attrName>style.visibility</p:attrName>
                                        </p:attrNameLst>
                                      </p:cBhvr>
                                      <p:to>
                                        <p:strVal val="visible"/>
                                      </p:to>
                                    </p:set>
                                    <p:animEffect transition="in" filter="fade">
                                      <p:cBhvr>
                                        <p:cTn id="8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41</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1808871" y="2388590"/>
            <a:ext cx="3022300" cy="3022300"/>
          </a:xfrm>
          <a:prstGeom prst="rect">
            <a:avLst/>
          </a:prstGeom>
        </p:spPr>
      </p:pic>
      <p:sp>
        <p:nvSpPr>
          <p:cNvPr id="5" name="Rectangle 4"/>
          <p:cNvSpPr/>
          <p:nvPr/>
        </p:nvSpPr>
        <p:spPr>
          <a:xfrm>
            <a:off x="3498762"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3493478"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5414356" y="1882933"/>
            <a:ext cx="4599467" cy="2886014"/>
          </a:xfrm>
          <a:prstGeom prst="rect">
            <a:avLst/>
          </a:prstGeom>
          <a:ln w="28575">
            <a:solidFill>
              <a:schemeClr val="tx1"/>
            </a:solidFill>
            <a:prstDash val="dash"/>
          </a:ln>
        </p:spPr>
      </p:pic>
      <p:sp>
        <p:nvSpPr>
          <p:cNvPr id="93" name="Oval 92"/>
          <p:cNvSpPr/>
          <p:nvPr/>
        </p:nvSpPr>
        <p:spPr>
          <a:xfrm>
            <a:off x="8568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6295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5674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5595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940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836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7629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8540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9488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418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9014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8449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7874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8543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5725215" y="2247440"/>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6551799" y="3067605"/>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5814454"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6099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6474001" y="3705526"/>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5189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extremum</a:t>
            </a:r>
          </a:p>
        </p:txBody>
      </p:sp>
      <p:sp>
        <p:nvSpPr>
          <p:cNvPr id="70" name="Rectangle 69">
            <a:extLst>
              <a:ext uri="{FF2B5EF4-FFF2-40B4-BE49-F238E27FC236}">
                <a16:creationId xmlns:a16="http://schemas.microsoft.com/office/drawing/2014/main" id="{FA509050-69F0-4B3C-B044-15F3912907A2}"/>
              </a:ext>
            </a:extLst>
          </p:cNvPr>
          <p:cNvSpPr/>
          <p:nvPr/>
        </p:nvSpPr>
        <p:spPr>
          <a:xfrm>
            <a:off x="1524000" y="704852"/>
            <a:ext cx="9144000"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grpSp>
        <p:nvGrpSpPr>
          <p:cNvPr id="71" name="Group 70">
            <a:extLst>
              <a:ext uri="{FF2B5EF4-FFF2-40B4-BE49-F238E27FC236}">
                <a16:creationId xmlns:a16="http://schemas.microsoft.com/office/drawing/2014/main" id="{7C780B13-88D4-4014-8135-09070469958E}"/>
              </a:ext>
            </a:extLst>
          </p:cNvPr>
          <p:cNvGrpSpPr/>
          <p:nvPr/>
        </p:nvGrpSpPr>
        <p:grpSpPr>
          <a:xfrm>
            <a:off x="771192" y="1951095"/>
            <a:ext cx="845516" cy="4374537"/>
            <a:chOff x="771192" y="1951095"/>
            <a:chExt cx="845516" cy="4374537"/>
          </a:xfrm>
        </p:grpSpPr>
        <p:pic>
          <p:nvPicPr>
            <p:cNvPr id="73" name="Picture 72">
              <a:extLst>
                <a:ext uri="{FF2B5EF4-FFF2-40B4-BE49-F238E27FC236}">
                  <a16:creationId xmlns:a16="http://schemas.microsoft.com/office/drawing/2014/main" id="{A6527CE9-66ED-4C85-B527-5A24B2D6429D}"/>
                </a:ext>
              </a:extLst>
            </p:cNvPr>
            <p:cNvPicPr>
              <a:picLocks noChangeAspect="1"/>
            </p:cNvPicPr>
            <p:nvPr/>
          </p:nvPicPr>
          <p:blipFill>
            <a:blip r:embed="rId4"/>
            <a:stretch>
              <a:fillRect/>
            </a:stretch>
          </p:blipFill>
          <p:spPr>
            <a:xfrm>
              <a:off x="771192" y="2090764"/>
              <a:ext cx="323850" cy="4162425"/>
            </a:xfrm>
            <a:prstGeom prst="rect">
              <a:avLst/>
            </a:prstGeom>
          </p:spPr>
        </p:pic>
        <p:sp>
          <p:nvSpPr>
            <p:cNvPr id="74" name="TextBox 73">
              <a:extLst>
                <a:ext uri="{FF2B5EF4-FFF2-40B4-BE49-F238E27FC236}">
                  <a16:creationId xmlns:a16="http://schemas.microsoft.com/office/drawing/2014/main" id="{F42A4400-8317-47F5-B2DF-8191C28595B0}"/>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76" name="TextBox 75">
              <a:extLst>
                <a:ext uri="{FF2B5EF4-FFF2-40B4-BE49-F238E27FC236}">
                  <a16:creationId xmlns:a16="http://schemas.microsoft.com/office/drawing/2014/main" id="{28F12873-6DEE-43D6-820E-097DA79D83D1}"/>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spTree>
    <p:extLst>
      <p:ext uri="{BB962C8B-B14F-4D97-AF65-F5344CB8AC3E}">
        <p14:creationId xmlns:p14="http://schemas.microsoft.com/office/powerpoint/2010/main" val="10522708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par>
                          <p:cTn id="71" fill="hold">
                            <p:stCondLst>
                              <p:cond delay="1000"/>
                            </p:stCondLst>
                            <p:childTnLst>
                              <p:par>
                                <p:cTn id="72" presetID="7" presetClass="emph" presetSubtype="2" fill="hold" nodeType="afterEffect">
                                  <p:stCondLst>
                                    <p:cond delay="0"/>
                                  </p:stCondLst>
                                  <p:childTnLst>
                                    <p:animClr clrSpc="rgb" dir="cw">
                                      <p:cBhvr>
                                        <p:cTn id="73" dur="500" fill="hold"/>
                                        <p:tgtEl>
                                          <p:spTgt spid="127"/>
                                        </p:tgtEl>
                                        <p:attrNameLst>
                                          <p:attrName>stroke.color</p:attrName>
                                        </p:attrNameLst>
                                      </p:cBhvr>
                                      <p:to>
                                        <a:schemeClr val="accent2"/>
                                      </p:to>
                                    </p:animClr>
                                    <p:set>
                                      <p:cBhvr>
                                        <p:cTn id="74" dur="500" fill="hold"/>
                                        <p:tgtEl>
                                          <p:spTgt spid="127"/>
                                        </p:tgtEl>
                                        <p:attrNameLst>
                                          <p:attrName>stroke.on</p:attrName>
                                        </p:attrNameLst>
                                      </p:cBhvr>
                                      <p:to>
                                        <p:strVal val="true"/>
                                      </p:to>
                                    </p:set>
                                  </p:childTnLst>
                                </p:cTn>
                              </p:par>
                              <p:par>
                                <p:cTn id="75" presetID="10"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nodeType="withEffect">
                                  <p:stCondLst>
                                    <p:cond delay="0"/>
                                  </p:stCondLst>
                                  <p:childTnLst>
                                    <p:set>
                                      <p:cBhvr>
                                        <p:cTn id="79" dur="1" fill="hold">
                                          <p:stCondLst>
                                            <p:cond delay="0"/>
                                          </p:stCondLst>
                                        </p:cTn>
                                        <p:tgtEl>
                                          <p:spTgt spid="133"/>
                                        </p:tgtEl>
                                        <p:attrNameLst>
                                          <p:attrName>style.visibility</p:attrName>
                                        </p:attrNameLst>
                                      </p:cBhvr>
                                      <p:to>
                                        <p:strVal val="visible"/>
                                      </p:to>
                                    </p:set>
                                    <p:animEffect transition="in" filter="fade">
                                      <p:cBhvr>
                                        <p:cTn id="80" dur="500"/>
                                        <p:tgtEl>
                                          <p:spTgt spid="13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35"/>
                                        </p:tgtEl>
                                        <p:attrNameLst>
                                          <p:attrName>style.visibility</p:attrName>
                                        </p:attrNameLst>
                                      </p:cBhvr>
                                      <p:to>
                                        <p:strVal val="visible"/>
                                      </p:to>
                                    </p:set>
                                    <p:animEffect transition="in" filter="fade">
                                      <p:cBhvr>
                                        <p:cTn id="83"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9229" y="2284159"/>
            <a:ext cx="2880677" cy="3495822"/>
          </a:xfrm>
          <a:prstGeom prst="rect">
            <a:avLst/>
          </a:prstGeom>
        </p:spPr>
      </p:pic>
      <p:sp>
        <p:nvSpPr>
          <p:cNvPr id="3" name="Oval 2"/>
          <p:cNvSpPr/>
          <p:nvPr/>
        </p:nvSpPr>
        <p:spPr>
          <a:xfrm rot="1905631">
            <a:off x="1695628" y="3453167"/>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42</a:t>
            </a:fld>
            <a:endParaRPr lang="en-US" dirty="0"/>
          </a:p>
        </p:txBody>
      </p:sp>
      <p:sp>
        <p:nvSpPr>
          <p:cNvPr id="21" name="Rectangle 20">
            <a:extLst>
              <a:ext uri="{FF2B5EF4-FFF2-40B4-BE49-F238E27FC236}">
                <a16:creationId xmlns:a16="http://schemas.microsoft.com/office/drawing/2014/main" id="{AD21D7BD-C55D-455C-AF6B-F7DD2C7AD5FD}"/>
              </a:ext>
            </a:extLst>
          </p:cNvPr>
          <p:cNvSpPr/>
          <p:nvPr/>
        </p:nvSpPr>
        <p:spPr>
          <a:xfrm>
            <a:off x="0" y="704852"/>
            <a:ext cx="6209414" cy="416781"/>
          </a:xfrm>
          <a:prstGeom prst="rect">
            <a:avLst/>
          </a:prstGeom>
        </p:spPr>
        <p:txBody>
          <a:bodyPr wrap="square">
            <a:spAutoFit/>
          </a:bodyPr>
          <a:lstStyle/>
          <a:p>
            <a:pPr marL="228600">
              <a:lnSpc>
                <a:spcPct val="115000"/>
              </a:lnSpc>
              <a:buClr>
                <a:srgbClr val="000000"/>
              </a:buClr>
            </a:pPr>
            <a:r>
              <a:rPr lang="en-US" sz="2000" dirty="0">
                <a:solidFill>
                  <a:srgbClr val="000000"/>
                </a:solidFill>
              </a:rPr>
              <a:t>This happens in real-world datasets</a:t>
            </a:r>
          </a:p>
        </p:txBody>
      </p:sp>
      <p:sp>
        <p:nvSpPr>
          <p:cNvPr id="12" name="Down Arrow 13">
            <a:extLst>
              <a:ext uri="{FF2B5EF4-FFF2-40B4-BE49-F238E27FC236}">
                <a16:creationId xmlns:a16="http://schemas.microsoft.com/office/drawing/2014/main" id="{D5733332-69D7-4F21-8000-B461C6948DC5}"/>
              </a:ext>
            </a:extLst>
          </p:cNvPr>
          <p:cNvSpPr/>
          <p:nvPr/>
        </p:nvSpPr>
        <p:spPr>
          <a:xfrm rot="11627934">
            <a:off x="1352129" y="5143302"/>
            <a:ext cx="269667" cy="663520"/>
          </a:xfrm>
          <a:prstGeom prst="downArrow">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C37C8087-2A63-4F5B-A0F7-E68BAC959E8F}"/>
              </a:ext>
            </a:extLst>
          </p:cNvPr>
          <p:cNvSpPr txBox="1"/>
          <p:nvPr/>
        </p:nvSpPr>
        <p:spPr>
          <a:xfrm>
            <a:off x="1912382" y="1859603"/>
            <a:ext cx="1262498" cy="307777"/>
          </a:xfrm>
          <a:prstGeom prst="rect">
            <a:avLst/>
          </a:prstGeom>
          <a:noFill/>
        </p:spPr>
        <p:txBody>
          <a:bodyPr wrap="none" rtlCol="0">
            <a:spAutoFit/>
          </a:bodyPr>
          <a:lstStyle/>
          <a:p>
            <a:r>
              <a:rPr lang="en-US" dirty="0"/>
              <a:t>Contact Point</a:t>
            </a:r>
          </a:p>
        </p:txBody>
      </p:sp>
      <p:sp>
        <p:nvSpPr>
          <p:cNvPr id="14" name="TextBox 13">
            <a:extLst>
              <a:ext uri="{FF2B5EF4-FFF2-40B4-BE49-F238E27FC236}">
                <a16:creationId xmlns:a16="http://schemas.microsoft.com/office/drawing/2014/main" id="{CE65C73B-FCF3-40A4-A19E-7C6FA585A80B}"/>
              </a:ext>
            </a:extLst>
          </p:cNvPr>
          <p:cNvSpPr txBox="1"/>
          <p:nvPr/>
        </p:nvSpPr>
        <p:spPr>
          <a:xfrm>
            <a:off x="545159" y="5857799"/>
            <a:ext cx="1531802" cy="307777"/>
          </a:xfrm>
          <a:prstGeom prst="rect">
            <a:avLst/>
          </a:prstGeom>
          <a:noFill/>
        </p:spPr>
        <p:txBody>
          <a:bodyPr wrap="none" rtlCol="0">
            <a:spAutoFit/>
          </a:bodyPr>
          <a:lstStyle/>
          <a:p>
            <a:r>
              <a:rPr lang="en-US" dirty="0"/>
              <a:t>Equilibrium Point</a:t>
            </a:r>
          </a:p>
        </p:txBody>
      </p:sp>
      <p:sp>
        <p:nvSpPr>
          <p:cNvPr id="15" name="Right Arrow 9">
            <a:extLst>
              <a:ext uri="{FF2B5EF4-FFF2-40B4-BE49-F238E27FC236}">
                <a16:creationId xmlns:a16="http://schemas.microsoft.com/office/drawing/2014/main" id="{CD33AB1D-DE32-4879-9F47-C6BAEA301AF4}"/>
              </a:ext>
            </a:extLst>
          </p:cNvPr>
          <p:cNvSpPr/>
          <p:nvPr/>
        </p:nvSpPr>
        <p:spPr>
          <a:xfrm rot="8108954">
            <a:off x="1585877" y="2381454"/>
            <a:ext cx="842610" cy="395173"/>
          </a:xfrm>
          <a:prstGeom prst="rightArrow">
            <a:avLst/>
          </a:prstGeom>
          <a:solidFill>
            <a:schemeClr val="accent3"/>
          </a:solidFill>
          <a:ln w="1905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itle 2">
            <a:extLst>
              <a:ext uri="{FF2B5EF4-FFF2-40B4-BE49-F238E27FC236}">
                <a16:creationId xmlns:a16="http://schemas.microsoft.com/office/drawing/2014/main" id="{46FD5B11-1351-48B6-9F3F-20C9E8D2E5D7}"/>
              </a:ext>
            </a:extLst>
          </p:cNvPr>
          <p:cNvSpPr>
            <a:spLocks noGrp="1"/>
          </p:cNvSpPr>
          <p:nvPr>
            <p:ph type="title"/>
          </p:nvPr>
        </p:nvSpPr>
        <p:spPr>
          <a:xfrm>
            <a:off x="0" y="1"/>
            <a:ext cx="12192000" cy="704851"/>
          </a:xfrm>
          <a:solidFill>
            <a:schemeClr val="accent3"/>
          </a:solidFill>
        </p:spPr>
        <p:txBody>
          <a:bodyPr>
            <a:normAutofit/>
          </a:bodyPr>
          <a:lstStyle/>
          <a:p>
            <a:r>
              <a:rPr lang="en-US" sz="4000" dirty="0"/>
              <a:t>Persistence Alone Is Not Enough</a:t>
            </a:r>
            <a:endParaRPr lang="en-US" sz="3700" dirty="0"/>
          </a:p>
        </p:txBody>
      </p:sp>
      <p:pic>
        <p:nvPicPr>
          <p:cNvPr id="27" name="Shape 193">
            <a:extLst>
              <a:ext uri="{FF2B5EF4-FFF2-40B4-BE49-F238E27FC236}">
                <a16:creationId xmlns:a16="http://schemas.microsoft.com/office/drawing/2014/main" id="{B65FACDE-D8C4-4F3C-A145-1990C0809CB6}"/>
              </a:ext>
            </a:extLst>
          </p:cNvPr>
          <p:cNvPicPr preferRelativeResize="0"/>
          <p:nvPr/>
        </p:nvPicPr>
        <p:blipFill>
          <a:blip r:embed="rId4">
            <a:alphaModFix/>
          </a:blip>
          <a:stretch>
            <a:fillRect/>
          </a:stretch>
        </p:blipFill>
        <p:spPr>
          <a:xfrm>
            <a:off x="4070315" y="1337080"/>
            <a:ext cx="3140601" cy="5262384"/>
          </a:xfrm>
          <a:prstGeom prst="rect">
            <a:avLst/>
          </a:prstGeom>
          <a:noFill/>
          <a:ln>
            <a:noFill/>
          </a:ln>
        </p:spPr>
      </p:pic>
      <p:sp>
        <p:nvSpPr>
          <p:cNvPr id="29" name="Shape 196">
            <a:extLst>
              <a:ext uri="{FF2B5EF4-FFF2-40B4-BE49-F238E27FC236}">
                <a16:creationId xmlns:a16="http://schemas.microsoft.com/office/drawing/2014/main" id="{C5BC4B04-CF07-4AAD-8931-2200B1EB6DF7}"/>
              </a:ext>
            </a:extLst>
          </p:cNvPr>
          <p:cNvSpPr/>
          <p:nvPr/>
        </p:nvSpPr>
        <p:spPr>
          <a:xfrm>
            <a:off x="5841742" y="3421339"/>
            <a:ext cx="578889"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0" name="Shape 197">
            <a:extLst>
              <a:ext uri="{FF2B5EF4-FFF2-40B4-BE49-F238E27FC236}">
                <a16:creationId xmlns:a16="http://schemas.microsoft.com/office/drawing/2014/main" id="{B9E32397-EB94-4918-BF53-FCCFC5F303DB}"/>
              </a:ext>
            </a:extLst>
          </p:cNvPr>
          <p:cNvSpPr/>
          <p:nvPr/>
        </p:nvSpPr>
        <p:spPr>
          <a:xfrm flipH="1">
            <a:off x="4824132" y="3421339"/>
            <a:ext cx="578889"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1" name="Shape 198">
            <a:extLst>
              <a:ext uri="{FF2B5EF4-FFF2-40B4-BE49-F238E27FC236}">
                <a16:creationId xmlns:a16="http://schemas.microsoft.com/office/drawing/2014/main" id="{202C56A4-41B5-4B1E-9250-E0FC8CA4CB4C}"/>
              </a:ext>
            </a:extLst>
          </p:cNvPr>
          <p:cNvSpPr/>
          <p:nvPr/>
        </p:nvSpPr>
        <p:spPr>
          <a:xfrm flipH="1">
            <a:off x="6717972" y="3421339"/>
            <a:ext cx="372650"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pic>
        <p:nvPicPr>
          <p:cNvPr id="5" name="Picture 4" descr="A close up of a sign&#10;&#10;Description automatically generated">
            <a:extLst>
              <a:ext uri="{FF2B5EF4-FFF2-40B4-BE49-F238E27FC236}">
                <a16:creationId xmlns:a16="http://schemas.microsoft.com/office/drawing/2014/main" id="{C04433AD-36A4-4311-B9D7-1E65E1FC5632}"/>
              </a:ext>
            </a:extLst>
          </p:cNvPr>
          <p:cNvPicPr>
            <a:picLocks noChangeAspect="1"/>
          </p:cNvPicPr>
          <p:nvPr/>
        </p:nvPicPr>
        <p:blipFill>
          <a:blip r:embed="rId5"/>
          <a:stretch>
            <a:fillRect/>
          </a:stretch>
        </p:blipFill>
        <p:spPr>
          <a:xfrm>
            <a:off x="7483452" y="2417442"/>
            <a:ext cx="4654938" cy="3229256"/>
          </a:xfrm>
          <a:prstGeom prst="rect">
            <a:avLst/>
          </a:prstGeom>
        </p:spPr>
      </p:pic>
      <p:sp>
        <p:nvSpPr>
          <p:cNvPr id="32" name="Shape 199">
            <a:extLst>
              <a:ext uri="{FF2B5EF4-FFF2-40B4-BE49-F238E27FC236}">
                <a16:creationId xmlns:a16="http://schemas.microsoft.com/office/drawing/2014/main" id="{E05C4B50-D815-47E5-93F1-F23408EA766A}"/>
              </a:ext>
            </a:extLst>
          </p:cNvPr>
          <p:cNvSpPr/>
          <p:nvPr/>
        </p:nvSpPr>
        <p:spPr>
          <a:xfrm>
            <a:off x="4148734" y="3421339"/>
            <a:ext cx="372650" cy="289599"/>
          </a:xfrm>
          <a:prstGeom prst="rightArrow">
            <a:avLst>
              <a:gd name="adj1" fmla="val 50000"/>
              <a:gd name="adj2" fmla="val 50000"/>
            </a:avLst>
          </a:prstGeom>
          <a:solidFill>
            <a:schemeClr val="accent3"/>
          </a:solidFill>
          <a:ln w="28575" cap="flat" cmpd="sng">
            <a:solidFill>
              <a:schemeClr val="bg1"/>
            </a:solidFill>
            <a:prstDash val="solid"/>
            <a:round/>
            <a:headEnd type="none" w="med" len="med"/>
            <a:tailEnd type="none" w="med" len="med"/>
          </a:ln>
        </p:spPr>
        <p:txBody>
          <a:bodyPr lIns="91425" tIns="91425" rIns="91425" bIns="91425" anchor="ctr" anchorCtr="0">
            <a:noAutofit/>
          </a:bodyPr>
          <a:lstStyle/>
          <a:p>
            <a:endParaRPr/>
          </a:p>
        </p:txBody>
      </p:sp>
      <p:sp>
        <p:nvSpPr>
          <p:cNvPr id="34" name="Rectangle 33">
            <a:extLst>
              <a:ext uri="{FF2B5EF4-FFF2-40B4-BE49-F238E27FC236}">
                <a16:creationId xmlns:a16="http://schemas.microsoft.com/office/drawing/2014/main" id="{13E592E4-8984-4AE0-8D17-FE5005527810}"/>
              </a:ext>
            </a:extLst>
          </p:cNvPr>
          <p:cNvSpPr/>
          <p:nvPr/>
        </p:nvSpPr>
        <p:spPr>
          <a:xfrm>
            <a:off x="195328" y="1577849"/>
            <a:ext cx="7216643" cy="4370278"/>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
        <p:nvSpPr>
          <p:cNvPr id="23" name="Arrow: Bent 22">
            <a:extLst>
              <a:ext uri="{FF2B5EF4-FFF2-40B4-BE49-F238E27FC236}">
                <a16:creationId xmlns:a16="http://schemas.microsoft.com/office/drawing/2014/main" id="{3F3A3BB6-2728-46A2-AB32-73032D21BBFB}"/>
              </a:ext>
            </a:extLst>
          </p:cNvPr>
          <p:cNvSpPr/>
          <p:nvPr/>
        </p:nvSpPr>
        <p:spPr>
          <a:xfrm rot="5400000" flipH="1">
            <a:off x="10122648" y="3660225"/>
            <a:ext cx="430081" cy="2097158"/>
          </a:xfrm>
          <a:prstGeom prst="bentArrow">
            <a:avLst>
              <a:gd name="adj1" fmla="val 24621"/>
              <a:gd name="adj2" fmla="val 24174"/>
              <a:gd name="adj3" fmla="val 20525"/>
              <a:gd name="adj4" fmla="val 45818"/>
            </a:avLst>
          </a:prstGeom>
          <a:solidFill>
            <a:schemeClr val="accent3"/>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99116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22" presetClass="entr" presetSubtype="2"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wipe(right)">
                                      <p:cBhvr>
                                        <p:cTn id="13" dur="500"/>
                                        <p:tgtEl>
                                          <p:spTgt spid="3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wipe(left)">
                                      <p:cBhvr>
                                        <p:cTn id="16" dur="500"/>
                                        <p:tgtEl>
                                          <p:spTgt spid="2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wipe(left)">
                                      <p:cBhvr>
                                        <p:cTn id="27" dur="500"/>
                                        <p:tgtEl>
                                          <p:spTgt spid="32"/>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500"/>
                                        <p:tgtEl>
                                          <p:spTgt spid="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fade">
                                      <p:cBhvr>
                                        <p:cTn id="40" dur="500"/>
                                        <p:tgtEl>
                                          <p:spTgt spid="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p:bldP spid="14" grpId="0"/>
      <p:bldP spid="15" grpId="0" animBg="1"/>
      <p:bldP spid="29" grpId="0" animBg="1"/>
      <p:bldP spid="30" grpId="0" animBg="1"/>
      <p:bldP spid="31" grpId="0" animBg="1"/>
      <p:bldP spid="32" grpId="0" animBg="1"/>
      <p:bldP spid="34" grpId="0" animBg="1"/>
      <p:bldP spid="2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0" y="704851"/>
            <a:ext cx="12192000" cy="6153149"/>
          </a:xfrm>
        </p:spPr>
        <p:txBody>
          <a:bodyPr>
            <a:normAutofit/>
          </a:bodyPr>
          <a:lstStyle/>
          <a:p>
            <a:pPr>
              <a:defRPr/>
            </a:pPr>
            <a:r>
              <a:rPr lang="en-US" sz="2400" b="1" dirty="0">
                <a:solidFill>
                  <a:schemeClr val="accent1">
                    <a:lumMod val="75000"/>
                  </a:schemeClr>
                </a:solidFill>
              </a:rPr>
              <a:t>Introduction of </a:t>
            </a:r>
            <a:r>
              <a:rPr lang="en-US" sz="2400" b="1" i="1" dirty="0">
                <a:solidFill>
                  <a:schemeClr val="accent1">
                    <a:lumMod val="75000"/>
                  </a:schemeClr>
                </a:solidFill>
              </a:rPr>
              <a:t>p</a:t>
            </a:r>
            <a:r>
              <a:rPr lang="en-US" sz="2400" b="1" dirty="0">
                <a:solidFill>
                  <a:schemeClr val="accent1">
                    <a:lumMod val="75000"/>
                  </a:schemeClr>
                </a:solidFill>
              </a:rPr>
              <a:t> parameter for </a:t>
            </a:r>
            <a:r>
              <a:rPr lang="en-US" sz="2400" b="1" i="1" dirty="0">
                <a:solidFill>
                  <a:schemeClr val="accent1">
                    <a:lumMod val="75000"/>
                  </a:schemeClr>
                </a:solidFill>
                <a:cs typeface="Arial" pitchFamily="34" charset="0"/>
              </a:rPr>
              <a:t>β</a:t>
            </a:r>
            <a:r>
              <a:rPr lang="en-US" sz="2400" b="1" i="1" baseline="30000" dirty="0">
                <a:solidFill>
                  <a:schemeClr val="accent1">
                    <a:lumMod val="75000"/>
                  </a:schemeClr>
                </a:solidFill>
                <a:cs typeface="Arial" pitchFamily="34" charset="0"/>
              </a:rPr>
              <a:t>p</a:t>
            </a:r>
            <a:r>
              <a:rPr lang="en-US" sz="2400" b="1" dirty="0">
                <a:solidFill>
                  <a:schemeClr val="accent1">
                    <a:lumMod val="75000"/>
                  </a:schemeClr>
                </a:solidFill>
                <a:cs typeface="Arial" pitchFamily="34" charset="0"/>
              </a:rPr>
              <a:t>-Skeleton graph</a:t>
            </a:r>
          </a:p>
          <a:p>
            <a:pPr>
              <a:defRPr/>
            </a:pPr>
            <a:r>
              <a:rPr lang="en-US" sz="2400" b="1" dirty="0">
                <a:solidFill>
                  <a:schemeClr val="accent1">
                    <a:lumMod val="75000"/>
                  </a:schemeClr>
                </a:solidFill>
                <a:cs typeface="Arial" pitchFamily="34" charset="0"/>
              </a:rPr>
              <a:t>Approximation of cone graphs for efficient computation in multidimensional spaces</a:t>
            </a:r>
          </a:p>
          <a:p>
            <a:pPr>
              <a:defRPr/>
            </a:pPr>
            <a:r>
              <a:rPr lang="en-US" sz="2400" dirty="0"/>
              <a:t>Problem decomposition allowing for scalable, parallel algorithm for </a:t>
            </a:r>
            <a:r>
              <a:rPr lang="en-US" sz="2400" i="1" dirty="0">
                <a:cs typeface="Arial" pitchFamily="34" charset="0"/>
              </a:rPr>
              <a:t>β</a:t>
            </a:r>
            <a:r>
              <a:rPr lang="en-US" sz="2400" i="1" baseline="30000" dirty="0">
                <a:cs typeface="Arial" pitchFamily="34" charset="0"/>
              </a:rPr>
              <a:t>p</a:t>
            </a:r>
            <a:r>
              <a:rPr lang="en-US" sz="2400" dirty="0">
                <a:cs typeface="Arial" pitchFamily="34" charset="0"/>
              </a:rPr>
              <a:t>-skeletons and cone graphs amenable to the GPU</a:t>
            </a:r>
            <a:endParaRPr lang="en-US" sz="2400" dirty="0"/>
          </a:p>
          <a:p>
            <a:pPr marL="457200" lvl="2" indent="-457200"/>
            <a:r>
              <a:rPr lang="en-US" dirty="0"/>
              <a:t>Developed quality measures of proximity graphs for three applications:</a:t>
            </a:r>
          </a:p>
          <a:p>
            <a:pPr marL="457200" lvl="3" indent="0">
              <a:buNone/>
            </a:pPr>
            <a:r>
              <a:rPr lang="en-US" b="1" dirty="0">
                <a:solidFill>
                  <a:schemeClr val="accent1">
                    <a:lumMod val="75000"/>
                  </a:schemeClr>
                </a:solidFill>
              </a:rPr>
              <a:t>Topological computation</a:t>
            </a:r>
          </a:p>
          <a:p>
            <a:pPr marL="457200" lvl="3" indent="0" algn="r">
              <a:buNone/>
            </a:pPr>
            <a:r>
              <a:rPr lang="en-US" dirty="0"/>
              <a:t>Shape reconstruction		</a:t>
            </a:r>
          </a:p>
          <a:p>
            <a:pPr marL="914400" lvl="3" indent="-457200"/>
            <a:endParaRPr lang="en-US" dirty="0"/>
          </a:p>
          <a:p>
            <a:pPr marL="914400" lvl="3" indent="-457200"/>
            <a:endParaRPr lang="en-US" dirty="0"/>
          </a:p>
          <a:p>
            <a:pPr marL="457200" lvl="3" indent="0">
              <a:buNone/>
            </a:pPr>
            <a:endParaRPr lang="en-US" dirty="0"/>
          </a:p>
          <a:p>
            <a:pPr marL="457200" lvl="3" indent="0">
              <a:buNone/>
            </a:pPr>
            <a:r>
              <a:rPr lang="en-US" dirty="0"/>
              <a:t>SVM classification</a:t>
            </a:r>
          </a:p>
        </p:txBody>
      </p:sp>
      <p:sp>
        <p:nvSpPr>
          <p:cNvPr id="2" name="Slide Number Placeholder 1"/>
          <p:cNvSpPr>
            <a:spLocks noGrp="1"/>
          </p:cNvSpPr>
          <p:nvPr>
            <p:ph type="sldNum" sz="quarter" idx="12"/>
          </p:nvPr>
        </p:nvSpPr>
        <p:spPr/>
        <p:txBody>
          <a:bodyPr/>
          <a:lstStyle/>
          <a:p>
            <a:fld id="{0C9D9FE6-5D08-3B48-9104-2B1B3E27A71F}" type="slidenum">
              <a:rPr lang="en-US" smtClean="0"/>
              <a:t>43</a:t>
            </a:fld>
            <a:endParaRPr lang="en-US"/>
          </a:p>
        </p:txBody>
      </p:sp>
      <p:sp>
        <p:nvSpPr>
          <p:cNvPr id="9" name="Title 1">
            <a:extLst>
              <a:ext uri="{FF2B5EF4-FFF2-40B4-BE49-F238E27FC236}">
                <a16:creationId xmlns:a16="http://schemas.microsoft.com/office/drawing/2014/main" id="{1FCD6574-D4A3-44CB-AB42-298A05F11B06}"/>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Model Contributions</a:t>
            </a:r>
          </a:p>
        </p:txBody>
      </p:sp>
      <p:pic>
        <p:nvPicPr>
          <p:cNvPr id="12" name="Picture 11">
            <a:extLst>
              <a:ext uri="{FF2B5EF4-FFF2-40B4-BE49-F238E27FC236}">
                <a16:creationId xmlns:a16="http://schemas.microsoft.com/office/drawing/2014/main" id="{67D7FBAF-6BA6-4679-B86E-8862FEE4F36B}"/>
              </a:ext>
            </a:extLst>
          </p:cNvPr>
          <p:cNvPicPr>
            <a:picLocks noChangeAspect="1"/>
          </p:cNvPicPr>
          <p:nvPr/>
        </p:nvPicPr>
        <p:blipFill>
          <a:blip r:embed="rId3"/>
          <a:stretch>
            <a:fillRect/>
          </a:stretch>
        </p:blipFill>
        <p:spPr>
          <a:xfrm>
            <a:off x="2277156" y="4395853"/>
            <a:ext cx="3581308" cy="2462148"/>
          </a:xfrm>
          <a:prstGeom prst="rect">
            <a:avLst/>
          </a:prstGeom>
        </p:spPr>
      </p:pic>
      <p:pic>
        <p:nvPicPr>
          <p:cNvPr id="13" name="Picture 12">
            <a:extLst>
              <a:ext uri="{FF2B5EF4-FFF2-40B4-BE49-F238E27FC236}">
                <a16:creationId xmlns:a16="http://schemas.microsoft.com/office/drawing/2014/main" id="{EC15AAF6-73E3-4C2A-B8FB-1FD938AE0C09}"/>
              </a:ext>
            </a:extLst>
          </p:cNvPr>
          <p:cNvPicPr>
            <a:picLocks noChangeAspect="1"/>
          </p:cNvPicPr>
          <p:nvPr/>
        </p:nvPicPr>
        <p:blipFill rotWithShape="1">
          <a:blip r:embed="rId4">
            <a:extLst>
              <a:ext uri="{28A0092B-C50C-407E-A947-70E740481C1C}">
                <a14:useLocalDpi xmlns:a14="http://schemas.microsoft.com/office/drawing/2010/main" val="0"/>
              </a:ext>
            </a:extLst>
          </a:blip>
          <a:srcRect l="12774" t="80443" r="56058" b="1"/>
          <a:stretch/>
        </p:blipFill>
        <p:spPr>
          <a:xfrm rot="10800000">
            <a:off x="3758564" y="2937226"/>
            <a:ext cx="2359645" cy="1480600"/>
          </a:xfrm>
          <a:prstGeom prst="rect">
            <a:avLst/>
          </a:prstGeom>
          <a:ln w="28575">
            <a:noFill/>
            <a:prstDash val="dash"/>
          </a:ln>
          <a:effectLst>
            <a:softEdge rad="63500"/>
          </a:effectLst>
        </p:spPr>
      </p:pic>
      <p:grpSp>
        <p:nvGrpSpPr>
          <p:cNvPr id="5" name="Group 4">
            <a:extLst>
              <a:ext uri="{FF2B5EF4-FFF2-40B4-BE49-F238E27FC236}">
                <a16:creationId xmlns:a16="http://schemas.microsoft.com/office/drawing/2014/main" id="{3A600480-599E-47C3-9065-80A302F209B9}"/>
              </a:ext>
            </a:extLst>
          </p:cNvPr>
          <p:cNvGrpSpPr/>
          <p:nvPr/>
        </p:nvGrpSpPr>
        <p:grpSpPr>
          <a:xfrm>
            <a:off x="7280139" y="3622889"/>
            <a:ext cx="2220976" cy="1114496"/>
            <a:chOff x="1481328" y="3943350"/>
            <a:chExt cx="2916512" cy="1463519"/>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B861F295-17E6-4BF2-83F8-BFD72375F169}"/>
                </a:ext>
              </a:extLst>
            </p:cNvPr>
            <p:cNvPicPr>
              <a:picLocks noChangeAspect="1"/>
            </p:cNvPicPr>
            <p:nvPr/>
          </p:nvPicPr>
          <p:blipFill rotWithShape="1">
            <a:blip r:embed="rId5"/>
            <a:srcRect l="37401" t="69001" r="35512" b="3339"/>
            <a:stretch/>
          </p:blipFill>
          <p:spPr>
            <a:xfrm>
              <a:off x="2939584" y="3943350"/>
              <a:ext cx="1458256" cy="1463518"/>
            </a:xfrm>
            <a:prstGeom prst="rect">
              <a:avLst/>
            </a:prstGeom>
          </p:spPr>
        </p:pic>
        <p:pic>
          <p:nvPicPr>
            <p:cNvPr id="14" name="Picture 13">
              <a:extLst>
                <a:ext uri="{FF2B5EF4-FFF2-40B4-BE49-F238E27FC236}">
                  <a16:creationId xmlns:a16="http://schemas.microsoft.com/office/drawing/2014/main" id="{5C2E7A38-3254-4419-B6E6-DAEBF6EFE5E1}"/>
                </a:ext>
              </a:extLst>
            </p:cNvPr>
            <p:cNvPicPr>
              <a:picLocks noChangeAspect="1"/>
            </p:cNvPicPr>
            <p:nvPr/>
          </p:nvPicPr>
          <p:blipFill rotWithShape="1">
            <a:blip r:embed="rId5"/>
            <a:srcRect l="4218" t="69001" r="68695" b="3339"/>
            <a:stretch/>
          </p:blipFill>
          <p:spPr>
            <a:xfrm>
              <a:off x="1481328" y="3943351"/>
              <a:ext cx="1458256" cy="1463518"/>
            </a:xfrm>
            <a:prstGeom prst="rect">
              <a:avLst/>
            </a:prstGeom>
          </p:spPr>
        </p:pic>
      </p:grpSp>
      <p:sp>
        <p:nvSpPr>
          <p:cNvPr id="6" name="Rectangle 5">
            <a:extLst>
              <a:ext uri="{FF2B5EF4-FFF2-40B4-BE49-F238E27FC236}">
                <a16:creationId xmlns:a16="http://schemas.microsoft.com/office/drawing/2014/main" id="{E71706AE-C08D-4693-A47D-DDF64C9B0468}"/>
              </a:ext>
            </a:extLst>
          </p:cNvPr>
          <p:cNvSpPr/>
          <p:nvPr/>
        </p:nvSpPr>
        <p:spPr>
          <a:xfrm>
            <a:off x="366823" y="2833810"/>
            <a:ext cx="5996763" cy="1626547"/>
          </a:xfrm>
          <a:prstGeom prst="rect">
            <a:avLst/>
          </a:prstGeom>
          <a:noFill/>
          <a:ln w="381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9F2C039-674A-4343-ABFC-6CBFD61D4CD6}"/>
              </a:ext>
            </a:extLst>
          </p:cNvPr>
          <p:cNvSpPr/>
          <p:nvPr/>
        </p:nvSpPr>
        <p:spPr>
          <a:xfrm>
            <a:off x="55420" y="771095"/>
            <a:ext cx="11969665" cy="857100"/>
          </a:xfrm>
          <a:prstGeom prst="rect">
            <a:avLst/>
          </a:prstGeom>
          <a:noFill/>
          <a:ln w="381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500BB69C-9DBD-4A88-B0E7-57B4347B37AA}"/>
              </a:ext>
            </a:extLst>
          </p:cNvPr>
          <p:cNvGrpSpPr/>
          <p:nvPr/>
        </p:nvGrpSpPr>
        <p:grpSpPr>
          <a:xfrm>
            <a:off x="9825295" y="3622891"/>
            <a:ext cx="2199790" cy="1109762"/>
            <a:chOff x="7997783" y="3640356"/>
            <a:chExt cx="3643097" cy="1837889"/>
          </a:xfrm>
          <a:effectLst>
            <a:outerShdw blurRad="50800" dist="38100" dir="2700000" algn="tl" rotWithShape="0">
              <a:prstClr val="black">
                <a:alpha val="40000"/>
              </a:prstClr>
            </a:outerShdw>
          </a:effectLst>
        </p:grpSpPr>
        <p:pic>
          <p:nvPicPr>
            <p:cNvPr id="22" name="Picture 21">
              <a:extLst>
                <a:ext uri="{FF2B5EF4-FFF2-40B4-BE49-F238E27FC236}">
                  <a16:creationId xmlns:a16="http://schemas.microsoft.com/office/drawing/2014/main" id="{4E9D1EDD-215E-4C23-8645-B54474C868E0}"/>
                </a:ext>
              </a:extLst>
            </p:cNvPr>
            <p:cNvPicPr>
              <a:picLocks noChangeAspect="1"/>
            </p:cNvPicPr>
            <p:nvPr/>
          </p:nvPicPr>
          <p:blipFill rotWithShape="1">
            <a:blip r:embed="rId6"/>
            <a:srcRect l="37455" t="68901" r="35196" b="3215"/>
            <a:stretch/>
          </p:blipFill>
          <p:spPr>
            <a:xfrm>
              <a:off x="9806738" y="3640356"/>
              <a:ext cx="1834142" cy="1837889"/>
            </a:xfrm>
            <a:prstGeom prst="rect">
              <a:avLst/>
            </a:prstGeom>
          </p:spPr>
        </p:pic>
        <p:pic>
          <p:nvPicPr>
            <p:cNvPr id="23" name="Picture 22">
              <a:extLst>
                <a:ext uri="{FF2B5EF4-FFF2-40B4-BE49-F238E27FC236}">
                  <a16:creationId xmlns:a16="http://schemas.microsoft.com/office/drawing/2014/main" id="{F6640536-F90F-4C09-B58B-6EEA5C7B4312}"/>
                </a:ext>
              </a:extLst>
            </p:cNvPr>
            <p:cNvPicPr>
              <a:picLocks noChangeAspect="1"/>
            </p:cNvPicPr>
            <p:nvPr/>
          </p:nvPicPr>
          <p:blipFill rotWithShape="1">
            <a:blip r:embed="rId6"/>
            <a:srcRect l="4116" t="68901" r="68535" b="3215"/>
            <a:stretch/>
          </p:blipFill>
          <p:spPr>
            <a:xfrm>
              <a:off x="7997783" y="3640358"/>
              <a:ext cx="1819573" cy="1823290"/>
            </a:xfrm>
            <a:prstGeom prst="rect">
              <a:avLst/>
            </a:prstGeom>
          </p:spPr>
        </p:pic>
      </p:grpSp>
      <p:grpSp>
        <p:nvGrpSpPr>
          <p:cNvPr id="8" name="Group 7">
            <a:extLst>
              <a:ext uri="{FF2B5EF4-FFF2-40B4-BE49-F238E27FC236}">
                <a16:creationId xmlns:a16="http://schemas.microsoft.com/office/drawing/2014/main" id="{3F996A0D-073A-4440-B594-5201ED6251DF}"/>
              </a:ext>
            </a:extLst>
          </p:cNvPr>
          <p:cNvGrpSpPr/>
          <p:nvPr/>
        </p:nvGrpSpPr>
        <p:grpSpPr>
          <a:xfrm>
            <a:off x="8604946" y="5579029"/>
            <a:ext cx="2241890" cy="1124574"/>
            <a:chOff x="7981146" y="3618689"/>
            <a:chExt cx="3678014" cy="1844960"/>
          </a:xfrm>
          <a:effectLst>
            <a:outerShdw blurRad="50800" dist="38100" dir="2700000" algn="tl" rotWithShape="0">
              <a:prstClr val="black">
                <a:alpha val="40000"/>
              </a:prstClr>
            </a:outerShdw>
          </a:effectLst>
        </p:grpSpPr>
        <p:pic>
          <p:nvPicPr>
            <p:cNvPr id="24" name="Picture 23">
              <a:extLst>
                <a:ext uri="{FF2B5EF4-FFF2-40B4-BE49-F238E27FC236}">
                  <a16:creationId xmlns:a16="http://schemas.microsoft.com/office/drawing/2014/main" id="{B32AEBF1-35F8-4F7C-98A6-CFE82BEB06F7}"/>
                </a:ext>
              </a:extLst>
            </p:cNvPr>
            <p:cNvPicPr>
              <a:picLocks noChangeAspect="1"/>
            </p:cNvPicPr>
            <p:nvPr/>
          </p:nvPicPr>
          <p:blipFill rotWithShape="1">
            <a:blip r:embed="rId7"/>
            <a:srcRect l="4138" t="68986" r="68513" b="3130"/>
            <a:stretch/>
          </p:blipFill>
          <p:spPr>
            <a:xfrm>
              <a:off x="7981146" y="3622887"/>
              <a:ext cx="1837008" cy="1840761"/>
            </a:xfrm>
            <a:prstGeom prst="rect">
              <a:avLst/>
            </a:prstGeom>
          </p:spPr>
        </p:pic>
        <p:pic>
          <p:nvPicPr>
            <p:cNvPr id="25" name="Picture 24">
              <a:extLst>
                <a:ext uri="{FF2B5EF4-FFF2-40B4-BE49-F238E27FC236}">
                  <a16:creationId xmlns:a16="http://schemas.microsoft.com/office/drawing/2014/main" id="{BA888753-A5EA-40A2-863F-3D005AEBC8DA}"/>
                </a:ext>
              </a:extLst>
            </p:cNvPr>
            <p:cNvPicPr>
              <a:picLocks noChangeAspect="1"/>
            </p:cNvPicPr>
            <p:nvPr/>
          </p:nvPicPr>
          <p:blipFill rotWithShape="1">
            <a:blip r:embed="rId7"/>
            <a:srcRect l="37284" t="68986" r="35416" b="3350"/>
            <a:stretch/>
          </p:blipFill>
          <p:spPr>
            <a:xfrm>
              <a:off x="9806737" y="3618689"/>
              <a:ext cx="1852423" cy="1844960"/>
            </a:xfrm>
            <a:prstGeom prst="rect">
              <a:avLst/>
            </a:prstGeom>
          </p:spPr>
        </p:pic>
      </p:grpSp>
      <p:sp>
        <p:nvSpPr>
          <p:cNvPr id="15" name="TextBox 14">
            <a:extLst>
              <a:ext uri="{FF2B5EF4-FFF2-40B4-BE49-F238E27FC236}">
                <a16:creationId xmlns:a16="http://schemas.microsoft.com/office/drawing/2014/main" id="{7BF28F16-31BC-4E89-BD9F-9B8931961FEF}"/>
              </a:ext>
            </a:extLst>
          </p:cNvPr>
          <p:cNvSpPr txBox="1"/>
          <p:nvPr/>
        </p:nvSpPr>
        <p:spPr>
          <a:xfrm>
            <a:off x="7280139" y="4739943"/>
            <a:ext cx="1661032" cy="646331"/>
          </a:xfrm>
          <a:prstGeom prst="rect">
            <a:avLst/>
          </a:prstGeom>
          <a:noFill/>
        </p:spPr>
        <p:txBody>
          <a:bodyPr wrap="none" rtlCol="0">
            <a:spAutoFit/>
          </a:bodyPr>
          <a:lstStyle/>
          <a:p>
            <a:r>
              <a:rPr lang="en-US" b="1" dirty="0"/>
              <a:t>Expensive</a:t>
            </a:r>
          </a:p>
          <a:p>
            <a:r>
              <a:rPr lang="en-US" b="1" dirty="0"/>
              <a:t>Good Structure</a:t>
            </a:r>
          </a:p>
        </p:txBody>
      </p:sp>
      <p:sp>
        <p:nvSpPr>
          <p:cNvPr id="26" name="TextBox 25">
            <a:extLst>
              <a:ext uri="{FF2B5EF4-FFF2-40B4-BE49-F238E27FC236}">
                <a16:creationId xmlns:a16="http://schemas.microsoft.com/office/drawing/2014/main" id="{97252894-8674-4292-87E6-02CBD6AA2A22}"/>
              </a:ext>
            </a:extLst>
          </p:cNvPr>
          <p:cNvSpPr txBox="1"/>
          <p:nvPr/>
        </p:nvSpPr>
        <p:spPr>
          <a:xfrm>
            <a:off x="9825295" y="4786678"/>
            <a:ext cx="1532792" cy="646331"/>
          </a:xfrm>
          <a:prstGeom prst="rect">
            <a:avLst/>
          </a:prstGeom>
          <a:noFill/>
        </p:spPr>
        <p:txBody>
          <a:bodyPr wrap="none" rtlCol="0">
            <a:spAutoFit/>
          </a:bodyPr>
          <a:lstStyle/>
          <a:p>
            <a:r>
              <a:rPr lang="en-US" b="1" dirty="0"/>
              <a:t>Cheap</a:t>
            </a:r>
          </a:p>
          <a:p>
            <a:r>
              <a:rPr lang="en-US" b="1" dirty="0"/>
              <a:t>Bad Structure</a:t>
            </a:r>
          </a:p>
        </p:txBody>
      </p:sp>
      <p:sp>
        <p:nvSpPr>
          <p:cNvPr id="27" name="TextBox 26">
            <a:extLst>
              <a:ext uri="{FF2B5EF4-FFF2-40B4-BE49-F238E27FC236}">
                <a16:creationId xmlns:a16="http://schemas.microsoft.com/office/drawing/2014/main" id="{0A71AE8D-10B8-4FFD-B5E3-F81AEADBB987}"/>
              </a:ext>
            </a:extLst>
          </p:cNvPr>
          <p:cNvSpPr txBox="1"/>
          <p:nvPr/>
        </p:nvSpPr>
        <p:spPr>
          <a:xfrm>
            <a:off x="6971231" y="5829983"/>
            <a:ext cx="1661032" cy="646331"/>
          </a:xfrm>
          <a:prstGeom prst="rect">
            <a:avLst/>
          </a:prstGeom>
          <a:noFill/>
        </p:spPr>
        <p:txBody>
          <a:bodyPr wrap="none" rtlCol="0">
            <a:spAutoFit/>
          </a:bodyPr>
          <a:lstStyle/>
          <a:p>
            <a:r>
              <a:rPr lang="en-US" b="1" dirty="0">
                <a:solidFill>
                  <a:schemeClr val="accent1"/>
                </a:solidFill>
              </a:rPr>
              <a:t>Cheap</a:t>
            </a:r>
          </a:p>
          <a:p>
            <a:r>
              <a:rPr lang="en-US" b="1" dirty="0">
                <a:solidFill>
                  <a:schemeClr val="accent1"/>
                </a:solidFill>
              </a:rPr>
              <a:t>Good Structure</a:t>
            </a:r>
          </a:p>
        </p:txBody>
      </p:sp>
    </p:spTree>
    <p:extLst>
      <p:ext uri="{BB962C8B-B14F-4D97-AF65-F5344CB8AC3E}">
        <p14:creationId xmlns:p14="http://schemas.microsoft.com/office/powerpoint/2010/main" val="311228417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6" grpId="0"/>
      <p:bldP spid="2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Slide Number Placeholder 83"/>
          <p:cNvSpPr>
            <a:spLocks noGrp="1"/>
          </p:cNvSpPr>
          <p:nvPr>
            <p:ph type="sldNum" sz="quarter" idx="12"/>
          </p:nvPr>
        </p:nvSpPr>
        <p:spPr/>
        <p:txBody>
          <a:bodyPr/>
          <a:lstStyle/>
          <a:p>
            <a:fld id="{275D382F-3FEB-49B7-AA8F-75D024147BE8}" type="slidenum">
              <a:rPr lang="en-US" smtClean="0"/>
              <a:pPr/>
              <a:t>44</a:t>
            </a:fld>
            <a:endParaRPr lang="en-US"/>
          </a:p>
        </p:txBody>
      </p:sp>
      <p:sp>
        <p:nvSpPr>
          <p:cNvPr id="86" name="Title 1">
            <a:extLst>
              <a:ext uri="{FF2B5EF4-FFF2-40B4-BE49-F238E27FC236}">
                <a16:creationId xmlns:a16="http://schemas.microsoft.com/office/drawing/2014/main" id="{5C7CE67C-6B7F-4724-96C8-E17DC21C8AE1}"/>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makes a “good” graph?</a:t>
            </a:r>
          </a:p>
        </p:txBody>
      </p:sp>
      <p:sp>
        <p:nvSpPr>
          <p:cNvPr id="2" name="TextBox 1">
            <a:extLst>
              <a:ext uri="{FF2B5EF4-FFF2-40B4-BE49-F238E27FC236}">
                <a16:creationId xmlns:a16="http://schemas.microsoft.com/office/drawing/2014/main" id="{8395F83A-1C04-4257-A1F2-1A005798B21D}"/>
              </a:ext>
            </a:extLst>
          </p:cNvPr>
          <p:cNvSpPr txBox="1"/>
          <p:nvPr/>
        </p:nvSpPr>
        <p:spPr>
          <a:xfrm>
            <a:off x="0" y="704851"/>
            <a:ext cx="12192000" cy="5262979"/>
          </a:xfrm>
          <a:prstGeom prst="rect">
            <a:avLst/>
          </a:prstGeom>
          <a:noFill/>
        </p:spPr>
        <p:txBody>
          <a:bodyPr wrap="square" rtlCol="0">
            <a:spAutoFit/>
          </a:bodyPr>
          <a:lstStyle/>
          <a:p>
            <a:r>
              <a:rPr lang="en-US" sz="2400" dirty="0"/>
              <a:t>For extracting topology and many other tasks:</a:t>
            </a:r>
          </a:p>
          <a:p>
            <a:pPr marL="342900" indent="-342900">
              <a:buFont typeface="Arial" panose="020B0604020202020204" pitchFamily="34" charset="0"/>
              <a:buChar char="•"/>
            </a:pPr>
            <a:r>
              <a:rPr lang="en-US" sz="2400" dirty="0"/>
              <a:t>Limit directional bias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Respect shape of the manifold</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Avoid large gaps</a:t>
            </a:r>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endParaRPr lang="en-US" sz="2400" dirty="0"/>
          </a:p>
          <a:p>
            <a:pPr marL="342900" indent="-342900">
              <a:buFont typeface="Arial" panose="020B0604020202020204" pitchFamily="34" charset="0"/>
              <a:buChar char="•"/>
            </a:pPr>
            <a:r>
              <a:rPr lang="en-US" sz="2400" dirty="0"/>
              <a:t> Avoid contradictory information</a:t>
            </a:r>
          </a:p>
        </p:txBody>
      </p:sp>
      <p:pic>
        <p:nvPicPr>
          <p:cNvPr id="92" name="Picture 91">
            <a:extLst>
              <a:ext uri="{FF2B5EF4-FFF2-40B4-BE49-F238E27FC236}">
                <a16:creationId xmlns:a16="http://schemas.microsoft.com/office/drawing/2014/main" id="{AD92CF5E-A9ED-4452-9681-E692485F3D0C}"/>
              </a:ext>
            </a:extLst>
          </p:cNvPr>
          <p:cNvPicPr>
            <a:picLocks noChangeAspect="1"/>
          </p:cNvPicPr>
          <p:nvPr/>
        </p:nvPicPr>
        <p:blipFill rotWithShape="1">
          <a:blip r:embed="rId3"/>
          <a:srcRect l="56188" t="71570" r="18303" b="5926"/>
          <a:stretch/>
        </p:blipFill>
        <p:spPr>
          <a:xfrm>
            <a:off x="4545593" y="2380033"/>
            <a:ext cx="1780015" cy="1543281"/>
          </a:xfrm>
          <a:prstGeom prst="rect">
            <a:avLst/>
          </a:prstGeom>
        </p:spPr>
      </p:pic>
      <p:pic>
        <p:nvPicPr>
          <p:cNvPr id="256" name="Picture 255">
            <a:extLst>
              <a:ext uri="{FF2B5EF4-FFF2-40B4-BE49-F238E27FC236}">
                <a16:creationId xmlns:a16="http://schemas.microsoft.com/office/drawing/2014/main" id="{1BBDA487-9653-48C4-B3D1-0D226B2E9FCE}"/>
              </a:ext>
            </a:extLst>
          </p:cNvPr>
          <p:cNvPicPr>
            <a:picLocks noChangeAspect="1"/>
          </p:cNvPicPr>
          <p:nvPr/>
        </p:nvPicPr>
        <p:blipFill rotWithShape="1">
          <a:blip r:embed="rId4">
            <a:biLevel thresh="75000"/>
            <a:extLst>
              <a:ext uri="{BEBA8EAE-BF5A-486C-A8C5-ECC9F3942E4B}">
                <a14:imgProps xmlns:a14="http://schemas.microsoft.com/office/drawing/2010/main">
                  <a14:imgLayer r:embed="rId5">
                    <a14:imgEffect>
                      <a14:colorTemperature colorTemp="4700"/>
                    </a14:imgEffect>
                    <a14:imgEffect>
                      <a14:saturation sat="0"/>
                    </a14:imgEffect>
                  </a14:imgLayer>
                </a14:imgProps>
              </a:ext>
            </a:extLst>
          </a:blip>
          <a:srcRect l="51559" t="69672" r="26578" b="2577"/>
          <a:stretch/>
        </p:blipFill>
        <p:spPr>
          <a:xfrm>
            <a:off x="5059891" y="5220412"/>
            <a:ext cx="1677064" cy="1606708"/>
          </a:xfrm>
          <a:prstGeom prst="rect">
            <a:avLst/>
          </a:prstGeom>
        </p:spPr>
      </p:pic>
      <p:pic>
        <p:nvPicPr>
          <p:cNvPr id="257" name="Picture 256">
            <a:extLst>
              <a:ext uri="{FF2B5EF4-FFF2-40B4-BE49-F238E27FC236}">
                <a16:creationId xmlns:a16="http://schemas.microsoft.com/office/drawing/2014/main" id="{B67D7F91-A589-4660-9CEA-172BA6206DF9}"/>
              </a:ext>
            </a:extLst>
          </p:cNvPr>
          <p:cNvPicPr>
            <a:picLocks noChangeAspect="1"/>
          </p:cNvPicPr>
          <p:nvPr/>
        </p:nvPicPr>
        <p:blipFill rotWithShape="1">
          <a:blip r:embed="rId6"/>
          <a:srcRect t="4174" r="76795" b="69171"/>
          <a:stretch/>
        </p:blipFill>
        <p:spPr>
          <a:xfrm>
            <a:off x="2583484" y="4027337"/>
            <a:ext cx="1780016" cy="1543282"/>
          </a:xfrm>
          <a:prstGeom prst="rect">
            <a:avLst/>
          </a:prstGeom>
        </p:spPr>
      </p:pic>
      <p:sp>
        <p:nvSpPr>
          <p:cNvPr id="79" name="Freeform: Shape 78">
            <a:extLst>
              <a:ext uri="{FF2B5EF4-FFF2-40B4-BE49-F238E27FC236}">
                <a16:creationId xmlns:a16="http://schemas.microsoft.com/office/drawing/2014/main" id="{5D8740BF-8D5F-42E8-8A9C-120254A283C5}"/>
              </a:ext>
            </a:extLst>
          </p:cNvPr>
          <p:cNvSpPr/>
          <p:nvPr/>
        </p:nvSpPr>
        <p:spPr>
          <a:xfrm>
            <a:off x="3290862" y="4760259"/>
            <a:ext cx="676020" cy="683355"/>
          </a:xfrm>
          <a:custGeom>
            <a:avLst/>
            <a:gdLst>
              <a:gd name="connsiteX0" fmla="*/ 0 w 676020"/>
              <a:gd name="connsiteY0" fmla="*/ 311727 h 683355"/>
              <a:gd name="connsiteX1" fmla="*/ 156475 w 676020"/>
              <a:gd name="connsiteY1" fmla="*/ 108799 h 683355"/>
              <a:gd name="connsiteX2" fmla="*/ 433973 w 676020"/>
              <a:gd name="connsiteY2" fmla="*/ 0 h 683355"/>
              <a:gd name="connsiteX3" fmla="*/ 676020 w 676020"/>
              <a:gd name="connsiteY3" fmla="*/ 507321 h 683355"/>
              <a:gd name="connsiteX4" fmla="*/ 69680 w 676020"/>
              <a:gd name="connsiteY4" fmla="*/ 683355 h 683355"/>
              <a:gd name="connsiteX5" fmla="*/ 0 w 676020"/>
              <a:gd name="connsiteY5" fmla="*/ 311727 h 68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76020" h="683355">
                <a:moveTo>
                  <a:pt x="0" y="311727"/>
                </a:moveTo>
                <a:lnTo>
                  <a:pt x="156475" y="108799"/>
                </a:lnTo>
                <a:lnTo>
                  <a:pt x="433973" y="0"/>
                </a:lnTo>
                <a:lnTo>
                  <a:pt x="676020" y="507321"/>
                </a:lnTo>
                <a:lnTo>
                  <a:pt x="69680" y="683355"/>
                </a:lnTo>
                <a:lnTo>
                  <a:pt x="0" y="311727"/>
                </a:lnTo>
                <a:close/>
              </a:path>
            </a:pathLst>
          </a:custGeom>
          <a:solidFill>
            <a:schemeClr val="accent2">
              <a:alpha val="50196"/>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9A1DEEB1-F959-4DFE-B363-43FAC3C5F141}"/>
              </a:ext>
            </a:extLst>
          </p:cNvPr>
          <p:cNvSpPr/>
          <p:nvPr/>
        </p:nvSpPr>
        <p:spPr>
          <a:xfrm>
            <a:off x="5349876" y="6142999"/>
            <a:ext cx="975732" cy="50895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ADF3CB68-0E1F-4B37-B47D-3289B72ECFDC}"/>
              </a:ext>
            </a:extLst>
          </p:cNvPr>
          <p:cNvSpPr/>
          <p:nvPr/>
        </p:nvSpPr>
        <p:spPr>
          <a:xfrm>
            <a:off x="5238233" y="5220412"/>
            <a:ext cx="476250" cy="50895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5" name="Group 264">
            <a:extLst>
              <a:ext uri="{FF2B5EF4-FFF2-40B4-BE49-F238E27FC236}">
                <a16:creationId xmlns:a16="http://schemas.microsoft.com/office/drawing/2014/main" id="{24038C59-EBCD-464B-A4CB-A10D23E23485}"/>
              </a:ext>
            </a:extLst>
          </p:cNvPr>
          <p:cNvGrpSpPr/>
          <p:nvPr/>
        </p:nvGrpSpPr>
        <p:grpSpPr>
          <a:xfrm>
            <a:off x="7289223" y="1208816"/>
            <a:ext cx="2049437" cy="1753816"/>
            <a:chOff x="9515885" y="979326"/>
            <a:chExt cx="2490855" cy="2131562"/>
          </a:xfrm>
        </p:grpSpPr>
        <p:sp>
          <p:nvSpPr>
            <p:cNvPr id="95" name="Oval 94">
              <a:extLst>
                <a:ext uri="{FF2B5EF4-FFF2-40B4-BE49-F238E27FC236}">
                  <a16:creationId xmlns:a16="http://schemas.microsoft.com/office/drawing/2014/main" id="{EF41CD2C-5B14-4D43-9323-0AEB9FEFAEE0}"/>
                </a:ext>
              </a:extLst>
            </p:cNvPr>
            <p:cNvSpPr/>
            <p:nvPr/>
          </p:nvSpPr>
          <p:spPr>
            <a:xfrm>
              <a:off x="11435240" y="21964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6105B0F2-02C6-442A-B121-0C2B8B83BE0B}"/>
                </a:ext>
              </a:extLst>
            </p:cNvPr>
            <p:cNvSpPr/>
            <p:nvPr/>
          </p:nvSpPr>
          <p:spPr>
            <a:xfrm>
              <a:off x="10996796" y="207863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3FB8545-D5B8-40B1-840A-EC9EC0572177}"/>
                </a:ext>
              </a:extLst>
            </p:cNvPr>
            <p:cNvSpPr/>
            <p:nvPr/>
          </p:nvSpPr>
          <p:spPr>
            <a:xfrm>
              <a:off x="11511440" y="29584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19E729F7-8705-4175-831E-A3CE836200D1}"/>
                </a:ext>
              </a:extLst>
            </p:cNvPr>
            <p:cNvSpPr/>
            <p:nvPr/>
          </p:nvSpPr>
          <p:spPr>
            <a:xfrm>
              <a:off x="10235804" y="10108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3D84C1CD-C8EF-45AA-B9FD-588C7CB6E410}"/>
                </a:ext>
              </a:extLst>
            </p:cNvPr>
            <p:cNvSpPr/>
            <p:nvPr/>
          </p:nvSpPr>
          <p:spPr>
            <a:xfrm>
              <a:off x="10765540" y="12775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A3089B62-053D-4492-95EA-AB7AEA8AAFAD}"/>
                </a:ext>
              </a:extLst>
            </p:cNvPr>
            <p:cNvSpPr/>
            <p:nvPr/>
          </p:nvSpPr>
          <p:spPr>
            <a:xfrm>
              <a:off x="10083404" y="16204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Oval 114">
              <a:extLst>
                <a:ext uri="{FF2B5EF4-FFF2-40B4-BE49-F238E27FC236}">
                  <a16:creationId xmlns:a16="http://schemas.microsoft.com/office/drawing/2014/main" id="{72E9F6EF-6D04-4277-BB8B-571FCB5D6428}"/>
                </a:ext>
              </a:extLst>
            </p:cNvPr>
            <p:cNvSpPr/>
            <p:nvPr/>
          </p:nvSpPr>
          <p:spPr>
            <a:xfrm>
              <a:off x="11282840" y="17392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Oval 116">
              <a:extLst>
                <a:ext uri="{FF2B5EF4-FFF2-40B4-BE49-F238E27FC236}">
                  <a16:creationId xmlns:a16="http://schemas.microsoft.com/office/drawing/2014/main" id="{7530F1D9-B8D2-4893-9DF0-61285E314D65}"/>
                </a:ext>
              </a:extLst>
            </p:cNvPr>
            <p:cNvSpPr/>
            <p:nvPr/>
          </p:nvSpPr>
          <p:spPr>
            <a:xfrm>
              <a:off x="10530722" y="173928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9A5EAD18-EE0B-4EB8-BB64-79DE778399C2}"/>
                </a:ext>
              </a:extLst>
            </p:cNvPr>
            <p:cNvSpPr/>
            <p:nvPr/>
          </p:nvSpPr>
          <p:spPr>
            <a:xfrm>
              <a:off x="11098131" y="2686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021EC291-BC86-415A-90E6-3D75CB0FA381}"/>
                </a:ext>
              </a:extLst>
            </p:cNvPr>
            <p:cNvSpPr/>
            <p:nvPr/>
          </p:nvSpPr>
          <p:spPr>
            <a:xfrm>
              <a:off x="9626204" y="169669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7948B572-95D6-42A1-895D-24B81FED1797}"/>
                </a:ext>
              </a:extLst>
            </p:cNvPr>
            <p:cNvSpPr/>
            <p:nvPr/>
          </p:nvSpPr>
          <p:spPr>
            <a:xfrm>
              <a:off x="9893608" y="1990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7" name="Straight Connector 126">
              <a:extLst>
                <a:ext uri="{FF2B5EF4-FFF2-40B4-BE49-F238E27FC236}">
                  <a16:creationId xmlns:a16="http://schemas.microsoft.com/office/drawing/2014/main" id="{6D81892D-17C2-446B-8131-680E48660716}"/>
                </a:ext>
              </a:extLst>
            </p:cNvPr>
            <p:cNvCxnSpPr>
              <a:cxnSpLocks/>
              <a:endCxn id="122" idx="0"/>
            </p:cNvCxnSpPr>
            <p:nvPr/>
          </p:nvCxnSpPr>
          <p:spPr>
            <a:xfrm>
              <a:off x="9515885" y="1353790"/>
              <a:ext cx="186519" cy="3429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ED640BA-35C3-43D4-8B90-43316611FFE5}"/>
                </a:ext>
              </a:extLst>
            </p:cNvPr>
            <p:cNvCxnSpPr>
              <a:cxnSpLocks/>
              <a:endCxn id="103" idx="2"/>
            </p:cNvCxnSpPr>
            <p:nvPr/>
          </p:nvCxnSpPr>
          <p:spPr>
            <a:xfrm>
              <a:off x="9893608" y="979326"/>
              <a:ext cx="342196" cy="107764"/>
            </a:xfrm>
            <a:prstGeom prst="line">
              <a:avLst/>
            </a:prstGeom>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F364A937-55D5-4869-9022-1250C64786AD}"/>
                </a:ext>
              </a:extLst>
            </p:cNvPr>
            <p:cNvCxnSpPr>
              <a:stCxn id="113" idx="3"/>
              <a:endCxn id="122" idx="6"/>
            </p:cNvCxnSpPr>
            <p:nvPr/>
          </p:nvCxnSpPr>
          <p:spPr>
            <a:xfrm flipH="1">
              <a:off x="9778604" y="175057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A5EED335-4B7F-49A2-A1BD-50E7C5503F19}"/>
                </a:ext>
              </a:extLst>
            </p:cNvPr>
            <p:cNvCxnSpPr>
              <a:stCxn id="122" idx="4"/>
              <a:endCxn id="123" idx="0"/>
            </p:cNvCxnSpPr>
            <p:nvPr/>
          </p:nvCxnSpPr>
          <p:spPr>
            <a:xfrm>
              <a:off x="9702404" y="1849090"/>
              <a:ext cx="267404" cy="141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1384EB0D-CCFE-4FA3-9BF9-643AED028B1F}"/>
                </a:ext>
              </a:extLst>
            </p:cNvPr>
            <p:cNvCxnSpPr>
              <a:stCxn id="103" idx="4"/>
              <a:endCxn id="113" idx="0"/>
            </p:cNvCxnSpPr>
            <p:nvPr/>
          </p:nvCxnSpPr>
          <p:spPr>
            <a:xfrm flipH="1">
              <a:off x="10159604" y="116329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33BF026C-B627-4E60-8079-EBA42ED9CB1F}"/>
                </a:ext>
              </a:extLst>
            </p:cNvPr>
            <p:cNvCxnSpPr>
              <a:cxnSpLocks/>
              <a:stCxn id="103" idx="5"/>
              <a:endCxn id="117" idx="0"/>
            </p:cNvCxnSpPr>
            <p:nvPr/>
          </p:nvCxnSpPr>
          <p:spPr>
            <a:xfrm>
              <a:off x="10365886" y="1140972"/>
              <a:ext cx="241036" cy="5983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BAAD6D4-2099-415F-9792-1F91C27F2F1C}"/>
                </a:ext>
              </a:extLst>
            </p:cNvPr>
            <p:cNvCxnSpPr>
              <a:cxnSpLocks/>
              <a:stCxn id="106" idx="4"/>
              <a:endCxn id="117" idx="7"/>
            </p:cNvCxnSpPr>
            <p:nvPr/>
          </p:nvCxnSpPr>
          <p:spPr>
            <a:xfrm flipH="1">
              <a:off x="10660804" y="1429990"/>
              <a:ext cx="180936" cy="33161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FC631A82-6B42-45D9-91D0-9D776AA81EAB}"/>
                </a:ext>
              </a:extLst>
            </p:cNvPr>
            <p:cNvCxnSpPr>
              <a:stCxn id="97" idx="5"/>
              <a:endCxn id="98" idx="1"/>
            </p:cNvCxnSpPr>
            <p:nvPr/>
          </p:nvCxnSpPr>
          <p:spPr>
            <a:xfrm>
              <a:off x="11126878" y="2208719"/>
              <a:ext cx="406880" cy="772087"/>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D6DB926-701E-449D-9350-AD15B93FCAE8}"/>
                </a:ext>
              </a:extLst>
            </p:cNvPr>
            <p:cNvCxnSpPr>
              <a:stCxn id="95" idx="2"/>
              <a:endCxn id="97" idx="6"/>
            </p:cNvCxnSpPr>
            <p:nvPr/>
          </p:nvCxnSpPr>
          <p:spPr>
            <a:xfrm flipH="1" flipV="1">
              <a:off x="11149196" y="2154837"/>
              <a:ext cx="286044" cy="11785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B7607A41-D8B0-425C-94D3-748A184B0481}"/>
                </a:ext>
              </a:extLst>
            </p:cNvPr>
            <p:cNvCxnSpPr>
              <a:cxnSpLocks/>
              <a:stCxn id="115" idx="6"/>
            </p:cNvCxnSpPr>
            <p:nvPr/>
          </p:nvCxnSpPr>
          <p:spPr>
            <a:xfrm flipV="1">
              <a:off x="11435240" y="1739288"/>
              <a:ext cx="396005"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A11CB99-8828-4763-B8F0-8BFC7E120B91}"/>
                </a:ext>
              </a:extLst>
            </p:cNvPr>
            <p:cNvCxnSpPr>
              <a:cxnSpLocks/>
              <a:endCxn id="98" idx="6"/>
            </p:cNvCxnSpPr>
            <p:nvPr/>
          </p:nvCxnSpPr>
          <p:spPr>
            <a:xfrm flipH="1">
              <a:off x="11663840" y="2808317"/>
              <a:ext cx="260909" cy="22637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453D0059-8891-4B8E-84A2-84B8336FD986}"/>
                </a:ext>
              </a:extLst>
            </p:cNvPr>
            <p:cNvCxnSpPr>
              <a:cxnSpLocks/>
              <a:stCxn id="95" idx="5"/>
            </p:cNvCxnSpPr>
            <p:nvPr/>
          </p:nvCxnSpPr>
          <p:spPr>
            <a:xfrm>
              <a:off x="11565322" y="2326570"/>
              <a:ext cx="441418" cy="21744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DC148D6-1CE9-4123-AB4B-D89F1E709681}"/>
                </a:ext>
              </a:extLst>
            </p:cNvPr>
            <p:cNvCxnSpPr>
              <a:cxnSpLocks/>
              <a:stCxn id="95" idx="6"/>
            </p:cNvCxnSpPr>
            <p:nvPr/>
          </p:nvCxnSpPr>
          <p:spPr>
            <a:xfrm flipV="1">
              <a:off x="11587640" y="2196487"/>
              <a:ext cx="419100" cy="76201"/>
            </a:xfrm>
            <a:prstGeom prst="line">
              <a:avLst/>
            </a:prstGeom>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78CC8D7B-294A-40A8-B75F-BCD31AFE3545}"/>
                </a:ext>
              </a:extLst>
            </p:cNvPr>
            <p:cNvCxnSpPr>
              <a:stCxn id="95" idx="4"/>
              <a:endCxn id="98" idx="0"/>
            </p:cNvCxnSpPr>
            <p:nvPr/>
          </p:nvCxnSpPr>
          <p:spPr>
            <a:xfrm>
              <a:off x="11511440" y="2348888"/>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C0AB9385-2664-4019-8331-B19312987CE8}"/>
                </a:ext>
              </a:extLst>
            </p:cNvPr>
            <p:cNvCxnSpPr>
              <a:stCxn id="115" idx="5"/>
              <a:endCxn id="95" idx="0"/>
            </p:cNvCxnSpPr>
            <p:nvPr/>
          </p:nvCxnSpPr>
          <p:spPr>
            <a:xfrm>
              <a:off x="11412922" y="186937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B41DFBA-EA7B-410E-ABB4-59FCCB293E56}"/>
                </a:ext>
              </a:extLst>
            </p:cNvPr>
            <p:cNvCxnSpPr>
              <a:stCxn id="115" idx="3"/>
              <a:endCxn id="97" idx="7"/>
            </p:cNvCxnSpPr>
            <p:nvPr/>
          </p:nvCxnSpPr>
          <p:spPr>
            <a:xfrm flipH="1">
              <a:off x="11126878" y="1869370"/>
              <a:ext cx="178280" cy="23158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BC342D-94BD-4664-A3DB-C0F6A6FD54AF}"/>
                </a:ext>
              </a:extLst>
            </p:cNvPr>
            <p:cNvCxnSpPr>
              <a:stCxn id="103" idx="3"/>
              <a:endCxn id="122" idx="7"/>
            </p:cNvCxnSpPr>
            <p:nvPr/>
          </p:nvCxnSpPr>
          <p:spPr>
            <a:xfrm flipH="1">
              <a:off x="9756286" y="114097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B520F0B-80D8-48CA-AD4E-5BFA5A9F4CB5}"/>
                </a:ext>
              </a:extLst>
            </p:cNvPr>
            <p:cNvCxnSpPr>
              <a:cxnSpLocks/>
              <a:stCxn id="113" idx="4"/>
              <a:endCxn id="123" idx="7"/>
            </p:cNvCxnSpPr>
            <p:nvPr/>
          </p:nvCxnSpPr>
          <p:spPr>
            <a:xfrm flipH="1">
              <a:off x="10023690" y="1772890"/>
              <a:ext cx="135914" cy="23963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84ADB19-CFD3-445E-AB32-15103441E59D}"/>
                </a:ext>
              </a:extLst>
            </p:cNvPr>
            <p:cNvCxnSpPr>
              <a:stCxn id="103" idx="7"/>
              <a:endCxn id="106" idx="2"/>
            </p:cNvCxnSpPr>
            <p:nvPr/>
          </p:nvCxnSpPr>
          <p:spPr>
            <a:xfrm>
              <a:off x="10365886" y="1033208"/>
              <a:ext cx="399654" cy="32058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B7009E2F-DA29-4D1B-B66A-82E4F46E94ED}"/>
                </a:ext>
              </a:extLst>
            </p:cNvPr>
            <p:cNvCxnSpPr>
              <a:cxnSpLocks/>
              <a:stCxn id="117" idx="2"/>
              <a:endCxn id="113" idx="6"/>
            </p:cNvCxnSpPr>
            <p:nvPr/>
          </p:nvCxnSpPr>
          <p:spPr>
            <a:xfrm flipH="1" flipV="1">
              <a:off x="10235804" y="1696690"/>
              <a:ext cx="294918" cy="118798"/>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B3D15639-7C2F-42BA-AD93-6318E8BC04C3}"/>
                </a:ext>
              </a:extLst>
            </p:cNvPr>
            <p:cNvCxnSpPr>
              <a:stCxn id="97" idx="4"/>
              <a:endCxn id="120" idx="2"/>
            </p:cNvCxnSpPr>
            <p:nvPr/>
          </p:nvCxnSpPr>
          <p:spPr>
            <a:xfrm>
              <a:off x="11072996" y="2231037"/>
              <a:ext cx="25135" cy="531319"/>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4C10570-C359-4843-B6BB-5C0CA23D25DC}"/>
                </a:ext>
              </a:extLst>
            </p:cNvPr>
            <p:cNvCxnSpPr>
              <a:stCxn id="120" idx="4"/>
              <a:endCxn id="98" idx="2"/>
            </p:cNvCxnSpPr>
            <p:nvPr/>
          </p:nvCxnSpPr>
          <p:spPr>
            <a:xfrm>
              <a:off x="11174331" y="2838556"/>
              <a:ext cx="337109" cy="1961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74FCE9D3-BEAF-49B1-850B-2B93B4628E8A}"/>
                </a:ext>
              </a:extLst>
            </p:cNvPr>
            <p:cNvCxnSpPr>
              <a:stCxn id="120" idx="7"/>
              <a:endCxn id="95" idx="3"/>
            </p:cNvCxnSpPr>
            <p:nvPr/>
          </p:nvCxnSpPr>
          <p:spPr>
            <a:xfrm flipV="1">
              <a:off x="11228213" y="2326570"/>
              <a:ext cx="229345" cy="38190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9D3CA197-185A-474A-874A-F339E8B89898}"/>
                </a:ext>
              </a:extLst>
            </p:cNvPr>
            <p:cNvCxnSpPr>
              <a:stCxn id="120" idx="0"/>
              <a:endCxn id="115" idx="4"/>
            </p:cNvCxnSpPr>
            <p:nvPr/>
          </p:nvCxnSpPr>
          <p:spPr>
            <a:xfrm flipV="1">
              <a:off x="11174331" y="1891688"/>
              <a:ext cx="184709" cy="79446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BB3824B9-E06E-4303-AA00-12C98B5D650C}"/>
                </a:ext>
              </a:extLst>
            </p:cNvPr>
            <p:cNvCxnSpPr>
              <a:cxnSpLocks/>
              <a:stCxn id="97" idx="5"/>
              <a:endCxn id="98" idx="1"/>
            </p:cNvCxnSpPr>
            <p:nvPr/>
          </p:nvCxnSpPr>
          <p:spPr>
            <a:xfrm>
              <a:off x="11126878" y="2208719"/>
              <a:ext cx="406880" cy="77208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5ED3D055-DB84-407B-992A-89205BCD4099}"/>
                </a:ext>
              </a:extLst>
            </p:cNvPr>
            <p:cNvCxnSpPr>
              <a:cxnSpLocks/>
              <a:stCxn id="95" idx="2"/>
              <a:endCxn id="97" idx="6"/>
            </p:cNvCxnSpPr>
            <p:nvPr/>
          </p:nvCxnSpPr>
          <p:spPr>
            <a:xfrm flipH="1" flipV="1">
              <a:off x="11149196" y="2154837"/>
              <a:ext cx="286044" cy="117851"/>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D3E22DAA-E352-4A1B-88B8-E79940192B8D}"/>
                </a:ext>
              </a:extLst>
            </p:cNvPr>
            <p:cNvCxnSpPr>
              <a:cxnSpLocks/>
              <a:stCxn id="115" idx="3"/>
              <a:endCxn id="97" idx="7"/>
            </p:cNvCxnSpPr>
            <p:nvPr/>
          </p:nvCxnSpPr>
          <p:spPr>
            <a:xfrm flipH="1">
              <a:off x="11126878" y="1869370"/>
              <a:ext cx="178280" cy="23158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24EB6FF5-BF7D-494F-B124-205302AF9208}"/>
                </a:ext>
              </a:extLst>
            </p:cNvPr>
            <p:cNvCxnSpPr>
              <a:cxnSpLocks/>
              <a:stCxn id="97" idx="4"/>
              <a:endCxn id="120" idx="1"/>
            </p:cNvCxnSpPr>
            <p:nvPr/>
          </p:nvCxnSpPr>
          <p:spPr>
            <a:xfrm>
              <a:off x="11072996" y="2231037"/>
              <a:ext cx="47453" cy="47743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CB02835E-EC02-45FE-AF9B-DA20EB92F37F}"/>
                </a:ext>
              </a:extLst>
            </p:cNvPr>
            <p:cNvCxnSpPr>
              <a:cxnSpLocks/>
              <a:stCxn id="117" idx="3"/>
              <a:endCxn id="123" idx="6"/>
            </p:cNvCxnSpPr>
            <p:nvPr/>
          </p:nvCxnSpPr>
          <p:spPr>
            <a:xfrm flipH="1">
              <a:off x="10046008" y="1869370"/>
              <a:ext cx="507032" cy="197036"/>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32265075-94EB-45E4-95F0-D07C88FFE6F9}"/>
                </a:ext>
              </a:extLst>
            </p:cNvPr>
            <p:cNvCxnSpPr>
              <a:cxnSpLocks/>
              <a:stCxn id="117" idx="5"/>
              <a:endCxn id="97" idx="1"/>
            </p:cNvCxnSpPr>
            <p:nvPr/>
          </p:nvCxnSpPr>
          <p:spPr>
            <a:xfrm>
              <a:off x="10660804" y="1869370"/>
              <a:ext cx="358310" cy="231585"/>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68568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500"/>
                                        <p:tgtEl>
                                          <p:spTgt spid="265"/>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2"/>
                                        </p:tgtEl>
                                        <p:attrNameLst>
                                          <p:attrName>style.visibility</p:attrName>
                                        </p:attrNameLst>
                                      </p:cBhvr>
                                      <p:to>
                                        <p:strVal val="visible"/>
                                      </p:to>
                                    </p:set>
                                    <p:animEffect transition="in" filter="fade">
                                      <p:cBhvr>
                                        <p:cTn id="15" dur="500"/>
                                        <p:tgtEl>
                                          <p:spTgt spid="92"/>
                                        </p:tgtEl>
                                      </p:cBhvr>
                                    </p:animEffect>
                                  </p:childTnLst>
                                </p:cTn>
                              </p:par>
                              <p:par>
                                <p:cTn id="16" presetID="10" presetClass="entr" presetSubtype="0" fill="hold" nodeType="withEffect">
                                  <p:stCondLst>
                                    <p:cond delay="0"/>
                                  </p:stCondLst>
                                  <p:childTnLst>
                                    <p:set>
                                      <p:cBhvr>
                                        <p:cTn id="17" dur="1" fill="hold">
                                          <p:stCondLst>
                                            <p:cond delay="0"/>
                                          </p:stCondLst>
                                        </p:cTn>
                                        <p:tgtEl>
                                          <p:spTgt spid="2">
                                            <p:txEl>
                                              <p:pRg st="5" end="5"/>
                                            </p:txEl>
                                          </p:spTgt>
                                        </p:tgtEl>
                                        <p:attrNameLst>
                                          <p:attrName>style.visibility</p:attrName>
                                        </p:attrNameLst>
                                      </p:cBhvr>
                                      <p:to>
                                        <p:strVal val="visible"/>
                                      </p:to>
                                    </p:set>
                                    <p:animEffect transition="in" filter="fade">
                                      <p:cBhvr>
                                        <p:cTn id="18" dur="500"/>
                                        <p:tgtEl>
                                          <p:spTgt spid="2">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9"/>
                                        </p:tgtEl>
                                        <p:attrNameLst>
                                          <p:attrName>style.visibility</p:attrName>
                                        </p:attrNameLst>
                                      </p:cBhvr>
                                      <p:to>
                                        <p:strVal val="visible"/>
                                      </p:to>
                                    </p:set>
                                    <p:animEffect transition="in" filter="fade">
                                      <p:cBhvr>
                                        <p:cTn id="23" dur="500"/>
                                        <p:tgtEl>
                                          <p:spTgt spid="79"/>
                                        </p:tgtEl>
                                      </p:cBhvr>
                                    </p:animEffect>
                                  </p:childTnLst>
                                </p:cTn>
                              </p:par>
                              <p:par>
                                <p:cTn id="24" presetID="10" presetClass="entr" presetSubtype="0" fill="hold" nodeType="withEffect">
                                  <p:stCondLst>
                                    <p:cond delay="0"/>
                                  </p:stCondLst>
                                  <p:childTnLst>
                                    <p:set>
                                      <p:cBhvr>
                                        <p:cTn id="25" dur="1" fill="hold">
                                          <p:stCondLst>
                                            <p:cond delay="0"/>
                                          </p:stCondLst>
                                        </p:cTn>
                                        <p:tgtEl>
                                          <p:spTgt spid="2">
                                            <p:txEl>
                                              <p:pRg st="9" end="9"/>
                                            </p:txEl>
                                          </p:spTgt>
                                        </p:tgtEl>
                                        <p:attrNameLst>
                                          <p:attrName>style.visibility</p:attrName>
                                        </p:attrNameLst>
                                      </p:cBhvr>
                                      <p:to>
                                        <p:strVal val="visible"/>
                                      </p:to>
                                    </p:set>
                                    <p:animEffect transition="in" filter="fade">
                                      <p:cBhvr>
                                        <p:cTn id="26" dur="500"/>
                                        <p:tgtEl>
                                          <p:spTgt spid="2">
                                            <p:txEl>
                                              <p:pRg st="9" end="9"/>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257"/>
                                        </p:tgtEl>
                                        <p:attrNameLst>
                                          <p:attrName>style.visibility</p:attrName>
                                        </p:attrNameLst>
                                      </p:cBhvr>
                                      <p:to>
                                        <p:strVal val="visible"/>
                                      </p:to>
                                    </p:set>
                                    <p:animEffect transition="in" filter="fade">
                                      <p:cBhvr>
                                        <p:cTn id="29" dur="500"/>
                                        <p:tgtEl>
                                          <p:spTgt spid="25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56"/>
                                        </p:tgtEl>
                                        <p:attrNameLst>
                                          <p:attrName>style.visibility</p:attrName>
                                        </p:attrNameLst>
                                      </p:cBhvr>
                                      <p:to>
                                        <p:strVal val="visible"/>
                                      </p:to>
                                    </p:set>
                                    <p:animEffect transition="in" filter="fade">
                                      <p:cBhvr>
                                        <p:cTn id="34" dur="500"/>
                                        <p:tgtEl>
                                          <p:spTgt spid="25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58"/>
                                        </p:tgtEl>
                                        <p:attrNameLst>
                                          <p:attrName>style.visibility</p:attrName>
                                        </p:attrNameLst>
                                      </p:cBhvr>
                                      <p:to>
                                        <p:strVal val="visible"/>
                                      </p:to>
                                    </p:set>
                                    <p:animEffect transition="in" filter="fade">
                                      <p:cBhvr>
                                        <p:cTn id="37" dur="500"/>
                                        <p:tgtEl>
                                          <p:spTgt spid="25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59"/>
                                        </p:tgtEl>
                                        <p:attrNameLst>
                                          <p:attrName>style.visibility</p:attrName>
                                        </p:attrNameLst>
                                      </p:cBhvr>
                                      <p:to>
                                        <p:strVal val="visible"/>
                                      </p:to>
                                    </p:set>
                                    <p:animEffect transition="in" filter="fade">
                                      <p:cBhvr>
                                        <p:cTn id="40" dur="500"/>
                                        <p:tgtEl>
                                          <p:spTgt spid="259"/>
                                        </p:tgtEl>
                                      </p:cBhvr>
                                    </p:animEffect>
                                  </p:childTnLst>
                                </p:cTn>
                              </p:par>
                              <p:par>
                                <p:cTn id="41" presetID="10" presetClass="entr" presetSubtype="0" fill="hold" nodeType="withEffect">
                                  <p:stCondLst>
                                    <p:cond delay="0"/>
                                  </p:stCondLst>
                                  <p:childTnLst>
                                    <p:set>
                                      <p:cBhvr>
                                        <p:cTn id="42" dur="1" fill="hold">
                                          <p:stCondLst>
                                            <p:cond delay="0"/>
                                          </p:stCondLst>
                                        </p:cTn>
                                        <p:tgtEl>
                                          <p:spTgt spid="2">
                                            <p:txEl>
                                              <p:pRg st="13" end="13"/>
                                            </p:txEl>
                                          </p:spTgt>
                                        </p:tgtEl>
                                        <p:attrNameLst>
                                          <p:attrName>style.visibility</p:attrName>
                                        </p:attrNameLst>
                                      </p:cBhvr>
                                      <p:to>
                                        <p:strVal val="visible"/>
                                      </p:to>
                                    </p:set>
                                    <p:animEffect transition="in" filter="fade">
                                      <p:cBhvr>
                                        <p:cTn id="43" dur="500"/>
                                        <p:tgtEl>
                                          <p:spTgt spid="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258" grpId="0" animBg="1"/>
      <p:bldP spid="25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899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975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6351318" cy="392107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buFont typeface="Arial" pitchFamily="34" charset="0"/>
              <a:buChar char="•"/>
              <a:defRPr/>
            </a:pPr>
            <a:r>
              <a:rPr lang="en-US" sz="2400" dirty="0">
                <a:latin typeface="Arial" pitchFamily="34" charset="0"/>
                <a:cs typeface="Arial" pitchFamily="34" charset="0"/>
              </a:rPr>
              <a:t>May not be a universally good </a:t>
            </a:r>
            <a:r>
              <a:rPr lang="en-US" sz="2400" i="1" dirty="0">
                <a:latin typeface="Arial" pitchFamily="34" charset="0"/>
                <a:cs typeface="Arial" pitchFamily="34" charset="0"/>
              </a:rPr>
              <a:t>k</a:t>
            </a:r>
          </a:p>
          <a:p>
            <a:pPr marL="800100" lvl="1" indent="-342900">
              <a:spcBef>
                <a:spcPct val="20000"/>
              </a:spcBef>
              <a:buFont typeface="Arial" pitchFamily="34" charset="0"/>
              <a:buChar char="•"/>
              <a:defRPr/>
            </a:pPr>
            <a:r>
              <a:rPr lang="en-US" sz="2400" dirty="0">
                <a:latin typeface="Arial" pitchFamily="34" charset="0"/>
                <a:cs typeface="Arial" pitchFamily="34" charset="0"/>
              </a:rPr>
              <a:t>Sampling can bias in one direction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be useful for extracting embedded manifolds</a:t>
            </a:r>
          </a:p>
          <a:p>
            <a:pPr marL="800100" lvl="1" indent="-342900">
              <a:spcBef>
                <a:spcPct val="20000"/>
              </a:spcBef>
              <a:buFont typeface="Arial" pitchFamily="34" charset="0"/>
              <a:buChar char="•"/>
              <a:defRPr/>
            </a:pPr>
            <a:endParaRPr lang="en-US" sz="2400" dirty="0">
              <a:latin typeface="Arial" pitchFamily="34" charset="0"/>
              <a:cs typeface="Arial" pitchFamily="34" charset="0"/>
            </a:endParaRPr>
          </a:p>
          <a:p>
            <a:pPr marL="800100" lvl="1" indent="-342900">
              <a:spcBef>
                <a:spcPct val="20000"/>
              </a:spcBef>
              <a:defRPr/>
            </a:pPr>
            <a:endParaRPr lang="en-US" sz="2400" dirty="0">
              <a:latin typeface="Arial" pitchFamily="34" charset="0"/>
              <a:cs typeface="Arial" pitchFamily="34" charset="0"/>
            </a:endParaRPr>
          </a:p>
        </p:txBody>
      </p:sp>
      <p:cxnSp>
        <p:nvCxnSpPr>
          <p:cNvPr id="515" name="Straight Connector 514"/>
          <p:cNvCxnSpPr>
            <a:stCxn id="99" idx="4"/>
            <a:endCxn id="132" idx="0"/>
          </p:cNvCxnSpPr>
          <p:nvPr/>
        </p:nvCxnSpPr>
        <p:spPr>
          <a:xfrm>
            <a:off x="762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767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767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7696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754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990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7620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807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8283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7696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7673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944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8991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899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8588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10112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8610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7750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9883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9829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9906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9144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998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937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9274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929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9220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9829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1026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9067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9121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9121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988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9426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8588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1021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7673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754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7597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777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775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828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8153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914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8534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8991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9045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8991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10112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1051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9959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7620000" y="3048000"/>
            <a:ext cx="0" cy="38100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7673882" y="2819400"/>
            <a:ext cx="479518" cy="98518"/>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7673882" y="3025682"/>
            <a:ext cx="349436" cy="349436"/>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7696200" y="2971800"/>
            <a:ext cx="1219200" cy="0"/>
          </a:xfrm>
          <a:prstGeom prst="line">
            <a:avLst/>
          </a:prstGeom>
          <a:ln w="317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8588282" y="4473482"/>
            <a:ext cx="654236" cy="50183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610600" y="4267200"/>
            <a:ext cx="533400" cy="1524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8588282" y="3863882"/>
            <a:ext cx="425636" cy="501836"/>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8534400" y="4495800"/>
            <a:ext cx="381000" cy="304800"/>
          </a:xfrm>
          <a:prstGeom prst="line">
            <a:avLst/>
          </a:prstGeom>
          <a:ln w="25400">
            <a:solidFill>
              <a:schemeClr val="accent6"/>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45</a:t>
            </a:fld>
            <a:endParaRPr lang="en-US"/>
          </a:p>
        </p:txBody>
      </p:sp>
      <p:sp>
        <p:nvSpPr>
          <p:cNvPr id="86" name="Title 1">
            <a:extLst>
              <a:ext uri="{FF2B5EF4-FFF2-40B4-BE49-F238E27FC236}">
                <a16:creationId xmlns:a16="http://schemas.microsoft.com/office/drawing/2014/main" id="{5C7CE67C-6B7F-4724-96C8-E17DC21C8AE1}"/>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88" name="Rectangle 87">
            <a:extLst>
              <a:ext uri="{FF2B5EF4-FFF2-40B4-BE49-F238E27FC236}">
                <a16:creationId xmlns:a16="http://schemas.microsoft.com/office/drawing/2014/main" id="{045A10F5-72CE-4EA2-AC0E-6F9C194F1142}"/>
              </a:ext>
            </a:extLst>
          </p:cNvPr>
          <p:cNvSpPr/>
          <p:nvPr/>
        </p:nvSpPr>
        <p:spPr>
          <a:xfrm>
            <a:off x="6373637" y="855112"/>
            <a:ext cx="5693125"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a:t>
            </a:r>
            <a:r>
              <a:rPr lang="en-US" b="1" i="1" dirty="0"/>
              <a:t>a</a:t>
            </a:r>
            <a:r>
              <a:rPr lang="en-US" dirty="0"/>
              <a:t> is one of the </a:t>
            </a:r>
            <a:r>
              <a:rPr lang="en-US" i="1" dirty="0"/>
              <a:t>k</a:t>
            </a:r>
            <a:r>
              <a:rPr lang="en-US" dirty="0"/>
              <a:t> closest neighbors to </a:t>
            </a:r>
            <a:r>
              <a:rPr lang="en-US" b="1" i="1" dirty="0"/>
              <a:t>b</a:t>
            </a:r>
            <a:r>
              <a:rPr lang="en-US" dirty="0"/>
              <a:t> or </a:t>
            </a:r>
            <a:r>
              <a:rPr lang="en-US" b="1" i="1" dirty="0"/>
              <a:t>b</a:t>
            </a:r>
            <a:r>
              <a:rPr lang="en-US" dirty="0"/>
              <a:t> is one of the </a:t>
            </a:r>
            <a:r>
              <a:rPr lang="en-US" i="1" dirty="0"/>
              <a:t>k</a:t>
            </a:r>
            <a:r>
              <a:rPr lang="en-US" dirty="0"/>
              <a:t> closest neighbors of </a:t>
            </a:r>
            <a:r>
              <a:rPr lang="en-US" b="1" i="1" dirty="0"/>
              <a:t>a</a:t>
            </a:r>
          </a:p>
          <a:p>
            <a:pPr algn="ctr"/>
            <a:endParaRPr lang="en-US" b="1" i="1" dirty="0"/>
          </a:p>
          <a:p>
            <a:pPr algn="ctr"/>
            <a:r>
              <a:rPr lang="en-US" dirty="0"/>
              <a:t>k=4</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rgbClr val="F79646"/>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par>
                                <p:cTn id="9" presetID="10" presetClass="entr" presetSubtype="0" fill="hold" nodeType="withEffect">
                                  <p:stCondLst>
                                    <p:cond delay="0"/>
                                  </p:stCondLst>
                                  <p:childTnLst>
                                    <p:set>
                                      <p:cBhvr>
                                        <p:cTn id="10" dur="1" fill="hold">
                                          <p:stCondLst>
                                            <p:cond delay="0"/>
                                          </p:stCondLst>
                                        </p:cTn>
                                        <p:tgtEl>
                                          <p:spTgt spid="239"/>
                                        </p:tgtEl>
                                        <p:attrNameLst>
                                          <p:attrName>style.visibility</p:attrName>
                                        </p:attrNameLst>
                                      </p:cBhvr>
                                      <p:to>
                                        <p:strVal val="visible"/>
                                      </p:to>
                                    </p:set>
                                    <p:animEffect transition="in" filter="fade">
                                      <p:cBhvr>
                                        <p:cTn id="11" dur="500"/>
                                        <p:tgtEl>
                                          <p:spTgt spid="239"/>
                                        </p:tgtEl>
                                      </p:cBhvr>
                                    </p:animEffect>
                                  </p:childTnLst>
                                </p:cTn>
                              </p:par>
                              <p:par>
                                <p:cTn id="12" presetID="10" presetClass="entr" presetSubtype="0" fill="hold" nodeType="withEffect">
                                  <p:stCondLst>
                                    <p:cond delay="0"/>
                                  </p:stCondLst>
                                  <p:childTnLst>
                                    <p:set>
                                      <p:cBhvr>
                                        <p:cTn id="13" dur="1" fill="hold">
                                          <p:stCondLst>
                                            <p:cond delay="0"/>
                                          </p:stCondLst>
                                        </p:cTn>
                                        <p:tgtEl>
                                          <p:spTgt spid="240"/>
                                        </p:tgtEl>
                                        <p:attrNameLst>
                                          <p:attrName>style.visibility</p:attrName>
                                        </p:attrNameLst>
                                      </p:cBhvr>
                                      <p:to>
                                        <p:strVal val="visible"/>
                                      </p:to>
                                    </p:set>
                                    <p:animEffect transition="in" filter="fade">
                                      <p:cBhvr>
                                        <p:cTn id="14" dur="500"/>
                                        <p:tgtEl>
                                          <p:spTgt spid="240"/>
                                        </p:tgtEl>
                                      </p:cBhvr>
                                    </p:animEffect>
                                  </p:childTnLst>
                                </p:cTn>
                              </p:par>
                              <p:par>
                                <p:cTn id="15" presetID="10" presetClass="entr" presetSubtype="0" fill="hold" nodeType="withEffect">
                                  <p:stCondLst>
                                    <p:cond delay="0"/>
                                  </p:stCondLst>
                                  <p:childTnLst>
                                    <p:set>
                                      <p:cBhvr>
                                        <p:cTn id="16" dur="1" fill="hold">
                                          <p:stCondLst>
                                            <p:cond delay="0"/>
                                          </p:stCondLst>
                                        </p:cTn>
                                        <p:tgtEl>
                                          <p:spTgt spid="241"/>
                                        </p:tgtEl>
                                        <p:attrNameLst>
                                          <p:attrName>style.visibility</p:attrName>
                                        </p:attrNameLst>
                                      </p:cBhvr>
                                      <p:to>
                                        <p:strVal val="visible"/>
                                      </p:to>
                                    </p:set>
                                    <p:animEffect transition="in" filter="fade">
                                      <p:cBhvr>
                                        <p:cTn id="17" dur="500"/>
                                        <p:tgtEl>
                                          <p:spTgt spid="241"/>
                                        </p:tgtEl>
                                      </p:cBhvr>
                                    </p:animEffect>
                                  </p:childTnLst>
                                </p:cTn>
                              </p:par>
                              <p:par>
                                <p:cTn id="18" presetID="10" presetClass="entr" presetSubtype="0" fill="hold" nodeType="withEffect">
                                  <p:stCondLst>
                                    <p:cond delay="0"/>
                                  </p:stCondLst>
                                  <p:childTnLst>
                                    <p:set>
                                      <p:cBhvr>
                                        <p:cTn id="19" dur="1" fill="hold">
                                          <p:stCondLst>
                                            <p:cond delay="0"/>
                                          </p:stCondLst>
                                        </p:cTn>
                                        <p:tgtEl>
                                          <p:spTgt spid="242"/>
                                        </p:tgtEl>
                                        <p:attrNameLst>
                                          <p:attrName>style.visibility</p:attrName>
                                        </p:attrNameLst>
                                      </p:cBhvr>
                                      <p:to>
                                        <p:strVal val="visible"/>
                                      </p:to>
                                    </p:set>
                                    <p:animEffect transition="in" filter="fade">
                                      <p:cBhvr>
                                        <p:cTn id="20" dur="500"/>
                                        <p:tgtEl>
                                          <p:spTgt spid="242"/>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26">
                                            <p:txEl>
                                              <p:pRg st="1" end="1"/>
                                            </p:txEl>
                                          </p:spTgt>
                                        </p:tgtEl>
                                        <p:attrNameLst>
                                          <p:attrName>style.visibility</p:attrName>
                                        </p:attrNameLst>
                                      </p:cBhvr>
                                      <p:to>
                                        <p:strVal val="visible"/>
                                      </p:to>
                                    </p:set>
                                    <p:animEffect transition="in" filter="fade">
                                      <p:cBhvr>
                                        <p:cTn id="24" dur="500"/>
                                        <p:tgtEl>
                                          <p:spTgt spid="26">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26">
                                            <p:txEl>
                                              <p:pRg st="2" end="2"/>
                                            </p:txEl>
                                          </p:spTgt>
                                        </p:tgtEl>
                                        <p:attrNameLst>
                                          <p:attrName>style.visibility</p:attrName>
                                        </p:attrNameLst>
                                      </p:cBhvr>
                                      <p:to>
                                        <p:strVal val="visible"/>
                                      </p:to>
                                    </p:set>
                                    <p:animEffect transition="in" filter="fade">
                                      <p:cBhvr>
                                        <p:cTn id="27" dur="500"/>
                                        <p:tgtEl>
                                          <p:spTgt spid="26">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3" end="3"/>
                                            </p:txEl>
                                          </p:spTgt>
                                        </p:tgtEl>
                                        <p:attrNameLst>
                                          <p:attrName>style.visibility</p:attrName>
                                        </p:attrNameLst>
                                      </p:cBhvr>
                                      <p:to>
                                        <p:strVal val="visible"/>
                                      </p:to>
                                    </p:set>
                                    <p:animEffect transition="in" filter="fade">
                                      <p:cBhvr>
                                        <p:cTn id="30" dur="500"/>
                                        <p:tgtEl>
                                          <p:spTgt spid="26">
                                            <p:txEl>
                                              <p:pRg st="3" end="3"/>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4" end="4"/>
                                            </p:txEl>
                                          </p:spTgt>
                                        </p:tgtEl>
                                        <p:attrNameLst>
                                          <p:attrName>style.visibility</p:attrName>
                                        </p:attrNameLst>
                                      </p:cBhvr>
                                      <p:to>
                                        <p:strVal val="visible"/>
                                      </p:to>
                                    </p:set>
                                    <p:animEffect transition="in" filter="fade">
                                      <p:cBhvr>
                                        <p:cTn id="33" dur="500"/>
                                        <p:tgtEl>
                                          <p:spTgt spid="26">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500" fill="hold"/>
                                        <p:tgtEl>
                                          <p:spTgt spid="90"/>
                                        </p:tgtEl>
                                        <p:attrNameLst>
                                          <p:attrName>fillcolor</p:attrName>
                                        </p:attrNameLst>
                                      </p:cBhvr>
                                      <p:to>
                                        <a:srgbClr val="F79646"/>
                                      </p:to>
                                    </p:animClr>
                                    <p:set>
                                      <p:cBhvr>
                                        <p:cTn id="38" dur="500" fill="hold"/>
                                        <p:tgtEl>
                                          <p:spTgt spid="90"/>
                                        </p:tgtEl>
                                        <p:attrNameLst>
                                          <p:attrName>fill.type</p:attrName>
                                        </p:attrNameLst>
                                      </p:cBhvr>
                                      <p:to>
                                        <p:strVal val="solid"/>
                                      </p:to>
                                    </p:set>
                                    <p:set>
                                      <p:cBhvr>
                                        <p:cTn id="39" dur="500" fill="hold"/>
                                        <p:tgtEl>
                                          <p:spTgt spid="90"/>
                                        </p:tgtEl>
                                        <p:attrNameLst>
                                          <p:attrName>fill.on</p:attrName>
                                        </p:attrNameLst>
                                      </p:cBhvr>
                                      <p:to>
                                        <p:strVal val="true"/>
                                      </p:to>
                                    </p:set>
                                  </p:childTnLst>
                                </p:cTn>
                              </p:par>
                              <p:par>
                                <p:cTn id="40" presetID="10" presetClass="exit" presetSubtype="0" fill="hold" nodeType="withEffect">
                                  <p:stCondLst>
                                    <p:cond delay="0"/>
                                  </p:stCondLst>
                                  <p:childTnLst>
                                    <p:animEffect transition="out" filter="fade">
                                      <p:cBhvr>
                                        <p:cTn id="41" dur="500"/>
                                        <p:tgtEl>
                                          <p:spTgt spid="240"/>
                                        </p:tgtEl>
                                      </p:cBhvr>
                                    </p:animEffect>
                                    <p:set>
                                      <p:cBhvr>
                                        <p:cTn id="42" dur="1" fill="hold">
                                          <p:stCondLst>
                                            <p:cond delay="499"/>
                                          </p:stCondLst>
                                        </p:cTn>
                                        <p:tgtEl>
                                          <p:spTgt spid="240"/>
                                        </p:tgtEl>
                                        <p:attrNameLst>
                                          <p:attrName>style.visibility</p:attrName>
                                        </p:attrNameLst>
                                      </p:cBhvr>
                                      <p:to>
                                        <p:strVal val="hidden"/>
                                      </p:to>
                                    </p:set>
                                  </p:childTnLst>
                                </p:cTn>
                              </p:par>
                              <p:par>
                                <p:cTn id="43" presetID="10" presetClass="exit" presetSubtype="0" fill="hold" nodeType="withEffect">
                                  <p:stCondLst>
                                    <p:cond delay="0"/>
                                  </p:stCondLst>
                                  <p:childTnLst>
                                    <p:animEffect transition="out" filter="fade">
                                      <p:cBhvr>
                                        <p:cTn id="44" dur="500"/>
                                        <p:tgtEl>
                                          <p:spTgt spid="242"/>
                                        </p:tgtEl>
                                      </p:cBhvr>
                                    </p:animEffect>
                                    <p:set>
                                      <p:cBhvr>
                                        <p:cTn id="45" dur="1" fill="hold">
                                          <p:stCondLst>
                                            <p:cond delay="499"/>
                                          </p:stCondLst>
                                        </p:cTn>
                                        <p:tgtEl>
                                          <p:spTgt spid="242"/>
                                        </p:tgtEl>
                                        <p:attrNameLst>
                                          <p:attrName>style.visibility</p:attrName>
                                        </p:attrNameLst>
                                      </p:cBhvr>
                                      <p:to>
                                        <p:strVal val="hidden"/>
                                      </p:to>
                                    </p:set>
                                  </p:childTnLst>
                                </p:cTn>
                              </p:par>
                              <p:par>
                                <p:cTn id="46" presetID="10" presetClass="exit" presetSubtype="0" fill="hold" nodeType="withEffect">
                                  <p:stCondLst>
                                    <p:cond delay="0"/>
                                  </p:stCondLst>
                                  <p:childTnLst>
                                    <p:animEffect transition="out" filter="fade">
                                      <p:cBhvr>
                                        <p:cTn id="47" dur="500"/>
                                        <p:tgtEl>
                                          <p:spTgt spid="241"/>
                                        </p:tgtEl>
                                      </p:cBhvr>
                                    </p:animEffect>
                                    <p:set>
                                      <p:cBhvr>
                                        <p:cTn id="48" dur="1" fill="hold">
                                          <p:stCondLst>
                                            <p:cond delay="499"/>
                                          </p:stCondLst>
                                        </p:cTn>
                                        <p:tgtEl>
                                          <p:spTgt spid="241"/>
                                        </p:tgtEl>
                                        <p:attrNameLst>
                                          <p:attrName>style.visibility</p:attrName>
                                        </p:attrNameLst>
                                      </p:cBhvr>
                                      <p:to>
                                        <p:strVal val="hidden"/>
                                      </p:to>
                                    </p:set>
                                  </p:childTnLst>
                                </p:cTn>
                              </p:par>
                              <p:par>
                                <p:cTn id="49" presetID="10" presetClass="exit" presetSubtype="0" fill="hold" nodeType="withEffect">
                                  <p:stCondLst>
                                    <p:cond delay="0"/>
                                  </p:stCondLst>
                                  <p:childTnLst>
                                    <p:animEffect transition="out" filter="fade">
                                      <p:cBhvr>
                                        <p:cTn id="50" dur="500"/>
                                        <p:tgtEl>
                                          <p:spTgt spid="239"/>
                                        </p:tgtEl>
                                      </p:cBhvr>
                                    </p:animEffect>
                                    <p:set>
                                      <p:cBhvr>
                                        <p:cTn id="51" dur="1" fill="hold">
                                          <p:stCondLst>
                                            <p:cond delay="499"/>
                                          </p:stCondLst>
                                        </p:cTn>
                                        <p:tgtEl>
                                          <p:spTgt spid="239"/>
                                        </p:tgtEl>
                                        <p:attrNameLst>
                                          <p:attrName>style.visibility</p:attrName>
                                        </p:attrNameLst>
                                      </p:cBhvr>
                                      <p:to>
                                        <p:strVal val="hidden"/>
                                      </p:to>
                                    </p:set>
                                  </p:childTnLst>
                                </p:cTn>
                              </p:par>
                              <p:par>
                                <p:cTn id="52" presetID="1" presetClass="emph" presetSubtype="2" fill="hold" nodeType="withEffect">
                                  <p:stCondLst>
                                    <p:cond delay="0"/>
                                  </p:stCondLst>
                                  <p:childTnLst>
                                    <p:animClr clrSpc="rgb" dir="cw">
                                      <p:cBhvr>
                                        <p:cTn id="53" dur="500" fill="hold"/>
                                        <p:tgtEl>
                                          <p:spTgt spid="99"/>
                                        </p:tgtEl>
                                        <p:attrNameLst>
                                          <p:attrName>fillcolor</p:attrName>
                                        </p:attrNameLst>
                                      </p:cBhvr>
                                      <p:to>
                                        <a:srgbClr val="808080"/>
                                      </p:to>
                                    </p:animClr>
                                    <p:set>
                                      <p:cBhvr>
                                        <p:cTn id="54" dur="500" fill="hold"/>
                                        <p:tgtEl>
                                          <p:spTgt spid="99"/>
                                        </p:tgtEl>
                                        <p:attrNameLst>
                                          <p:attrName>fill.type</p:attrName>
                                        </p:attrNameLst>
                                      </p:cBhvr>
                                      <p:to>
                                        <p:strVal val="solid"/>
                                      </p:to>
                                    </p:set>
                                    <p:set>
                                      <p:cBhvr>
                                        <p:cTn id="55" dur="500" fill="hold"/>
                                        <p:tgtEl>
                                          <p:spTgt spid="99"/>
                                        </p:tgtEl>
                                        <p:attrNameLst>
                                          <p:attrName>fill.on</p:attrName>
                                        </p:attrNameLst>
                                      </p:cBhvr>
                                      <p:to>
                                        <p:strVal val="true"/>
                                      </p:to>
                                    </p:set>
                                  </p:childTnLst>
                                </p:cTn>
                              </p:par>
                              <p:par>
                                <p:cTn id="56" presetID="10" presetClass="entr" presetSubtype="0" fill="hold" nodeType="withEffect">
                                  <p:stCondLst>
                                    <p:cond delay="0"/>
                                  </p:stCondLst>
                                  <p:childTnLst>
                                    <p:set>
                                      <p:cBhvr>
                                        <p:cTn id="57" dur="1" fill="hold">
                                          <p:stCondLst>
                                            <p:cond delay="0"/>
                                          </p:stCondLst>
                                        </p:cTn>
                                        <p:tgtEl>
                                          <p:spTgt spid="245"/>
                                        </p:tgtEl>
                                        <p:attrNameLst>
                                          <p:attrName>style.visibility</p:attrName>
                                        </p:attrNameLst>
                                      </p:cBhvr>
                                      <p:to>
                                        <p:strVal val="visible"/>
                                      </p:to>
                                    </p:set>
                                    <p:animEffect transition="in" filter="fade">
                                      <p:cBhvr>
                                        <p:cTn id="58" dur="500"/>
                                        <p:tgtEl>
                                          <p:spTgt spid="245"/>
                                        </p:tgtEl>
                                      </p:cBhvr>
                                    </p:animEffect>
                                  </p:childTnLst>
                                </p:cTn>
                              </p:par>
                              <p:par>
                                <p:cTn id="59" presetID="10" presetClass="entr" presetSubtype="0" fill="hold" nodeType="withEffect">
                                  <p:stCondLst>
                                    <p:cond delay="0"/>
                                  </p:stCondLst>
                                  <p:childTnLst>
                                    <p:set>
                                      <p:cBhvr>
                                        <p:cTn id="60" dur="1" fill="hold">
                                          <p:stCondLst>
                                            <p:cond delay="0"/>
                                          </p:stCondLst>
                                        </p:cTn>
                                        <p:tgtEl>
                                          <p:spTgt spid="244"/>
                                        </p:tgtEl>
                                        <p:attrNameLst>
                                          <p:attrName>style.visibility</p:attrName>
                                        </p:attrNameLst>
                                      </p:cBhvr>
                                      <p:to>
                                        <p:strVal val="visible"/>
                                      </p:to>
                                    </p:set>
                                    <p:animEffect transition="in" filter="fade">
                                      <p:cBhvr>
                                        <p:cTn id="61" dur="500"/>
                                        <p:tgtEl>
                                          <p:spTgt spid="244"/>
                                        </p:tgtEl>
                                      </p:cBhvr>
                                    </p:animEffect>
                                  </p:childTnLst>
                                </p:cTn>
                              </p:par>
                              <p:par>
                                <p:cTn id="62" presetID="10" presetClass="entr" presetSubtype="0" fill="hold" nodeType="withEffect">
                                  <p:stCondLst>
                                    <p:cond delay="0"/>
                                  </p:stCondLst>
                                  <p:childTnLst>
                                    <p:set>
                                      <p:cBhvr>
                                        <p:cTn id="63" dur="1" fill="hold">
                                          <p:stCondLst>
                                            <p:cond delay="0"/>
                                          </p:stCondLst>
                                        </p:cTn>
                                        <p:tgtEl>
                                          <p:spTgt spid="243"/>
                                        </p:tgtEl>
                                        <p:attrNameLst>
                                          <p:attrName>style.visibility</p:attrName>
                                        </p:attrNameLst>
                                      </p:cBhvr>
                                      <p:to>
                                        <p:strVal val="visible"/>
                                      </p:to>
                                    </p:set>
                                    <p:animEffect transition="in" filter="fade">
                                      <p:cBhvr>
                                        <p:cTn id="64" dur="500"/>
                                        <p:tgtEl>
                                          <p:spTgt spid="243"/>
                                        </p:tgtEl>
                                      </p:cBhvr>
                                    </p:animEffect>
                                  </p:childTnLst>
                                </p:cTn>
                              </p:par>
                              <p:par>
                                <p:cTn id="65" presetID="10" presetClass="entr" presetSubtype="0" fill="hold" nodeType="withEffect">
                                  <p:stCondLst>
                                    <p:cond delay="0"/>
                                  </p:stCondLst>
                                  <p:childTnLst>
                                    <p:set>
                                      <p:cBhvr>
                                        <p:cTn id="66" dur="1" fill="hold">
                                          <p:stCondLst>
                                            <p:cond delay="0"/>
                                          </p:stCondLst>
                                        </p:cTn>
                                        <p:tgtEl>
                                          <p:spTgt spid="246"/>
                                        </p:tgtEl>
                                        <p:attrNameLst>
                                          <p:attrName>style.visibility</p:attrName>
                                        </p:attrNameLst>
                                      </p:cBhvr>
                                      <p:to>
                                        <p:strVal val="visible"/>
                                      </p:to>
                                    </p:set>
                                    <p:animEffect transition="in" filter="fade">
                                      <p:cBhvr>
                                        <p:cTn id="67" dur="500"/>
                                        <p:tgtEl>
                                          <p:spTgt spid="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4297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7467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7597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4114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14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10668000" cy="1446550"/>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1" name="Oval 80"/>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grpSp>
        <p:nvGrpSpPr>
          <p:cNvPr id="545" name="Group 544"/>
          <p:cNvGrpSpPr/>
          <p:nvPr/>
        </p:nvGrpSpPr>
        <p:grpSpPr>
          <a:xfrm>
            <a:off x="7543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46</a:t>
            </a:fld>
            <a:endParaRPr lang="en-US"/>
          </a:p>
        </p:txBody>
      </p:sp>
      <p:sp>
        <p:nvSpPr>
          <p:cNvPr id="100" name="Title 1">
            <a:extLst>
              <a:ext uri="{FF2B5EF4-FFF2-40B4-BE49-F238E27FC236}">
                <a16:creationId xmlns:a16="http://schemas.microsoft.com/office/drawing/2014/main" id="{495D2FEC-2051-445F-A171-C185CDBC1230}"/>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1" name="Rectangle 100">
            <a:extLst>
              <a:ext uri="{FF2B5EF4-FFF2-40B4-BE49-F238E27FC236}">
                <a16:creationId xmlns:a16="http://schemas.microsoft.com/office/drawing/2014/main" id="{E3ED1DF8-9527-4C08-9186-86775C02BED9}"/>
              </a:ext>
            </a:extLst>
          </p:cNvPr>
          <p:cNvSpPr/>
          <p:nvPr/>
        </p:nvSpPr>
        <p:spPr>
          <a:xfrm>
            <a:off x="4114801" y="803371"/>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all L</a:t>
            </a:r>
            <a:r>
              <a:rPr lang="en-US" baseline="-25000" dirty="0"/>
              <a:t>2</a:t>
            </a:r>
            <a:r>
              <a:rPr lang="en-US" dirty="0"/>
              <a:t>-norm balls with </a:t>
            </a:r>
            <a:r>
              <a:rPr lang="en-US" b="1" i="1" dirty="0"/>
              <a:t>a</a:t>
            </a:r>
            <a:r>
              <a:rPr lang="en-US" dirty="0"/>
              <a:t> and </a:t>
            </a:r>
            <a:r>
              <a:rPr lang="en-US" b="1" i="1" dirty="0"/>
              <a:t>b</a:t>
            </a:r>
            <a:r>
              <a:rPr lang="en-US" dirty="0"/>
              <a:t> on the boundary and whose radius r is defined by:</a:t>
            </a:r>
          </a:p>
          <a:p>
            <a:pPr algn="ctr"/>
            <a:r>
              <a:rPr lang="en-US" dirty="0"/>
              <a:t>r = ||</a:t>
            </a:r>
            <a:r>
              <a:rPr lang="en-US" b="1" i="1" dirty="0"/>
              <a:t>ab||</a:t>
            </a:r>
            <a:r>
              <a:rPr lang="en-US" b="1" i="1" baseline="-25000" dirty="0"/>
              <a:t>2</a:t>
            </a:r>
            <a:r>
              <a:rPr lang="en-US" dirty="0"/>
              <a:t> / 2</a:t>
            </a:r>
            <a:r>
              <a:rPr lang="en-US" i="1" dirty="0">
                <a:latin typeface="Arial" pitchFamily="34" charset="0"/>
                <a:cs typeface="Arial" pitchFamily="34" charset="0"/>
              </a:rPr>
              <a:t>β</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2" end="2"/>
                                            </p:txEl>
                                          </p:spTgt>
                                        </p:tgtEl>
                                        <p:attrNameLst>
                                          <p:attrName>style.visibility</p:attrName>
                                        </p:attrNameLst>
                                      </p:cBhvr>
                                      <p:to>
                                        <p:strVal val="visible"/>
                                      </p:to>
                                    </p:set>
                                    <p:animEffect transition="in" filter="fade">
                                      <p:cBhvr>
                                        <p:cTn id="7" dur="500"/>
                                        <p:tgtEl>
                                          <p:spTgt spid="26">
                                            <p:txEl>
                                              <p:pRg st="2" end="2"/>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7467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4285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4114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4114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10668000" cy="229601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81" name="Oval 80"/>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grpSp>
        <p:nvGrpSpPr>
          <p:cNvPr id="294" name="Group 293"/>
          <p:cNvGrpSpPr/>
          <p:nvPr/>
        </p:nvGrpSpPr>
        <p:grpSpPr>
          <a:xfrm>
            <a:off x="7543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7597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47</a:t>
            </a:fld>
            <a:endParaRPr lang="en-US"/>
          </a:p>
        </p:txBody>
      </p:sp>
      <p:sp>
        <p:nvSpPr>
          <p:cNvPr id="101" name="Title 1">
            <a:extLst>
              <a:ext uri="{FF2B5EF4-FFF2-40B4-BE49-F238E27FC236}">
                <a16:creationId xmlns:a16="http://schemas.microsoft.com/office/drawing/2014/main" id="{2B05C301-F985-4AF1-AD7C-390948B27ADA}"/>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2" name="Rectangle 101">
            <a:extLst>
              <a:ext uri="{FF2B5EF4-FFF2-40B4-BE49-F238E27FC236}">
                <a16:creationId xmlns:a16="http://schemas.microsoft.com/office/drawing/2014/main" id="{9AE530B2-63C3-4CFC-B372-F5ACBAF6DA21}"/>
              </a:ext>
            </a:extLst>
          </p:cNvPr>
          <p:cNvSpPr/>
          <p:nvPr/>
        </p:nvSpPr>
        <p:spPr>
          <a:xfrm>
            <a:off x="4114801" y="803371"/>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all L</a:t>
            </a:r>
            <a:r>
              <a:rPr lang="en-US" baseline="-25000" dirty="0"/>
              <a:t>2</a:t>
            </a:r>
            <a:r>
              <a:rPr lang="en-US" dirty="0"/>
              <a:t>-norm balls with </a:t>
            </a:r>
            <a:r>
              <a:rPr lang="en-US" b="1" i="1" dirty="0"/>
              <a:t>a</a:t>
            </a:r>
            <a:r>
              <a:rPr lang="en-US" dirty="0"/>
              <a:t> and </a:t>
            </a:r>
            <a:r>
              <a:rPr lang="en-US" b="1" i="1" dirty="0"/>
              <a:t>b</a:t>
            </a:r>
            <a:r>
              <a:rPr lang="en-US" dirty="0"/>
              <a:t> on the boundary and whose radius r is defined by:</a:t>
            </a:r>
          </a:p>
          <a:p>
            <a:pPr algn="ctr"/>
            <a:r>
              <a:rPr lang="en-US" dirty="0"/>
              <a:t>r = ||</a:t>
            </a:r>
            <a:r>
              <a:rPr lang="en-US" b="1" i="1" dirty="0"/>
              <a:t>ab||</a:t>
            </a:r>
            <a:r>
              <a:rPr lang="en-US" b="1" i="1" baseline="-25000" dirty="0"/>
              <a:t>2</a:t>
            </a:r>
            <a:r>
              <a:rPr lang="en-US" dirty="0"/>
              <a:t> / 2</a:t>
            </a:r>
            <a:r>
              <a:rPr lang="en-US" i="1" dirty="0">
                <a:latin typeface="Arial" pitchFamily="34" charset="0"/>
                <a:cs typeface="Arial" pitchFamily="34" charset="0"/>
              </a:rPr>
              <a:t>β</a:t>
            </a:r>
            <a:endParaRPr lang="en-US" dirty="0"/>
          </a:p>
        </p:txBody>
      </p:sp>
      <p:sp>
        <p:nvSpPr>
          <p:cNvPr id="104" name="Rectangle 103">
            <a:extLst>
              <a:ext uri="{FF2B5EF4-FFF2-40B4-BE49-F238E27FC236}">
                <a16:creationId xmlns:a16="http://schemas.microsoft.com/office/drawing/2014/main" id="{0AE67300-CB82-4B32-9025-5EA35D449ABC}"/>
              </a:ext>
            </a:extLst>
          </p:cNvPr>
          <p:cNvSpPr/>
          <p:nvPr/>
        </p:nvSpPr>
        <p:spPr>
          <a:xfrm>
            <a:off x="4126846" y="810657"/>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two congruent L</a:t>
            </a:r>
            <a:r>
              <a:rPr lang="en-US" baseline="-25000" dirty="0"/>
              <a:t>2</a:t>
            </a:r>
            <a:r>
              <a:rPr lang="en-US" dirty="0"/>
              <a:t>-norm balls whose centers lie on the line coincident with </a:t>
            </a:r>
            <a:r>
              <a:rPr lang="en-US" b="1" i="1" dirty="0"/>
              <a:t>ab </a:t>
            </a:r>
            <a:r>
              <a:rPr lang="en-US" dirty="0"/>
              <a:t>and </a:t>
            </a:r>
            <a:r>
              <a:rPr lang="en-US" b="1" i="1" dirty="0"/>
              <a:t>a</a:t>
            </a:r>
            <a:r>
              <a:rPr lang="en-US" dirty="0"/>
              <a:t> or </a:t>
            </a:r>
            <a:r>
              <a:rPr lang="en-US" b="1" i="1" dirty="0"/>
              <a:t>b</a:t>
            </a:r>
            <a:r>
              <a:rPr lang="en-US" dirty="0"/>
              <a:t> lies on the boundary:</a:t>
            </a:r>
          </a:p>
          <a:p>
            <a:pPr algn="ctr"/>
            <a:r>
              <a:rPr lang="en-US" dirty="0"/>
              <a:t>r = ||</a:t>
            </a:r>
            <a:r>
              <a:rPr lang="en-US" b="1" i="1" dirty="0"/>
              <a:t>ab||</a:t>
            </a:r>
            <a:r>
              <a:rPr lang="en-US" b="1" i="1" baseline="-25000" dirty="0"/>
              <a:t>2</a:t>
            </a:r>
            <a:r>
              <a:rPr lang="en-US" dirty="0"/>
              <a:t> </a:t>
            </a:r>
            <a:r>
              <a:rPr lang="en-US" i="1" dirty="0">
                <a:latin typeface="Arial" pitchFamily="34" charset="0"/>
                <a:cs typeface="Arial" pitchFamily="34" charset="0"/>
              </a:rPr>
              <a:t>β </a:t>
            </a:r>
            <a:r>
              <a:rPr lang="en-US" dirty="0"/>
              <a:t>/ 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4"/>
                                        </p:tgtEl>
                                        <p:attrNameLst>
                                          <p:attrName>style.visibility</p:attrName>
                                        </p:attrNameLst>
                                      </p:cBhvr>
                                      <p:to>
                                        <p:strVal val="visible"/>
                                      </p:to>
                                    </p:set>
                                    <p:animEffect transition="in" filter="fade">
                                      <p:cBhvr>
                                        <p:cTn id="3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P spid="10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Freeform 298">
            <a:extLst>
              <a:ext uri="{FF2B5EF4-FFF2-40B4-BE49-F238E27FC236}">
                <a16:creationId xmlns:a16="http://schemas.microsoft.com/office/drawing/2014/main" id="{B44708F9-BBE5-46EF-AC1E-B86EFE8AC20D}"/>
              </a:ext>
            </a:extLst>
          </p:cNvPr>
          <p:cNvSpPr/>
          <p:nvPr/>
        </p:nvSpPr>
        <p:spPr>
          <a:xfrm>
            <a:off x="4285488" y="4612874"/>
            <a:ext cx="1447799" cy="1400365"/>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Freeform 298"/>
          <p:cNvSpPr/>
          <p:nvPr/>
        </p:nvSpPr>
        <p:spPr>
          <a:xfrm>
            <a:off x="4272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2819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4267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4285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1"/>
            <a:ext cx="10668000" cy="3108543"/>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4285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7543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7543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7467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4130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68" name="Oval 67"/>
          <p:cNvSpPr/>
          <p:nvPr/>
        </p:nvSpPr>
        <p:spPr>
          <a:xfrm>
            <a:off x="5562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cxnSp>
        <p:nvCxnSpPr>
          <p:cNvPr id="296" name="Straight Connector 295"/>
          <p:cNvCxnSpPr/>
          <p:nvPr/>
        </p:nvCxnSpPr>
        <p:spPr>
          <a:xfrm>
            <a:off x="4434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48</a:t>
            </a:fld>
            <a:endParaRPr lang="en-US"/>
          </a:p>
        </p:txBody>
      </p:sp>
      <p:sp>
        <p:nvSpPr>
          <p:cNvPr id="79" name="Rectangle 78"/>
          <p:cNvSpPr/>
          <p:nvPr/>
        </p:nvSpPr>
        <p:spPr>
          <a:xfrm>
            <a:off x="7323870" y="5559852"/>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6" name="Title 1">
            <a:extLst>
              <a:ext uri="{FF2B5EF4-FFF2-40B4-BE49-F238E27FC236}">
                <a16:creationId xmlns:a16="http://schemas.microsoft.com/office/drawing/2014/main" id="{61773FB6-8A97-41D9-979C-54C8BB70000A}"/>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77" name="Rectangle 76">
            <a:extLst>
              <a:ext uri="{FF2B5EF4-FFF2-40B4-BE49-F238E27FC236}">
                <a16:creationId xmlns:a16="http://schemas.microsoft.com/office/drawing/2014/main" id="{6A7FAAA2-6CB8-4EF2-B54A-F4D54F43513F}"/>
              </a:ext>
            </a:extLst>
          </p:cNvPr>
          <p:cNvSpPr/>
          <p:nvPr/>
        </p:nvSpPr>
        <p:spPr>
          <a:xfrm>
            <a:off x="4126846" y="810657"/>
            <a:ext cx="7951962" cy="1457164"/>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Edge </a:t>
            </a:r>
            <a:r>
              <a:rPr lang="en-US" b="1" i="1" dirty="0"/>
              <a:t>ab</a:t>
            </a:r>
            <a:r>
              <a:rPr lang="en-US" dirty="0"/>
              <a:t> exists if no other points lie in a region </a:t>
            </a:r>
            <a:r>
              <a:rPr lang="en-US" b="1" i="1" dirty="0"/>
              <a:t>R</a:t>
            </a:r>
            <a:r>
              <a:rPr lang="en-US" dirty="0"/>
              <a:t> circumscribing </a:t>
            </a:r>
            <a:r>
              <a:rPr lang="en-US" b="1" i="1" dirty="0"/>
              <a:t>ab</a:t>
            </a:r>
            <a:r>
              <a:rPr lang="en-US" dirty="0"/>
              <a:t>.</a:t>
            </a:r>
          </a:p>
          <a:p>
            <a:pPr algn="ctr"/>
            <a:r>
              <a:rPr lang="en-US" dirty="0"/>
              <a:t>R is the intersection of two congruent L</a:t>
            </a:r>
            <a:r>
              <a:rPr lang="en-US" baseline="-25000" dirty="0"/>
              <a:t>2</a:t>
            </a:r>
            <a:r>
              <a:rPr lang="en-US" dirty="0"/>
              <a:t>-norm balls whose centers lie on the line coincident with </a:t>
            </a:r>
            <a:r>
              <a:rPr lang="en-US" b="1" i="1" dirty="0"/>
              <a:t>ab </a:t>
            </a:r>
            <a:r>
              <a:rPr lang="en-US" dirty="0"/>
              <a:t>and </a:t>
            </a:r>
            <a:r>
              <a:rPr lang="en-US" b="1" i="1" dirty="0"/>
              <a:t>a</a:t>
            </a:r>
            <a:r>
              <a:rPr lang="en-US" dirty="0"/>
              <a:t> or </a:t>
            </a:r>
            <a:r>
              <a:rPr lang="en-US" b="1" i="1" dirty="0"/>
              <a:t>b</a:t>
            </a:r>
            <a:r>
              <a:rPr lang="en-US" dirty="0"/>
              <a:t> lies on the boundary:</a:t>
            </a:r>
          </a:p>
          <a:p>
            <a:pPr algn="ctr"/>
            <a:r>
              <a:rPr lang="en-US" dirty="0"/>
              <a:t>r = ||</a:t>
            </a:r>
            <a:r>
              <a:rPr lang="en-US" b="1" i="1" dirty="0"/>
              <a:t>ab||</a:t>
            </a:r>
            <a:r>
              <a:rPr lang="en-US" b="1" i="1" baseline="-25000" dirty="0"/>
              <a:t>2</a:t>
            </a:r>
            <a:r>
              <a:rPr lang="en-US" dirty="0"/>
              <a:t> </a:t>
            </a:r>
            <a:r>
              <a:rPr lang="en-US" i="1" dirty="0">
                <a:latin typeface="Arial" pitchFamily="34" charset="0"/>
                <a:cs typeface="Arial" pitchFamily="34" charset="0"/>
              </a:rPr>
              <a:t>β </a:t>
            </a:r>
            <a:r>
              <a:rPr lang="en-US" dirty="0"/>
              <a:t>/ 2</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1000"/>
                                        <p:tgtEl>
                                          <p:spTgt spid="26">
                                            <p:txEl>
                                              <p:pRg st="4" end="4"/>
                                            </p:txEl>
                                          </p:spTgt>
                                        </p:tgtEl>
                                      </p:cBhvr>
                                    </p:animEffect>
                                  </p:childTnLst>
                                </p:cTn>
                              </p:par>
                              <p:par>
                                <p:cTn id="8" presetID="35" presetClass="path" presetSubtype="0" fill="hold" grpId="0" nodeType="withEffect">
                                  <p:stCondLst>
                                    <p:cond delay="0"/>
                                  </p:stCondLst>
                                  <p:childTnLst>
                                    <p:animMotion origin="layout" path="M 2.5E-6 2.59259E-6 L -0.05938 2.59259E-6 " pathEditMode="relative" rAng="0" ptsTypes="AA">
                                      <p:cBhvr>
                                        <p:cTn id="9" dur="1000" fill="hold"/>
                                        <p:tgtEl>
                                          <p:spTgt spid="69"/>
                                        </p:tgtEl>
                                        <p:attrNameLst>
                                          <p:attrName>ppt_x</p:attrName>
                                          <p:attrName>ppt_y</p:attrName>
                                        </p:attrNameLst>
                                      </p:cBhvr>
                                      <p:rCtr x="-2969" y="0"/>
                                    </p:animMotion>
                                  </p:childTnLst>
                                </p:cTn>
                              </p:par>
                              <p:par>
                                <p:cTn id="10" presetID="63" presetClass="path" presetSubtype="0" fill="hold" grpId="0" nodeType="withEffect">
                                  <p:stCondLst>
                                    <p:cond delay="0"/>
                                  </p:stCondLst>
                                  <p:childTnLst>
                                    <p:animMotion origin="layout" path="M 2.5E-6 0 L 0.05651 0 " pathEditMode="relative" rAng="0" ptsTypes="AA">
                                      <p:cBhvr>
                                        <p:cTn id="11" dur="1000" fill="hold"/>
                                        <p:tgtEl>
                                          <p:spTgt spid="60"/>
                                        </p:tgtEl>
                                        <p:attrNameLst>
                                          <p:attrName>ppt_x</p:attrName>
                                          <p:attrName>ppt_y</p:attrName>
                                        </p:attrNameLst>
                                      </p:cBhvr>
                                      <p:rCtr x="2826"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par>
                                <p:cTn id="16" presetID="6" presetClass="emph" presetSubtype="0" fill="hold" grpId="0" nodeType="withEffect">
                                  <p:stCondLst>
                                    <p:cond delay="0"/>
                                  </p:stCondLst>
                                  <p:childTnLst>
                                    <p:animScale>
                                      <p:cBhvr>
                                        <p:cTn id="17" dur="1000" fill="hold"/>
                                        <p:tgtEl>
                                          <p:spTgt spid="80"/>
                                        </p:tgtEl>
                                      </p:cBhvr>
                                      <p:by x="100000" y="180000"/>
                                    </p:animScale>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26">
                                            <p:txEl>
                                              <p:pRg st="5" end="5"/>
                                            </p:txEl>
                                          </p:spTgt>
                                        </p:tgtEl>
                                        <p:attrNameLst>
                                          <p:attrName>style.visibility</p:attrName>
                                        </p:attrNameLst>
                                      </p:cBhvr>
                                      <p:to>
                                        <p:strVal val="visible"/>
                                      </p:to>
                                    </p:set>
                                    <p:animEffect transition="in" filter="fade">
                                      <p:cBhvr>
                                        <p:cTn id="21" dur="1000"/>
                                        <p:tgtEl>
                                          <p:spTgt spid="26">
                                            <p:txEl>
                                              <p:pRg st="5" end="5"/>
                                            </p:txEl>
                                          </p:spTgt>
                                        </p:tgtEl>
                                      </p:cBhvr>
                                    </p:animEffect>
                                  </p:childTnLst>
                                </p:cTn>
                              </p:par>
                              <p:par>
                                <p:cTn id="22" presetID="10" presetClass="exit" presetSubtype="0" fill="hold" grpId="2" nodeType="withEffect">
                                  <p:stCondLst>
                                    <p:cond delay="0"/>
                                  </p:stCondLst>
                                  <p:childTnLst>
                                    <p:animEffect transition="out" filter="fade">
                                      <p:cBhvr>
                                        <p:cTn id="23" dur="2000"/>
                                        <p:tgtEl>
                                          <p:spTgt spid="69"/>
                                        </p:tgtEl>
                                      </p:cBhvr>
                                    </p:animEffect>
                                    <p:set>
                                      <p:cBhvr>
                                        <p:cTn id="24" dur="1" fill="hold">
                                          <p:stCondLst>
                                            <p:cond delay="1999"/>
                                          </p:stCondLst>
                                        </p:cTn>
                                        <p:tgtEl>
                                          <p:spTgt spid="69"/>
                                        </p:tgtEl>
                                        <p:attrNameLst>
                                          <p:attrName>style.visibility</p:attrName>
                                        </p:attrNameLst>
                                      </p:cBhvr>
                                      <p:to>
                                        <p:strVal val="hidden"/>
                                      </p:to>
                                    </p:set>
                                  </p:childTnLst>
                                </p:cTn>
                              </p:par>
                              <p:par>
                                <p:cTn id="25" presetID="10" presetClass="exit" presetSubtype="0" fill="hold" grpId="2" nodeType="withEffect">
                                  <p:stCondLst>
                                    <p:cond delay="0"/>
                                  </p:stCondLst>
                                  <p:childTnLst>
                                    <p:animEffect transition="out" filter="fade">
                                      <p:cBhvr>
                                        <p:cTn id="26" dur="2000"/>
                                        <p:tgtEl>
                                          <p:spTgt spid="60"/>
                                        </p:tgtEl>
                                      </p:cBhvr>
                                    </p:animEffect>
                                    <p:set>
                                      <p:cBhvr>
                                        <p:cTn id="27" dur="1" fill="hold">
                                          <p:stCondLst>
                                            <p:cond delay="1999"/>
                                          </p:stCondLst>
                                        </p:cTn>
                                        <p:tgtEl>
                                          <p:spTgt spid="60"/>
                                        </p:tgtEl>
                                        <p:attrNameLst>
                                          <p:attrName>style.visibility</p:attrName>
                                        </p:attrNameLst>
                                      </p:cBhvr>
                                      <p:to>
                                        <p:strVal val="hidden"/>
                                      </p:to>
                                    </p:set>
                                  </p:childTnLst>
                                </p:cTn>
                              </p:par>
                              <p:par>
                                <p:cTn id="28" presetID="10" presetClass="entr" presetSubtype="0" fill="hold" grpId="0" nodeType="withEffect">
                                  <p:stCondLst>
                                    <p:cond delay="0"/>
                                  </p:stCondLst>
                                  <p:childTnLst>
                                    <p:set>
                                      <p:cBhvr>
                                        <p:cTn id="29" dur="1" fill="hold">
                                          <p:stCondLst>
                                            <p:cond delay="0"/>
                                          </p:stCondLst>
                                        </p:cTn>
                                        <p:tgtEl>
                                          <p:spTgt spid="62"/>
                                        </p:tgtEl>
                                        <p:attrNameLst>
                                          <p:attrName>style.visibility</p:attrName>
                                        </p:attrNameLst>
                                      </p:cBhvr>
                                      <p:to>
                                        <p:strVal val="visible"/>
                                      </p:to>
                                    </p:set>
                                    <p:animEffect transition="in" filter="fade">
                                      <p:cBhvr>
                                        <p:cTn id="30" dur="1000"/>
                                        <p:tgtEl>
                                          <p:spTgt spid="6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61"/>
                                        </p:tgtEl>
                                        <p:attrNameLst>
                                          <p:attrName>style.visibility</p:attrName>
                                        </p:attrNameLst>
                                      </p:cBhvr>
                                      <p:to>
                                        <p:strVal val="visible"/>
                                      </p:to>
                                    </p:set>
                                    <p:animEffect transition="in" filter="fade">
                                      <p:cBhvr>
                                        <p:cTn id="33" dur="1000"/>
                                        <p:tgtEl>
                                          <p:spTgt spid="61"/>
                                        </p:tgtEl>
                                      </p:cBhvr>
                                    </p:animEffect>
                                  </p:childTnLst>
                                </p:cTn>
                              </p:par>
                              <p:par>
                                <p:cTn id="34" presetID="10" presetClass="exit" presetSubtype="0" fill="hold" nodeType="withEffect">
                                  <p:stCondLst>
                                    <p:cond delay="0"/>
                                  </p:stCondLst>
                                  <p:childTnLst>
                                    <p:animEffect transition="out" filter="fade">
                                      <p:cBhvr>
                                        <p:cTn id="35" dur="500"/>
                                        <p:tgtEl>
                                          <p:spTgt spid="295"/>
                                        </p:tgtEl>
                                      </p:cBhvr>
                                    </p:animEffect>
                                    <p:set>
                                      <p:cBhvr>
                                        <p:cTn id="36" dur="1" fill="hold">
                                          <p:stCondLst>
                                            <p:cond delay="499"/>
                                          </p:stCondLst>
                                        </p:cTn>
                                        <p:tgtEl>
                                          <p:spTgt spid="295"/>
                                        </p:tgtEl>
                                        <p:attrNameLst>
                                          <p:attrName>style.visibility</p:attrName>
                                        </p:attrNameLst>
                                      </p:cBhvr>
                                      <p:to>
                                        <p:strVal val="hidden"/>
                                      </p:to>
                                    </p:set>
                                  </p:childTnLst>
                                </p:cTn>
                              </p:par>
                              <p:par>
                                <p:cTn id="37" presetID="10" presetClass="exit" presetSubtype="0" fill="hold" grpId="1" nodeType="withEffect">
                                  <p:stCondLst>
                                    <p:cond delay="0"/>
                                  </p:stCondLst>
                                  <p:childTnLst>
                                    <p:animEffect transition="out" filter="fade">
                                      <p:cBhvr>
                                        <p:cTn id="38" dur="500"/>
                                        <p:tgtEl>
                                          <p:spTgt spid="80"/>
                                        </p:tgtEl>
                                      </p:cBhvr>
                                    </p:animEffect>
                                    <p:set>
                                      <p:cBhvr>
                                        <p:cTn id="39" dur="1" fill="hold">
                                          <p:stCondLst>
                                            <p:cond delay="499"/>
                                          </p:stCondLst>
                                        </p:cTn>
                                        <p:tgtEl>
                                          <p:spTgt spid="80"/>
                                        </p:tgtEl>
                                        <p:attrNameLst>
                                          <p:attrName>style.visibility</p:attrName>
                                        </p:attrNameLst>
                                      </p:cBhvr>
                                      <p:to>
                                        <p:strVal val="hidden"/>
                                      </p:to>
                                    </p:set>
                                  </p:childTnLst>
                                </p:cTn>
                              </p:par>
                              <p:par>
                                <p:cTn id="40" presetID="10" presetClass="entr" presetSubtype="0" fill="hold" grpId="0" nodeType="withEffect">
                                  <p:stCondLst>
                                    <p:cond delay="0"/>
                                  </p:stCondLst>
                                  <p:childTnLst>
                                    <p:set>
                                      <p:cBhvr>
                                        <p:cTn id="41" dur="1" fill="hold">
                                          <p:stCondLst>
                                            <p:cond delay="0"/>
                                          </p:stCondLst>
                                        </p:cTn>
                                        <p:tgtEl>
                                          <p:spTgt spid="299"/>
                                        </p:tgtEl>
                                        <p:attrNameLst>
                                          <p:attrName>style.visibility</p:attrName>
                                        </p:attrNameLst>
                                      </p:cBhvr>
                                      <p:to>
                                        <p:strVal val="visible"/>
                                      </p:to>
                                    </p:set>
                                    <p:animEffect transition="in" filter="fade">
                                      <p:cBhvr>
                                        <p:cTn id="42" dur="500"/>
                                        <p:tgtEl>
                                          <p:spTgt spid="29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9"/>
                                        </p:tgtEl>
                                        <p:attrNameLst>
                                          <p:attrName>style.visibility</p:attrName>
                                        </p:attrNameLst>
                                      </p:cBhvr>
                                      <p:to>
                                        <p:strVal val="visible"/>
                                      </p:to>
                                    </p:set>
                                    <p:animEffect transition="in" filter="fade">
                                      <p:cBhvr>
                                        <p:cTn id="47"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0" grpId="1" animBg="1"/>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7625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10668000" cy="3182410"/>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7543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7543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6324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620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75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8305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7750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49</a:t>
            </a:fld>
            <a:endParaRPr lang="en-US"/>
          </a:p>
        </p:txBody>
      </p:sp>
      <p:sp>
        <p:nvSpPr>
          <p:cNvPr id="81" name="TextBox 80"/>
          <p:cNvSpPr txBox="1"/>
          <p:nvPr/>
        </p:nvSpPr>
        <p:spPr>
          <a:xfrm>
            <a:off x="8382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7543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8839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83" name="Title 1">
            <a:extLst>
              <a:ext uri="{FF2B5EF4-FFF2-40B4-BE49-F238E27FC236}">
                <a16:creationId xmlns:a16="http://schemas.microsoft.com/office/drawing/2014/main" id="{10A4B479-3A89-44D8-B422-2638E4AC7CEB}"/>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Sampling Publications</a:t>
            </a:r>
          </a:p>
        </p:txBody>
      </p:sp>
      <p:sp>
        <p:nvSpPr>
          <p:cNvPr id="3" name="Slide Number Placeholder 2"/>
          <p:cNvSpPr>
            <a:spLocks noGrp="1"/>
          </p:cNvSpPr>
          <p:nvPr>
            <p:ph type="sldNum" sz="quarter" idx="12"/>
          </p:nvPr>
        </p:nvSpPr>
        <p:spPr>
          <a:xfrm>
            <a:off x="8737600" y="6356351"/>
            <a:ext cx="2844800" cy="365125"/>
          </a:xfrm>
        </p:spPr>
        <p:txBody>
          <a:bodyPr/>
          <a:lstStyle/>
          <a:p>
            <a:fld id="{0C9D9FE6-5D08-3B48-9104-2B1B3E27A71F}" type="slidenum">
              <a:rPr lang="en-US" smtClean="0"/>
              <a:t>5</a:t>
            </a:fld>
            <a:endParaRPr lang="en-US"/>
          </a:p>
        </p:txBody>
      </p:sp>
      <p:grpSp>
        <p:nvGrpSpPr>
          <p:cNvPr id="19" name="Group 18">
            <a:extLst>
              <a:ext uri="{FF2B5EF4-FFF2-40B4-BE49-F238E27FC236}">
                <a16:creationId xmlns:a16="http://schemas.microsoft.com/office/drawing/2014/main" id="{FBA08D03-133B-4E47-B3B1-15904207A0D0}"/>
              </a:ext>
            </a:extLst>
          </p:cNvPr>
          <p:cNvGrpSpPr/>
          <p:nvPr/>
        </p:nvGrpSpPr>
        <p:grpSpPr>
          <a:xfrm>
            <a:off x="2131706" y="776177"/>
            <a:ext cx="8137782" cy="5646633"/>
            <a:chOff x="2131706" y="776177"/>
            <a:chExt cx="8137782" cy="5646633"/>
          </a:xfrm>
        </p:grpSpPr>
        <p:sp>
          <p:nvSpPr>
            <p:cNvPr id="20" name="Rectangle 19">
              <a:extLst>
                <a:ext uri="{FF2B5EF4-FFF2-40B4-BE49-F238E27FC236}">
                  <a16:creationId xmlns:a16="http://schemas.microsoft.com/office/drawing/2014/main" id="{D3541E41-AB88-4018-972E-7727C4B1E8E7}"/>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1" name="Rectangle: Rounded Corners 20">
              <a:extLst>
                <a:ext uri="{FF2B5EF4-FFF2-40B4-BE49-F238E27FC236}">
                  <a16:creationId xmlns:a16="http://schemas.microsoft.com/office/drawing/2014/main" id="{7B2E7F6D-7DB8-4211-B052-99B516308A67}"/>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7" name="Rectangle: Rounded Corners 26">
              <a:extLst>
                <a:ext uri="{FF2B5EF4-FFF2-40B4-BE49-F238E27FC236}">
                  <a16:creationId xmlns:a16="http://schemas.microsoft.com/office/drawing/2014/main" id="{EAFB0869-460D-44BD-904F-1C70EDF25CD1}"/>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8" name="Rectangle: Rounded Corners 27">
              <a:extLst>
                <a:ext uri="{FF2B5EF4-FFF2-40B4-BE49-F238E27FC236}">
                  <a16:creationId xmlns:a16="http://schemas.microsoft.com/office/drawing/2014/main" id="{6245C604-44B2-4B0F-BAFD-D52DD0316C53}"/>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9" name="Arrow: Bent 28">
              <a:extLst>
                <a:ext uri="{FF2B5EF4-FFF2-40B4-BE49-F238E27FC236}">
                  <a16:creationId xmlns:a16="http://schemas.microsoft.com/office/drawing/2014/main" id="{9DB36B37-51E2-404A-BB37-56784CE42DD3}"/>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6FD21218-9061-4892-A16A-324C5465289E}"/>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59FEEDF0-C95C-4503-8B39-2E37C434EC63}"/>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285ACEC9-DFD6-49BA-AD74-FBEADAC7BC61}"/>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CEB589F9-B1FF-41A0-8E42-BCD7B7EA4D00}"/>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Bent 33">
              <a:extLst>
                <a:ext uri="{FF2B5EF4-FFF2-40B4-BE49-F238E27FC236}">
                  <a16:creationId xmlns:a16="http://schemas.microsoft.com/office/drawing/2014/main" id="{715F52D7-7681-4606-A078-F0517F87FEEE}"/>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5" name="Rectangle 34">
              <a:extLst>
                <a:ext uri="{FF2B5EF4-FFF2-40B4-BE49-F238E27FC236}">
                  <a16:creationId xmlns:a16="http://schemas.microsoft.com/office/drawing/2014/main" id="{14B0DF16-85C1-490E-AE62-5B7A15753AFE}"/>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Down Arrow 10">
              <a:extLst>
                <a:ext uri="{FF2B5EF4-FFF2-40B4-BE49-F238E27FC236}">
                  <a16:creationId xmlns:a16="http://schemas.microsoft.com/office/drawing/2014/main" id="{58A17305-9941-4DA0-82A8-6F46CAE9DAAD}"/>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3E552925-7A62-4CA1-BF51-C223BCFF45D9}"/>
                </a:ext>
              </a:extLst>
            </p:cNvPr>
            <p:cNvGrpSpPr/>
            <p:nvPr/>
          </p:nvGrpSpPr>
          <p:grpSpPr>
            <a:xfrm>
              <a:off x="3928419" y="952107"/>
              <a:ext cx="4335162" cy="725115"/>
              <a:chOff x="3853264" y="952107"/>
              <a:chExt cx="4335162" cy="725115"/>
            </a:xfrm>
          </p:grpSpPr>
          <p:sp>
            <p:nvSpPr>
              <p:cNvPr id="38" name="Rectangle 37">
                <a:extLst>
                  <a:ext uri="{FF2B5EF4-FFF2-40B4-BE49-F238E27FC236}">
                    <a16:creationId xmlns:a16="http://schemas.microsoft.com/office/drawing/2014/main" id="{1621BC97-F0C2-4DE5-8DB0-DF3BEA030C26}"/>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9" name="Rectangle 38">
                <a:extLst>
                  <a:ext uri="{FF2B5EF4-FFF2-40B4-BE49-F238E27FC236}">
                    <a16:creationId xmlns:a16="http://schemas.microsoft.com/office/drawing/2014/main" id="{E44F7F07-7580-4F2F-A3DA-DF2B6F8D301D}"/>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40" name="Down Arrow 10">
                <a:extLst>
                  <a:ext uri="{FF2B5EF4-FFF2-40B4-BE49-F238E27FC236}">
                    <a16:creationId xmlns:a16="http://schemas.microsoft.com/office/drawing/2014/main" id="{F07216DB-794B-4459-976C-CD719233FE27}"/>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F1363F6D-A9A9-408D-8CCD-0F3B54B9F61A}"/>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2088099" y="3134638"/>
            <a:ext cx="8015802" cy="2492022"/>
          </a:xfrm>
          <a:prstGeom prst="rect">
            <a:avLst/>
          </a:prstGeom>
          <a:solidFill>
            <a:schemeClr val="accent4">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mj-lt"/>
              <a:buAutoNum type="arabicPeriod"/>
            </a:pPr>
            <a:r>
              <a:rPr lang="en-US" dirty="0">
                <a:solidFill>
                  <a:schemeClr val="accent4">
                    <a:lumMod val="20000"/>
                    <a:lumOff val="80000"/>
                  </a:schemeClr>
                </a:solidFill>
              </a:rPr>
              <a:t>Adaptive Sampling with Topological Scores.</a:t>
            </a:r>
          </a:p>
          <a:p>
            <a:pPr marL="461963" indent="-461963"/>
            <a:r>
              <a:rPr lang="en-US" b="1" dirty="0">
                <a:solidFill>
                  <a:schemeClr val="accent4">
                    <a:lumMod val="20000"/>
                    <a:lumOff val="80000"/>
                  </a:schemeClr>
                </a:solidFill>
              </a:rPr>
              <a:t>	</a:t>
            </a:r>
            <a:r>
              <a:rPr lang="en-US" b="1" dirty="0">
                <a:solidFill>
                  <a:schemeClr val="bg1"/>
                </a:solidFill>
              </a:rPr>
              <a:t>D. Maljovec</a:t>
            </a:r>
            <a:r>
              <a:rPr lang="en-US" dirty="0">
                <a:solidFill>
                  <a:schemeClr val="accent4">
                    <a:lumMod val="20000"/>
                    <a:lumOff val="80000"/>
                  </a:schemeClr>
                </a:solidFill>
              </a:rPr>
              <a:t>, B. Wang, A. </a:t>
            </a:r>
            <a:r>
              <a:rPr lang="en-US" dirty="0" err="1">
                <a:solidFill>
                  <a:schemeClr val="accent4">
                    <a:lumMod val="20000"/>
                    <a:lumOff val="80000"/>
                  </a:schemeClr>
                </a:solidFill>
              </a:rPr>
              <a:t>Kupresanin</a:t>
            </a:r>
            <a:r>
              <a:rPr lang="en-US" dirty="0">
                <a:solidFill>
                  <a:schemeClr val="accent4">
                    <a:lumMod val="20000"/>
                    <a:lumOff val="80000"/>
                  </a:schemeClr>
                </a:solidFill>
              </a:rPr>
              <a:t>, G. </a:t>
            </a:r>
            <a:r>
              <a:rPr lang="en-US" dirty="0" err="1">
                <a:solidFill>
                  <a:schemeClr val="accent4">
                    <a:lumMod val="20000"/>
                    <a:lumOff val="80000"/>
                  </a:schemeClr>
                </a:solidFill>
              </a:rPr>
              <a:t>Johannesson</a:t>
            </a:r>
            <a:r>
              <a:rPr lang="en-US" dirty="0">
                <a:solidFill>
                  <a:schemeClr val="accent4">
                    <a:lumMod val="20000"/>
                    <a:lumOff val="80000"/>
                  </a:schemeClr>
                </a:solidFill>
              </a:rPr>
              <a:t>, V. </a:t>
            </a:r>
            <a:r>
              <a:rPr lang="en-US" dirty="0" err="1">
                <a:solidFill>
                  <a:schemeClr val="accent4">
                    <a:lumMod val="20000"/>
                    <a:lumOff val="80000"/>
                  </a:schemeClr>
                </a:solidFill>
              </a:rPr>
              <a:t>Pascucci</a:t>
            </a:r>
            <a:r>
              <a:rPr lang="en-US" dirty="0">
                <a:solidFill>
                  <a:schemeClr val="accent4">
                    <a:lumMod val="20000"/>
                    <a:lumOff val="80000"/>
                  </a:schemeClr>
                </a:solidFill>
              </a:rPr>
              <a:t>, and P-T Bremer. IJUQ, 3(2), pages 119-141, 2013</a:t>
            </a:r>
          </a:p>
          <a:p>
            <a:pPr marL="346075" indent="-346075">
              <a:buFont typeface="+mj-lt"/>
              <a:buAutoNum type="arabicPeriod" startAt="2"/>
            </a:pPr>
            <a:r>
              <a:rPr lang="en-US" dirty="0">
                <a:solidFill>
                  <a:schemeClr val="accent4">
                    <a:lumMod val="20000"/>
                    <a:lumOff val="80000"/>
                  </a:schemeClr>
                </a:solidFill>
              </a:rPr>
              <a:t>Adaptive Sampling Algorithms for Probabilistic Risk Assessment of Nuclear Simulations.</a:t>
            </a:r>
            <a:endParaRPr lang="en-US" dirty="0">
              <a:solidFill>
                <a:schemeClr val="accent4">
                  <a:lumMod val="40000"/>
                  <a:lumOff val="60000"/>
                </a:schemeClr>
              </a:solidFill>
            </a:endParaRPr>
          </a:p>
          <a:p>
            <a:r>
              <a:rPr lang="en-US" b="1" dirty="0">
                <a:solidFill>
                  <a:schemeClr val="accent4">
                    <a:lumMod val="40000"/>
                    <a:lumOff val="60000"/>
                  </a:schemeClr>
                </a:solidFill>
              </a:rPr>
              <a:t>	</a:t>
            </a:r>
            <a:r>
              <a:rPr lang="en-US" b="1" dirty="0">
                <a:solidFill>
                  <a:schemeClr val="bg1"/>
                </a:solidFill>
              </a:rPr>
              <a:t>D. Maljovec</a:t>
            </a:r>
            <a:r>
              <a:rPr lang="en-US" dirty="0">
                <a:solidFill>
                  <a:schemeClr val="accent4">
                    <a:lumMod val="40000"/>
                    <a:lumOff val="60000"/>
                  </a:schemeClr>
                </a:solidFill>
              </a:rPr>
              <a:t>,</a:t>
            </a:r>
            <a:r>
              <a:rPr lang="en-US" dirty="0">
                <a:solidFill>
                  <a:schemeClr val="accent4">
                    <a:lumMod val="20000"/>
                    <a:lumOff val="80000"/>
                  </a:schemeClr>
                </a:solidFill>
              </a:rPr>
              <a:t> B. Wang, D. </a:t>
            </a:r>
            <a:r>
              <a:rPr lang="en-US" dirty="0" err="1">
                <a:solidFill>
                  <a:schemeClr val="accent4">
                    <a:lumMod val="20000"/>
                    <a:lumOff val="80000"/>
                  </a:schemeClr>
                </a:solidFill>
              </a:rPr>
              <a:t>Mandelli</a:t>
            </a:r>
            <a:r>
              <a:rPr lang="en-US" dirty="0">
                <a:solidFill>
                  <a:schemeClr val="accent4">
                    <a:lumMod val="20000"/>
                    <a:lumOff val="80000"/>
                  </a:schemeClr>
                </a:solidFill>
              </a:rPr>
              <a:t>, P-T Bremer, and V. </a:t>
            </a:r>
            <a:r>
              <a:rPr lang="en-US" dirty="0" err="1">
                <a:solidFill>
                  <a:schemeClr val="accent4">
                    <a:lumMod val="20000"/>
                    <a:lumOff val="80000"/>
                  </a:schemeClr>
                </a:solidFill>
              </a:rPr>
              <a:t>Pascucci</a:t>
            </a:r>
            <a:r>
              <a:rPr lang="en-US" dirty="0">
                <a:solidFill>
                  <a:schemeClr val="accent4">
                    <a:lumMod val="20000"/>
                    <a:lumOff val="80000"/>
                  </a:schemeClr>
                </a:solidFill>
              </a:rPr>
              <a:t>. PSA, 2013.</a:t>
            </a:r>
          </a:p>
          <a:p>
            <a:r>
              <a:rPr lang="en-US" b="1" dirty="0">
                <a:solidFill>
                  <a:schemeClr val="bg1"/>
                </a:solidFill>
              </a:rPr>
              <a:t>	*First Runner-up for Best Student Paper Award</a:t>
            </a:r>
            <a:endParaRPr lang="en-US" dirty="0">
              <a:solidFill>
                <a:schemeClr val="accent4">
                  <a:lumMod val="40000"/>
                  <a:lumOff val="60000"/>
                </a:schemeClr>
              </a:solidFill>
            </a:endParaRPr>
          </a:p>
        </p:txBody>
      </p:sp>
    </p:spTree>
    <p:extLst>
      <p:ext uri="{BB962C8B-B14F-4D97-AF65-F5344CB8AC3E}">
        <p14:creationId xmlns:p14="http://schemas.microsoft.com/office/powerpoint/2010/main" val="5627280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7" name="Group 246">
            <a:extLst>
              <a:ext uri="{FF2B5EF4-FFF2-40B4-BE49-F238E27FC236}">
                <a16:creationId xmlns:a16="http://schemas.microsoft.com/office/drawing/2014/main" id="{00CAFF9C-E235-4C9C-8AF4-B8334C9F41E7}"/>
              </a:ext>
            </a:extLst>
          </p:cNvPr>
          <p:cNvGrpSpPr/>
          <p:nvPr/>
        </p:nvGrpSpPr>
        <p:grpSpPr>
          <a:xfrm>
            <a:off x="7543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0" y="685801"/>
            <a:ext cx="10668000" cy="4105739"/>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647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8991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9067800"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8016774"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8991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8305800" y="2819400"/>
            <a:ext cx="631918" cy="985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9045482" y="2743200"/>
            <a:ext cx="22318" cy="1747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9045483" y="3025683"/>
            <a:ext cx="624509" cy="448871"/>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8131082" y="3025682"/>
            <a:ext cx="806636" cy="3494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78" name="Title 1">
            <a:extLst>
              <a:ext uri="{FF2B5EF4-FFF2-40B4-BE49-F238E27FC236}">
                <a16:creationId xmlns:a16="http://schemas.microsoft.com/office/drawing/2014/main" id="{2024C819-431E-4D55-9532-3D1F51CB2469}"/>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79" name="Slide Number Placeholder 77">
            <a:extLst>
              <a:ext uri="{FF2B5EF4-FFF2-40B4-BE49-F238E27FC236}">
                <a16:creationId xmlns:a16="http://schemas.microsoft.com/office/drawing/2014/main" id="{37B7448F-98A0-4FA1-B7D7-B994ABCD03ED}"/>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50</a:t>
            </a:fld>
            <a:endParaRPr lang="en-US"/>
          </a:p>
        </p:txBody>
      </p:sp>
      <p:sp>
        <p:nvSpPr>
          <p:cNvPr id="80" name="Rectangle 79">
            <a:extLst>
              <a:ext uri="{FF2B5EF4-FFF2-40B4-BE49-F238E27FC236}">
                <a16:creationId xmlns:a16="http://schemas.microsoft.com/office/drawing/2014/main" id="{B67123CA-DB25-4044-B38E-A472E95CDE4A}"/>
              </a:ext>
            </a:extLst>
          </p:cNvPr>
          <p:cNvSpPr/>
          <p:nvPr/>
        </p:nvSpPr>
        <p:spPr>
          <a:xfrm>
            <a:off x="5664201" y="823431"/>
            <a:ext cx="6402562"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Divide the hypersphere surrounding point </a:t>
            </a:r>
            <a:r>
              <a:rPr lang="en-US" b="1" i="1" dirty="0"/>
              <a:t>a</a:t>
            </a:r>
            <a:r>
              <a:rPr lang="en-US" dirty="0"/>
              <a:t> into </a:t>
            </a:r>
            <a:r>
              <a:rPr lang="en-US" i="1" dirty="0"/>
              <a:t>c</a:t>
            </a:r>
            <a:r>
              <a:rPr lang="en-US" dirty="0"/>
              <a:t> equal sized cones. Connect </a:t>
            </a:r>
            <a:r>
              <a:rPr lang="en-US" b="1" i="1" dirty="0"/>
              <a:t>a</a:t>
            </a:r>
            <a:r>
              <a:rPr lang="en-US" dirty="0"/>
              <a:t> to its </a:t>
            </a:r>
            <a:r>
              <a:rPr lang="en-US" i="1" dirty="0"/>
              <a:t>m</a:t>
            </a:r>
            <a:r>
              <a:rPr lang="en-US" dirty="0"/>
              <a:t> closest neighbors in each cone.</a:t>
            </a:r>
          </a:p>
          <a:p>
            <a:pPr algn="ctr"/>
            <a:endParaRPr lang="en-US" dirty="0"/>
          </a:p>
          <a:p>
            <a:pPr algn="ctr"/>
            <a:r>
              <a:rPr lang="en-US" dirty="0"/>
              <a:t>c=4, m=1</a:t>
            </a:r>
          </a:p>
        </p:txBody>
      </p:sp>
    </p:spTree>
    <p:extLst>
      <p:ext uri="{BB962C8B-B14F-4D97-AF65-F5344CB8AC3E}">
        <p14:creationId xmlns:p14="http://schemas.microsoft.com/office/powerpoint/2010/main" val="7013768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44767452-D405-42E0-8DEB-5B9AED1AABBA}"/>
              </a:ext>
            </a:extLst>
          </p:cNvPr>
          <p:cNvGrpSpPr/>
          <p:nvPr/>
        </p:nvGrpSpPr>
        <p:grpSpPr>
          <a:xfrm>
            <a:off x="7543800" y="2667000"/>
            <a:ext cx="2971800" cy="2644682"/>
            <a:chOff x="6019800" y="2667000"/>
            <a:chExt cx="2971800" cy="2644682"/>
          </a:xfrm>
        </p:grpSpPr>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6" name="Rectangle 25"/>
          <p:cNvSpPr/>
          <p:nvPr/>
        </p:nvSpPr>
        <p:spPr>
          <a:xfrm>
            <a:off x="0" y="685800"/>
            <a:ext cx="10668000" cy="4512004"/>
          </a:xfrm>
          <a:prstGeom prst="rect">
            <a:avLst/>
          </a:prstGeom>
        </p:spPr>
        <p:txBody>
          <a:bodyPr wrap="square">
            <a:spAutoFit/>
          </a:bodyPr>
          <a:lstStyle/>
          <a:p>
            <a:pPr marL="34290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1013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914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845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922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1013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754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815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899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929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1043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998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800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8991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9647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891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982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891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754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746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762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1043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8991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9067800"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8016774" y="2970470"/>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8991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9041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8298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9041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8298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8305800" y="2819400"/>
            <a:ext cx="631918" cy="985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9045482" y="2743200"/>
            <a:ext cx="22318" cy="17471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8991600" y="3048001"/>
            <a:ext cx="76200" cy="774073"/>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8131082" y="3025682"/>
            <a:ext cx="806636" cy="349436"/>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9647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9121682" y="3505201"/>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1" name="Title 1">
            <a:extLst>
              <a:ext uri="{FF2B5EF4-FFF2-40B4-BE49-F238E27FC236}">
                <a16:creationId xmlns:a16="http://schemas.microsoft.com/office/drawing/2014/main" id="{04388C77-BBAC-47E1-A3A1-3CC9D4F21767}"/>
              </a:ext>
            </a:extLst>
          </p:cNvPr>
          <p:cNvSpPr>
            <a:spLocks noGrp="1"/>
          </p:cNvSpPr>
          <p:nvPr>
            <p:ph type="title"/>
          </p:nvPr>
        </p:nvSpPr>
        <p:spPr>
          <a:xfrm>
            <a:off x="0" y="1"/>
            <a:ext cx="12192000" cy="704851"/>
          </a:xfrm>
          <a:solidFill>
            <a:schemeClr val="accent1"/>
          </a:solidFill>
        </p:spPr>
        <p:txBody>
          <a:bodyPr>
            <a:normAutofit fontScale="90000"/>
          </a:bodyPr>
          <a:lstStyle/>
          <a:p>
            <a:r>
              <a:rPr lang="en-US" dirty="0"/>
              <a:t>What Graphs Can We Use?</a:t>
            </a:r>
          </a:p>
        </p:txBody>
      </p:sp>
      <p:sp>
        <p:nvSpPr>
          <p:cNvPr id="102" name="Slide Number Placeholder 77">
            <a:extLst>
              <a:ext uri="{FF2B5EF4-FFF2-40B4-BE49-F238E27FC236}">
                <a16:creationId xmlns:a16="http://schemas.microsoft.com/office/drawing/2014/main" id="{6C748643-7A26-4247-A9A6-EE5BDDBE55A3}"/>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51</a:t>
            </a:fld>
            <a:endParaRPr lang="en-US"/>
          </a:p>
        </p:txBody>
      </p:sp>
      <p:sp>
        <p:nvSpPr>
          <p:cNvPr id="103" name="Rectangle 102">
            <a:extLst>
              <a:ext uri="{FF2B5EF4-FFF2-40B4-BE49-F238E27FC236}">
                <a16:creationId xmlns:a16="http://schemas.microsoft.com/office/drawing/2014/main" id="{25367CEA-4610-4D3A-845D-C579F1DC5AA4}"/>
              </a:ext>
            </a:extLst>
          </p:cNvPr>
          <p:cNvSpPr/>
          <p:nvPr/>
        </p:nvSpPr>
        <p:spPr>
          <a:xfrm>
            <a:off x="5664201" y="823431"/>
            <a:ext cx="6402562" cy="122762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dirty="0"/>
              <a:t>Divide the hypersphere surrounding point </a:t>
            </a:r>
            <a:r>
              <a:rPr lang="en-US" b="1" i="1" dirty="0"/>
              <a:t>a</a:t>
            </a:r>
            <a:r>
              <a:rPr lang="en-US" dirty="0"/>
              <a:t> into </a:t>
            </a:r>
            <a:r>
              <a:rPr lang="en-US" i="1" dirty="0"/>
              <a:t>c</a:t>
            </a:r>
            <a:r>
              <a:rPr lang="en-US" dirty="0"/>
              <a:t> equal sized cones. Connect </a:t>
            </a:r>
            <a:r>
              <a:rPr lang="en-US" b="1" i="1" dirty="0"/>
              <a:t>a</a:t>
            </a:r>
            <a:r>
              <a:rPr lang="en-US" dirty="0"/>
              <a:t> to its </a:t>
            </a:r>
            <a:r>
              <a:rPr lang="en-US" i="1" dirty="0"/>
              <a:t>m</a:t>
            </a:r>
            <a:r>
              <a:rPr lang="en-US" dirty="0"/>
              <a:t> closest projected neighbors onto the cone axis for each cone.</a:t>
            </a:r>
          </a:p>
          <a:p>
            <a:pPr algn="ctr"/>
            <a:r>
              <a:rPr lang="en-US" dirty="0"/>
              <a:t>c=4, m=1</a:t>
            </a:r>
          </a:p>
        </p:txBody>
      </p:sp>
    </p:spTree>
    <p:extLst>
      <p:ext uri="{BB962C8B-B14F-4D97-AF65-F5344CB8AC3E}">
        <p14:creationId xmlns:p14="http://schemas.microsoft.com/office/powerpoint/2010/main" val="390976955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52</a:t>
            </a:fld>
            <a:endParaRPr lang="en-US"/>
          </a:p>
        </p:txBody>
      </p:sp>
      <p:sp>
        <p:nvSpPr>
          <p:cNvPr id="5" name="Google Shape;54;p13">
            <a:extLst>
              <a:ext uri="{FF2B5EF4-FFF2-40B4-BE49-F238E27FC236}">
                <a16:creationId xmlns:a16="http://schemas.microsoft.com/office/drawing/2014/main" id="{5811B67C-1F67-4C1E-8119-1885349ABBA5}"/>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0" y="700502"/>
            <a:ext cx="653736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7467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7450708" y="1743980"/>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19" name="Title 1">
            <a:extLst>
              <a:ext uri="{FF2B5EF4-FFF2-40B4-BE49-F238E27FC236}">
                <a16:creationId xmlns:a16="http://schemas.microsoft.com/office/drawing/2014/main" id="{B002A885-6709-4B8A-934E-EF96F951D7F5}"/>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8264698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down)">
                                      <p:cBhvr>
                                        <p:cTn id="12" dur="500"/>
                                        <p:tgtEl>
                                          <p:spTgt spid="2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left)">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22">
                                            <p:txEl>
                                              <p:pRg st="1" end="1"/>
                                            </p:txEl>
                                          </p:spTgt>
                                        </p:tgtEl>
                                        <p:attrNameLst>
                                          <p:attrName>style.visibility</p:attrName>
                                        </p:attrNameLst>
                                      </p:cBhvr>
                                      <p:to>
                                        <p:strVal val="visible"/>
                                      </p:to>
                                    </p:set>
                                    <p:animEffect transition="in" filter="fade">
                                      <p:cBhvr>
                                        <p:cTn id="24"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7397876" y="700502"/>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53</a:t>
            </a:fld>
            <a:endParaRPr lang="en-US"/>
          </a:p>
        </p:txBody>
      </p:sp>
      <p:sp>
        <p:nvSpPr>
          <p:cNvPr id="5" name="Google Shape;54;p13">
            <a:extLst>
              <a:ext uri="{FF2B5EF4-FFF2-40B4-BE49-F238E27FC236}">
                <a16:creationId xmlns:a16="http://schemas.microsoft.com/office/drawing/2014/main" id="{5811B67C-1F67-4C1E-8119-1885349ABBA5}"/>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7778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0" y="700502"/>
            <a:ext cx="653736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7467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7450708" y="1743980"/>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24" name="Title 1">
            <a:extLst>
              <a:ext uri="{FF2B5EF4-FFF2-40B4-BE49-F238E27FC236}">
                <a16:creationId xmlns:a16="http://schemas.microsoft.com/office/drawing/2014/main" id="{B9C60D2A-4A7A-4DA5-9517-A2DD26A9E7BA}"/>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15706278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54</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3736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US" dirty="0"/>
              <a:t>Compute L</a:t>
            </a:r>
            <a:r>
              <a:rPr lang="en-US" baseline="-25000" dirty="0"/>
              <a:t>2</a:t>
            </a:r>
            <a:r>
              <a:rPr lang="en-US" dirty="0"/>
              <a:t>-distance from point to edge:</a:t>
            </a:r>
            <a:endParaRPr lang="en-US"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7837150" y="2533651"/>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6795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7809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
        <p:nvSpPr>
          <p:cNvPr id="30" name="Title 1">
            <a:extLst>
              <a:ext uri="{FF2B5EF4-FFF2-40B4-BE49-F238E27FC236}">
                <a16:creationId xmlns:a16="http://schemas.microsoft.com/office/drawing/2014/main" id="{950F812D-9339-4EBC-9AAA-4DFD56E93CD1}"/>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spTree>
    <p:extLst>
      <p:ext uri="{BB962C8B-B14F-4D97-AF65-F5344CB8AC3E}">
        <p14:creationId xmlns:p14="http://schemas.microsoft.com/office/powerpoint/2010/main" val="21769549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22" presetClass="entr" presetSubtype="4" fill="hold"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wipe(down)">
                                      <p:cBhvr>
                                        <p:cTn id="1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55</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dirty="0"/>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3736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L</a:t>
            </a:r>
            <a:r>
              <a:rPr lang="en" baseline="-25000" dirty="0"/>
              <a:t>2</a:t>
            </a:r>
            <a:r>
              <a:rPr lang="en" dirty="0"/>
              <a:t>-distance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change the size of </a:t>
            </a:r>
            <a:r>
              <a:rPr lang="en" dirty="0">
                <a:latin typeface="Courier New"/>
                <a:ea typeface="Courier New"/>
                <a:cs typeface="Courier New"/>
                <a:sym typeface="Courier New"/>
              </a:rPr>
              <a:t>m(t)</a:t>
            </a:r>
            <a:r>
              <a:rPr lang="en" dirty="0"/>
              <a:t> by changing </a:t>
            </a:r>
            <a:r>
              <a:rPr lang="el-GR" dirty="0"/>
              <a:t>β</a:t>
            </a:r>
            <a:endParaRPr lang="en" dirty="0"/>
          </a:p>
          <a:p>
            <a:pPr marL="285750" indent="-285750">
              <a:buFont typeface="Arial" panose="020B0604020202020204" pitchFamily="34" charset="0"/>
              <a:buChar char="•"/>
            </a:pPr>
            <a:r>
              <a:rPr lang="en" dirty="0"/>
              <a:t>We can change the shape of </a:t>
            </a:r>
            <a:r>
              <a:rPr lang="en-US" dirty="0">
                <a:latin typeface="Courier New"/>
                <a:ea typeface="Courier New"/>
                <a:cs typeface="Courier New"/>
                <a:sym typeface="Courier New"/>
              </a:rPr>
              <a:t>m(t)</a:t>
            </a:r>
            <a:r>
              <a:rPr lang="en-US" dirty="0">
                <a:sym typeface="Courier New"/>
              </a:rPr>
              <a:t>by changing the </a:t>
            </a:r>
            <a:r>
              <a:rPr lang="en" dirty="0"/>
              <a:t>L</a:t>
            </a:r>
            <a:r>
              <a:rPr lang="en" baseline="-25000" dirty="0"/>
              <a:t>p</a:t>
            </a:r>
            <a:r>
              <a:rPr lang="en" dirty="0"/>
              <a:t>-norm</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7431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7450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7429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6109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7450708" y="1998876"/>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7467755"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7" name="Title 1">
            <a:extLst>
              <a:ext uri="{FF2B5EF4-FFF2-40B4-BE49-F238E27FC236}">
                <a16:creationId xmlns:a16="http://schemas.microsoft.com/office/drawing/2014/main" id="{A288648F-BC9D-4F80-9E21-03A2F145873B}"/>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cxnSp>
        <p:nvCxnSpPr>
          <p:cNvPr id="50" name="Straight Arrow Connector 49">
            <a:extLst>
              <a:ext uri="{FF2B5EF4-FFF2-40B4-BE49-F238E27FC236}">
                <a16:creationId xmlns:a16="http://schemas.microsoft.com/office/drawing/2014/main" id="{85204605-BF0B-4AAA-8C55-F8AF35303B46}"/>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 name="TextBox 2">
            <a:extLst>
              <a:ext uri="{FF2B5EF4-FFF2-40B4-BE49-F238E27FC236}">
                <a16:creationId xmlns:a16="http://schemas.microsoft.com/office/drawing/2014/main" id="{4A5A24D0-5FE7-4762-B219-80DE87D590B2}"/>
              </a:ext>
            </a:extLst>
          </p:cNvPr>
          <p:cNvSpPr txBox="1"/>
          <p:nvPr/>
        </p:nvSpPr>
        <p:spPr>
          <a:xfrm>
            <a:off x="8912463" y="1781310"/>
            <a:ext cx="583814" cy="369332"/>
          </a:xfrm>
          <a:prstGeom prst="rect">
            <a:avLst/>
          </a:prstGeom>
          <a:noFill/>
        </p:spPr>
        <p:txBody>
          <a:bodyPr wrap="none" rtlCol="0">
            <a:spAutoFit/>
          </a:bodyPr>
          <a:lstStyle/>
          <a:p>
            <a:r>
              <a:rPr lang="en-US" b="1" dirty="0">
                <a:solidFill>
                  <a:schemeClr val="accent2">
                    <a:lumMod val="75000"/>
                  </a:schemeClr>
                </a:solidFill>
              </a:rPr>
              <a:t>p=1</a:t>
            </a:r>
          </a:p>
        </p:txBody>
      </p:sp>
      <p:sp>
        <p:nvSpPr>
          <p:cNvPr id="52" name="TextBox 51">
            <a:extLst>
              <a:ext uri="{FF2B5EF4-FFF2-40B4-BE49-F238E27FC236}">
                <a16:creationId xmlns:a16="http://schemas.microsoft.com/office/drawing/2014/main" id="{9F90A927-D42F-446A-859F-2A6503F0B046}"/>
              </a:ext>
            </a:extLst>
          </p:cNvPr>
          <p:cNvSpPr txBox="1"/>
          <p:nvPr/>
        </p:nvSpPr>
        <p:spPr>
          <a:xfrm>
            <a:off x="8859835" y="2348985"/>
            <a:ext cx="583814" cy="369332"/>
          </a:xfrm>
          <a:prstGeom prst="rect">
            <a:avLst/>
          </a:prstGeom>
          <a:noFill/>
        </p:spPr>
        <p:txBody>
          <a:bodyPr wrap="none" rtlCol="0">
            <a:spAutoFit/>
          </a:bodyPr>
          <a:lstStyle/>
          <a:p>
            <a:r>
              <a:rPr lang="en-US" b="1" dirty="0">
                <a:solidFill>
                  <a:schemeClr val="accent2">
                    <a:lumMod val="75000"/>
                  </a:schemeClr>
                </a:solidFill>
              </a:rPr>
              <a:t>p&lt;1</a:t>
            </a:r>
          </a:p>
        </p:txBody>
      </p:sp>
      <p:sp>
        <p:nvSpPr>
          <p:cNvPr id="53" name="TextBox 52">
            <a:extLst>
              <a:ext uri="{FF2B5EF4-FFF2-40B4-BE49-F238E27FC236}">
                <a16:creationId xmlns:a16="http://schemas.microsoft.com/office/drawing/2014/main" id="{BD807C41-C233-42BD-A808-505C299FC5F7}"/>
              </a:ext>
            </a:extLst>
          </p:cNvPr>
          <p:cNvSpPr txBox="1"/>
          <p:nvPr/>
        </p:nvSpPr>
        <p:spPr>
          <a:xfrm>
            <a:off x="6775951" y="2484628"/>
            <a:ext cx="609462" cy="369332"/>
          </a:xfrm>
          <a:prstGeom prst="rect">
            <a:avLst/>
          </a:prstGeom>
          <a:noFill/>
        </p:spPr>
        <p:txBody>
          <a:bodyPr wrap="none" rtlCol="0">
            <a:spAutoFit/>
          </a:bodyPr>
          <a:lstStyle/>
          <a:p>
            <a:r>
              <a:rPr lang="en-US" b="1" dirty="0">
                <a:solidFill>
                  <a:schemeClr val="accent2">
                    <a:lumMod val="75000"/>
                  </a:schemeClr>
                </a:solidFill>
              </a:rPr>
              <a:t>p=∞</a:t>
            </a:r>
          </a:p>
        </p:txBody>
      </p:sp>
      <p:sp>
        <p:nvSpPr>
          <p:cNvPr id="5" name="Rectangle 4">
            <a:extLst>
              <a:ext uri="{FF2B5EF4-FFF2-40B4-BE49-F238E27FC236}">
                <a16:creationId xmlns:a16="http://schemas.microsoft.com/office/drawing/2014/main" id="{7BE2AACC-EE23-4500-806B-361238A56E54}"/>
              </a:ext>
            </a:extLst>
          </p:cNvPr>
          <p:cNvSpPr/>
          <p:nvPr/>
        </p:nvSpPr>
        <p:spPr>
          <a:xfrm>
            <a:off x="8842075" y="1822464"/>
            <a:ext cx="579005" cy="369332"/>
          </a:xfrm>
          <a:prstGeom prst="rect">
            <a:avLst/>
          </a:prstGeom>
        </p:spPr>
        <p:txBody>
          <a:bodyPr wrap="none">
            <a:spAutoFit/>
          </a:bodyPr>
          <a:lstStyle/>
          <a:p>
            <a:r>
              <a:rPr lang="el-GR" b="1" dirty="0">
                <a:solidFill>
                  <a:schemeClr val="accent1"/>
                </a:solidFill>
              </a:rPr>
              <a:t>β</a:t>
            </a:r>
            <a:r>
              <a:rPr lang="en-US" b="1" dirty="0">
                <a:solidFill>
                  <a:schemeClr val="accent1"/>
                </a:solidFill>
              </a:rPr>
              <a:t>=1</a:t>
            </a:r>
          </a:p>
        </p:txBody>
      </p:sp>
      <p:sp>
        <p:nvSpPr>
          <p:cNvPr id="54" name="Rectangle 53">
            <a:extLst>
              <a:ext uri="{FF2B5EF4-FFF2-40B4-BE49-F238E27FC236}">
                <a16:creationId xmlns:a16="http://schemas.microsoft.com/office/drawing/2014/main" id="{916FBDBA-26A4-41EB-81EB-0A30A679715C}"/>
              </a:ext>
            </a:extLst>
          </p:cNvPr>
          <p:cNvSpPr/>
          <p:nvPr/>
        </p:nvSpPr>
        <p:spPr>
          <a:xfrm>
            <a:off x="8859493" y="2754244"/>
            <a:ext cx="579005" cy="369332"/>
          </a:xfrm>
          <a:prstGeom prst="rect">
            <a:avLst/>
          </a:prstGeom>
        </p:spPr>
        <p:txBody>
          <a:bodyPr wrap="none">
            <a:spAutoFit/>
          </a:bodyPr>
          <a:lstStyle/>
          <a:p>
            <a:r>
              <a:rPr lang="el-GR" b="1" dirty="0">
                <a:solidFill>
                  <a:schemeClr val="accent1"/>
                </a:solidFill>
              </a:rPr>
              <a:t>β</a:t>
            </a:r>
            <a:r>
              <a:rPr lang="en-US" b="1" dirty="0">
                <a:solidFill>
                  <a:schemeClr val="accent1"/>
                </a:solidFill>
              </a:rPr>
              <a:t>&lt;1</a:t>
            </a:r>
          </a:p>
        </p:txBody>
      </p:sp>
      <p:sp>
        <p:nvSpPr>
          <p:cNvPr id="56" name="Rectangle 55">
            <a:extLst>
              <a:ext uri="{FF2B5EF4-FFF2-40B4-BE49-F238E27FC236}">
                <a16:creationId xmlns:a16="http://schemas.microsoft.com/office/drawing/2014/main" id="{5742FEAF-38E2-4193-9695-41DC68C35EF3}"/>
              </a:ext>
            </a:extLst>
          </p:cNvPr>
          <p:cNvSpPr/>
          <p:nvPr/>
        </p:nvSpPr>
        <p:spPr>
          <a:xfrm>
            <a:off x="8882200" y="1306702"/>
            <a:ext cx="582211" cy="369332"/>
          </a:xfrm>
          <a:prstGeom prst="rect">
            <a:avLst/>
          </a:prstGeom>
        </p:spPr>
        <p:txBody>
          <a:bodyPr wrap="none">
            <a:spAutoFit/>
          </a:bodyPr>
          <a:lstStyle/>
          <a:p>
            <a:r>
              <a:rPr lang="el-GR" b="1" dirty="0">
                <a:solidFill>
                  <a:schemeClr val="accent1"/>
                </a:solidFill>
              </a:rPr>
              <a:t>β</a:t>
            </a:r>
            <a:r>
              <a:rPr lang="en-US" b="1" dirty="0">
                <a:solidFill>
                  <a:schemeClr val="accent1"/>
                </a:solidFill>
              </a:rPr>
              <a:t>&gt;1</a:t>
            </a:r>
          </a:p>
        </p:txBody>
      </p:sp>
    </p:spTree>
    <p:extLst>
      <p:ext uri="{BB962C8B-B14F-4D97-AF65-F5344CB8AC3E}">
        <p14:creationId xmlns:p14="http://schemas.microsoft.com/office/powerpoint/2010/main" val="1764695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fade">
                                      <p:cBhvr>
                                        <p:cTn id="10" dur="500"/>
                                        <p:tgtEl>
                                          <p:spTgt spid="5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2"/>
                                        </p:tgtEl>
                                        <p:attrNameLst>
                                          <p:attrName>style.visibility</p:attrName>
                                        </p:attrNameLst>
                                      </p:cBhvr>
                                      <p:to>
                                        <p:strVal val="visible"/>
                                      </p:to>
                                    </p:set>
                                    <p:animEffect transition="in" filter="fade">
                                      <p:cBhvr>
                                        <p:cTn id="14" dur="500"/>
                                        <p:tgtEl>
                                          <p:spTgt spid="4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9">
                                            <p:txEl>
                                              <p:pRg st="12" end="12"/>
                                            </p:txEl>
                                          </p:spTgt>
                                        </p:tgtEl>
                                        <p:attrNameLst>
                                          <p:attrName>style.visibility</p:attrName>
                                        </p:attrNameLst>
                                      </p:cBhvr>
                                      <p:to>
                                        <p:strVal val="visible"/>
                                      </p:to>
                                    </p:set>
                                    <p:animEffect transition="in" filter="fade">
                                      <p:cBhvr>
                                        <p:cTn id="22" dur="500"/>
                                        <p:tgtEl>
                                          <p:spTgt spid="29">
                                            <p:txEl>
                                              <p:pRg st="12" end="12"/>
                                            </p:txEl>
                                          </p:spTgt>
                                        </p:tgtEl>
                                      </p:cBhvr>
                                    </p:animEffect>
                                  </p:childTnLst>
                                </p:cTn>
                              </p:par>
                              <p:par>
                                <p:cTn id="23" presetID="10" presetClass="exit" presetSubtype="0" fill="hold" grpId="1" nodeType="withEffect">
                                  <p:stCondLst>
                                    <p:cond delay="0"/>
                                  </p:stCondLst>
                                  <p:childTnLst>
                                    <p:animEffect transition="out" filter="fade">
                                      <p:cBhvr>
                                        <p:cTn id="24" dur="500"/>
                                        <p:tgtEl>
                                          <p:spTgt spid="56"/>
                                        </p:tgtEl>
                                      </p:cBhvr>
                                    </p:animEffect>
                                    <p:set>
                                      <p:cBhvr>
                                        <p:cTn id="25" dur="1" fill="hold">
                                          <p:stCondLst>
                                            <p:cond delay="499"/>
                                          </p:stCondLst>
                                        </p:cTn>
                                        <p:tgtEl>
                                          <p:spTgt spid="56"/>
                                        </p:tgtEl>
                                        <p:attrNameLst>
                                          <p:attrName>style.visibility</p:attrName>
                                        </p:attrNameLst>
                                      </p:cBhvr>
                                      <p:to>
                                        <p:strVal val="hidden"/>
                                      </p:to>
                                    </p:set>
                                  </p:childTnLst>
                                </p:cTn>
                              </p:par>
                              <p:par>
                                <p:cTn id="26" presetID="10" presetClass="exit" presetSubtype="0" fill="hold" grpId="0" nodeType="withEffect">
                                  <p:stCondLst>
                                    <p:cond delay="0"/>
                                  </p:stCondLst>
                                  <p:childTnLst>
                                    <p:animEffect transition="out" filter="fade">
                                      <p:cBhvr>
                                        <p:cTn id="27" dur="500"/>
                                        <p:tgtEl>
                                          <p:spTgt spid="5"/>
                                        </p:tgtEl>
                                      </p:cBhvr>
                                    </p:animEffect>
                                    <p:set>
                                      <p:cBhvr>
                                        <p:cTn id="28" dur="1" fill="hold">
                                          <p:stCondLst>
                                            <p:cond delay="499"/>
                                          </p:stCondLst>
                                        </p:cTn>
                                        <p:tgtEl>
                                          <p:spTgt spid="5"/>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54"/>
                                        </p:tgtEl>
                                      </p:cBhvr>
                                    </p:animEffect>
                                    <p:set>
                                      <p:cBhvr>
                                        <p:cTn id="31" dur="1" fill="hold">
                                          <p:stCondLst>
                                            <p:cond delay="499"/>
                                          </p:stCondLst>
                                        </p:cTn>
                                        <p:tgtEl>
                                          <p:spTgt spid="54"/>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500"/>
                                        <p:tgtEl>
                                          <p:spTgt spid="3"/>
                                        </p:tgtEl>
                                      </p:cBhvr>
                                    </p:animEffec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fade">
                                      <p:cBhvr>
                                        <p:cTn id="43" dur="500"/>
                                        <p:tgtEl>
                                          <p:spTgt spid="4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52"/>
                                        </p:tgtEl>
                                        <p:attrNameLst>
                                          <p:attrName>style.visibility</p:attrName>
                                        </p:attrNameLst>
                                      </p:cBhvr>
                                      <p:to>
                                        <p:strVal val="visible"/>
                                      </p:to>
                                    </p:set>
                                    <p:animEffect transition="in" filter="fade">
                                      <p:cBhvr>
                                        <p:cTn id="46" dur="500"/>
                                        <p:tgtEl>
                                          <p:spTgt spid="52"/>
                                        </p:tgtEl>
                                      </p:cBhvr>
                                    </p:animEffect>
                                  </p:childTnLst>
                                </p:cTn>
                              </p:par>
                            </p:childTnLst>
                          </p:cTn>
                        </p:par>
                        <p:par>
                          <p:cTn id="47" fill="hold">
                            <p:stCondLst>
                              <p:cond delay="1000"/>
                            </p:stCondLst>
                            <p:childTnLst>
                              <p:par>
                                <p:cTn id="48" presetID="10" presetClass="entr" presetSubtype="0" fill="hold" nodeType="after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500"/>
                                        <p:tgtEl>
                                          <p:spTgt spid="45"/>
                                        </p:tgtEl>
                                      </p:cBhvr>
                                    </p:animEffect>
                                  </p:childTnLst>
                                </p:cTn>
                              </p:par>
                              <p:par>
                                <p:cTn id="51" presetID="10" presetClass="entr" presetSubtype="0" fill="hold" nodeType="withEffect">
                                  <p:stCondLst>
                                    <p:cond delay="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fade">
                                      <p:cBhvr>
                                        <p:cTn id="56"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3" grpId="0"/>
      <p:bldP spid="52" grpId="0"/>
      <p:bldP spid="53" grpId="0"/>
      <p:bldP spid="5" grpId="0"/>
      <p:bldP spid="54" grpId="0"/>
      <p:bldP spid="54" grpId="1"/>
      <p:bldP spid="56" grpId="0"/>
      <p:bldP spid="56"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7432527" y="1987849"/>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56</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7144675" y="1695752"/>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7432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7351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7144675" y="1695752"/>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0" y="700502"/>
            <a:ext cx="654087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US" dirty="0"/>
              <a:t>Compute L</a:t>
            </a:r>
            <a:r>
              <a:rPr lang="en-US" baseline="-25000" dirty="0"/>
              <a:t>2</a:t>
            </a:r>
            <a:r>
              <a:rPr lang="en-US" dirty="0"/>
              <a:t>-distance from point to edge:</a:t>
            </a:r>
            <a:endParaRPr lang="en-US"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 </a:t>
            </a:r>
            <a:r>
              <a:rPr lang="en-US" dirty="0">
                <a:solidFill>
                  <a:schemeClr val="dk1"/>
                </a:solidFill>
                <a:latin typeface="Courier New"/>
                <a:ea typeface="Courier New"/>
                <a:cs typeface="Courier New"/>
                <a:sym typeface="Courier New"/>
              </a:rPr>
              <a:t>&lt;= m(t)</a:t>
            </a:r>
            <a:endParaRPr lang="en-US" dirty="0">
              <a:latin typeface="Courier New"/>
              <a:ea typeface="Courier New"/>
              <a:cs typeface="Courier New"/>
              <a:sym typeface="Courier New"/>
            </a:endParaRP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US" dirty="0"/>
              <a:t>We can change the size of </a:t>
            </a:r>
            <a:r>
              <a:rPr lang="en-US" dirty="0">
                <a:latin typeface="Courier New"/>
                <a:ea typeface="Courier New"/>
                <a:cs typeface="Courier New"/>
                <a:sym typeface="Courier New"/>
              </a:rPr>
              <a:t>m(t)</a:t>
            </a:r>
            <a:r>
              <a:rPr lang="en-US" dirty="0"/>
              <a:t> by changing β</a:t>
            </a:r>
          </a:p>
          <a:p>
            <a:pPr marL="285750" indent="-285750">
              <a:buFont typeface="Arial" panose="020B0604020202020204" pitchFamily="34" charset="0"/>
              <a:buChar char="•"/>
            </a:pPr>
            <a:r>
              <a:rPr lang="en-US" dirty="0"/>
              <a:t>We can change the shape of </a:t>
            </a:r>
            <a:r>
              <a:rPr lang="en-US" dirty="0">
                <a:latin typeface="Courier New"/>
                <a:ea typeface="Courier New"/>
                <a:cs typeface="Courier New"/>
                <a:sym typeface="Courier New"/>
              </a:rPr>
              <a:t>m(t)</a:t>
            </a:r>
            <a:r>
              <a:rPr lang="en-US" dirty="0">
                <a:sym typeface="Courier New"/>
              </a:rPr>
              <a:t>by changing the </a:t>
            </a:r>
            <a:r>
              <a:rPr lang="en-US" dirty="0" err="1"/>
              <a:t>L</a:t>
            </a:r>
            <a:r>
              <a:rPr lang="en-US" baseline="-25000" dirty="0" err="1"/>
              <a:t>p</a:t>
            </a:r>
            <a:r>
              <a:rPr lang="en-US" dirty="0"/>
              <a:t>-norm</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7720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7467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10308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7098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10348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7467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7778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7525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8879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1" name="Title 1">
            <a:extLst>
              <a:ext uri="{FF2B5EF4-FFF2-40B4-BE49-F238E27FC236}">
                <a16:creationId xmlns:a16="http://schemas.microsoft.com/office/drawing/2014/main" id="{D228D8A8-7D53-4AE5-BCA1-C651EF85EBD8}"/>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-Skeletons – Changing the Shape of the Empty Region</a:t>
            </a:r>
            <a:endParaRPr lang="en-US" sz="3600" dirty="0"/>
          </a:p>
        </p:txBody>
      </p:sp>
      <p:cxnSp>
        <p:nvCxnSpPr>
          <p:cNvPr id="83" name="Straight Arrow Connector 82">
            <a:extLst>
              <a:ext uri="{FF2B5EF4-FFF2-40B4-BE49-F238E27FC236}">
                <a16:creationId xmlns:a16="http://schemas.microsoft.com/office/drawing/2014/main" id="{A787DCCC-15CE-4B06-9DD0-93A9616E3512}"/>
              </a:ext>
            </a:extLst>
          </p:cNvPr>
          <p:cNvCxnSpPr/>
          <p:nvPr/>
        </p:nvCxnSpPr>
        <p:spPr>
          <a:xfrm>
            <a:off x="7467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5" name="Rectangle 4">
            <a:extLst>
              <a:ext uri="{FF2B5EF4-FFF2-40B4-BE49-F238E27FC236}">
                <a16:creationId xmlns:a16="http://schemas.microsoft.com/office/drawing/2014/main" id="{73995A3C-78C0-4F52-BF86-97F1288EDADB}"/>
              </a:ext>
            </a:extLst>
          </p:cNvPr>
          <p:cNvSpPr/>
          <p:nvPr/>
        </p:nvSpPr>
        <p:spPr>
          <a:xfrm>
            <a:off x="2006600" y="5226050"/>
            <a:ext cx="3949700" cy="100965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Allows construction of arbitrary radially and reflectively symmetric shapes</a:t>
            </a:r>
          </a:p>
        </p:txBody>
      </p:sp>
    </p:spTree>
    <p:extLst>
      <p:ext uri="{BB962C8B-B14F-4D97-AF65-F5344CB8AC3E}">
        <p14:creationId xmlns:p14="http://schemas.microsoft.com/office/powerpoint/2010/main" val="12002484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57</a:t>
            </a:fld>
            <a:endParaRPr lang="en-US"/>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2260601"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2828926"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2543175" y="3715401"/>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3349625" y="3182000"/>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2540001"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2528888"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2533650" y="5601351"/>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2530476"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2519363"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2549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2549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3243264" y="1380538"/>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7015164" y="1370368"/>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7015163" y="3219571"/>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6359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6359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2501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2533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6322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6598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6356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6305550"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itle 1">
            <a:extLst>
              <a:ext uri="{FF2B5EF4-FFF2-40B4-BE49-F238E27FC236}">
                <a16:creationId xmlns:a16="http://schemas.microsoft.com/office/drawing/2014/main" id="{6960F856-5047-4EA1-BEF4-9455421EE998}"/>
              </a:ext>
            </a:extLst>
          </p:cNvPr>
          <p:cNvSpPr>
            <a:spLocks noGrp="1"/>
          </p:cNvSpPr>
          <p:nvPr>
            <p:ph type="title"/>
          </p:nvPr>
        </p:nvSpPr>
        <p:spPr>
          <a:xfrm>
            <a:off x="0" y="1"/>
            <a:ext cx="12192000" cy="704851"/>
          </a:xfrm>
          <a:solidFill>
            <a:schemeClr val="accent1"/>
          </a:solidFill>
        </p:spPr>
        <p:txBody>
          <a:bodyPr>
            <a:noAutofit/>
          </a:bodyPr>
          <a:lstStyle/>
          <a:p>
            <a:r>
              <a:rPr lang="en-US" sz="3600" dirty="0">
                <a:latin typeface="Franklin Gothic Medium (Headings)"/>
                <a:cs typeface="Arial" pitchFamily="34" charset="0"/>
              </a:rPr>
              <a:t>Discrete 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 Even more Shapes!</a:t>
            </a:r>
            <a:endParaRPr lang="en-US" sz="3600" dirty="0">
              <a:latin typeface="Franklin Gothic Medium (Headings)"/>
            </a:endParaRPr>
          </a:p>
        </p:txBody>
      </p:sp>
    </p:spTree>
    <p:extLst>
      <p:ext uri="{BB962C8B-B14F-4D97-AF65-F5344CB8AC3E}">
        <p14:creationId xmlns:p14="http://schemas.microsoft.com/office/powerpoint/2010/main" val="14765505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500"/>
                                        <p:tgtEl>
                                          <p:spTgt spid="1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animEffect transition="in" filter="fade">
                                      <p:cBhvr>
                                        <p:cTn id="55" dur="500"/>
                                        <p:tgtEl>
                                          <p:spTgt spid="2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5"/>
                                        </p:tgtEl>
                                        <p:attrNameLst>
                                          <p:attrName>style.visibility</p:attrName>
                                        </p:attrNameLst>
                                      </p:cBhvr>
                                      <p:to>
                                        <p:strVal val="visible"/>
                                      </p:to>
                                    </p:set>
                                    <p:animEffect transition="in" filter="fade">
                                      <p:cBhvr>
                                        <p:cTn id="58" dur="500"/>
                                        <p:tgtEl>
                                          <p:spTgt spid="25"/>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7"/>
                                        </p:tgtEl>
                                        <p:attrNameLst>
                                          <p:attrName>style.visibility</p:attrName>
                                        </p:attrNameLst>
                                      </p:cBhvr>
                                      <p:to>
                                        <p:strVal val="visible"/>
                                      </p:to>
                                    </p:set>
                                    <p:animEffect transition="in" filter="fade">
                                      <p:cBhvr>
                                        <p:cTn id="61" dur="500"/>
                                        <p:tgtEl>
                                          <p:spTgt spid="2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21920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90" name="Oval 89">
            <a:extLst>
              <a:ext uri="{FF2B5EF4-FFF2-40B4-BE49-F238E27FC236}">
                <a16:creationId xmlns:a16="http://schemas.microsoft.com/office/drawing/2014/main" id="{AA7525EE-4B70-4B82-880E-96BF09A864D2}"/>
              </a:ext>
            </a:extLst>
          </p:cNvPr>
          <p:cNvSpPr/>
          <p:nvPr/>
        </p:nvSpPr>
        <p:spPr>
          <a:xfrm>
            <a:off x="5185253" y="5137380"/>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5232930" y="535345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6181890" y="511245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5114200" y="57663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6741004" y="6071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6672465" y="555430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5915561" y="664750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5922759" y="5874886"/>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itle 1">
            <a:extLst>
              <a:ext uri="{FF2B5EF4-FFF2-40B4-BE49-F238E27FC236}">
                <a16:creationId xmlns:a16="http://schemas.microsoft.com/office/drawing/2014/main" id="{23B97096-A5BF-44DC-9B8C-1A881E2A7BCE}"/>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26" name="Slide Number Placeholder 77">
            <a:extLst>
              <a:ext uri="{FF2B5EF4-FFF2-40B4-BE49-F238E27FC236}">
                <a16:creationId xmlns:a16="http://schemas.microsoft.com/office/drawing/2014/main" id="{D6337B64-5263-47A5-A788-D54F9EEC461C}"/>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58</a:t>
            </a:fld>
            <a:endParaRPr lang="en-US"/>
          </a:p>
        </p:txBody>
      </p:sp>
      <p:grpSp>
        <p:nvGrpSpPr>
          <p:cNvPr id="27" name="Group 26">
            <a:extLst>
              <a:ext uri="{FF2B5EF4-FFF2-40B4-BE49-F238E27FC236}">
                <a16:creationId xmlns:a16="http://schemas.microsoft.com/office/drawing/2014/main" id="{D9FD3809-512D-465E-9A0D-5902B616B715}"/>
              </a:ext>
            </a:extLst>
          </p:cNvPr>
          <p:cNvGrpSpPr/>
          <p:nvPr/>
        </p:nvGrpSpPr>
        <p:grpSpPr>
          <a:xfrm>
            <a:off x="9196369" y="2976379"/>
            <a:ext cx="2514600" cy="2419379"/>
            <a:chOff x="1518527" y="547687"/>
            <a:chExt cx="6558673" cy="6310313"/>
          </a:xfrm>
        </p:grpSpPr>
        <p:sp>
          <p:nvSpPr>
            <p:cNvPr id="28" name="Oval 27">
              <a:extLst>
                <a:ext uri="{FF2B5EF4-FFF2-40B4-BE49-F238E27FC236}">
                  <a16:creationId xmlns:a16="http://schemas.microsoft.com/office/drawing/2014/main" id="{E170EA00-C41B-49F2-9F71-937FCBB601FD}"/>
                </a:ext>
              </a:extLst>
            </p:cNvPr>
            <p:cNvSpPr/>
            <p:nvPr/>
          </p:nvSpPr>
          <p:spPr>
            <a:xfrm>
              <a:off x="2409825" y="1647825"/>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9A4FEDE5-D4E6-4C22-8066-838B4709EB3A}"/>
                </a:ext>
              </a:extLst>
            </p:cNvPr>
            <p:cNvSpPr/>
            <p:nvPr/>
          </p:nvSpPr>
          <p:spPr>
            <a:xfrm>
              <a:off x="1681874" y="2747534"/>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98A86ABF-A001-4ECD-8F3B-6A6E7BC53AD1}"/>
                </a:ext>
              </a:extLst>
            </p:cNvPr>
            <p:cNvSpPr/>
            <p:nvPr/>
          </p:nvSpPr>
          <p:spPr>
            <a:xfrm>
              <a:off x="3143249" y="4588268"/>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974D60DB-E249-4977-9650-B101F80437B4}"/>
                </a:ext>
              </a:extLst>
            </p:cNvPr>
            <p:cNvSpPr/>
            <p:nvPr/>
          </p:nvSpPr>
          <p:spPr>
            <a:xfrm>
              <a:off x="4976811" y="2380822"/>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2473A82-B0DA-4929-832A-17EC94F40C03}"/>
                </a:ext>
              </a:extLst>
            </p:cNvPr>
            <p:cNvSpPr/>
            <p:nvPr/>
          </p:nvSpPr>
          <p:spPr>
            <a:xfrm>
              <a:off x="6076949" y="2387709"/>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6B0A6084-B1C8-41E4-A26C-0572F9DFC4E4}"/>
                </a:ext>
              </a:extLst>
            </p:cNvPr>
            <p:cNvSpPr/>
            <p:nvPr/>
          </p:nvSpPr>
          <p:spPr>
            <a:xfrm>
              <a:off x="7177087" y="5314948"/>
              <a:ext cx="366712" cy="36671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8F48A502-3EF2-4880-8023-C058C275B963}"/>
                </a:ext>
              </a:extLst>
            </p:cNvPr>
            <p:cNvCxnSpPr>
              <a:cxnSpLocks/>
            </p:cNvCxnSpPr>
            <p:nvPr/>
          </p:nvCxnSpPr>
          <p:spPr>
            <a:xfrm flipV="1">
              <a:off x="4191000" y="4588268"/>
              <a:ext cx="1519236" cy="226973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A379E6F1-52AC-47F5-A93A-C2CEF3E0E712}"/>
                </a:ext>
              </a:extLst>
            </p:cNvPr>
            <p:cNvCxnSpPr>
              <a:cxnSpLocks/>
            </p:cNvCxnSpPr>
            <p:nvPr/>
          </p:nvCxnSpPr>
          <p:spPr>
            <a:xfrm>
              <a:off x="3848101" y="3071813"/>
              <a:ext cx="1833558" cy="151645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8630CAE-86C9-4611-A44C-5774976573C8}"/>
                </a:ext>
              </a:extLst>
            </p:cNvPr>
            <p:cNvCxnSpPr>
              <a:cxnSpLocks/>
            </p:cNvCxnSpPr>
            <p:nvPr/>
          </p:nvCxnSpPr>
          <p:spPr>
            <a:xfrm flipH="1" flipV="1">
              <a:off x="3848099" y="547687"/>
              <a:ext cx="28574" cy="256655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5A8262A-31FF-48E1-AE75-20083DADFFE3}"/>
                </a:ext>
              </a:extLst>
            </p:cNvPr>
            <p:cNvCxnSpPr>
              <a:cxnSpLocks/>
            </p:cNvCxnSpPr>
            <p:nvPr/>
          </p:nvCxnSpPr>
          <p:spPr>
            <a:xfrm flipH="1">
              <a:off x="3114675" y="3114246"/>
              <a:ext cx="733421" cy="42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84AD84BB-8132-4672-AB67-0D4D96E8856E}"/>
                </a:ext>
              </a:extLst>
            </p:cNvPr>
            <p:cNvCxnSpPr>
              <a:cxnSpLocks/>
            </p:cNvCxnSpPr>
            <p:nvPr/>
          </p:nvCxnSpPr>
          <p:spPr>
            <a:xfrm flipH="1" flipV="1">
              <a:off x="1524000" y="1830966"/>
              <a:ext cx="1590675" cy="128306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EB851DD-C65F-4584-A46E-971555BE6529}"/>
                </a:ext>
              </a:extLst>
            </p:cNvPr>
            <p:cNvCxnSpPr>
              <a:cxnSpLocks/>
            </p:cNvCxnSpPr>
            <p:nvPr/>
          </p:nvCxnSpPr>
          <p:spPr>
            <a:xfrm flipH="1">
              <a:off x="1518527" y="3137510"/>
              <a:ext cx="1624718" cy="1705953"/>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829857C-7ABE-4CB3-B4F2-B5A10D68C77D}"/>
                </a:ext>
              </a:extLst>
            </p:cNvPr>
            <p:cNvCxnSpPr>
              <a:cxnSpLocks/>
            </p:cNvCxnSpPr>
            <p:nvPr/>
          </p:nvCxnSpPr>
          <p:spPr>
            <a:xfrm>
              <a:off x="5710236" y="638175"/>
              <a:ext cx="0" cy="394334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DC8474E8-B32C-4D33-BEFC-2F379DB7EF1E}"/>
                </a:ext>
              </a:extLst>
            </p:cNvPr>
            <p:cNvCxnSpPr>
              <a:cxnSpLocks/>
            </p:cNvCxnSpPr>
            <p:nvPr/>
          </p:nvCxnSpPr>
          <p:spPr>
            <a:xfrm flipH="1">
              <a:off x="5710236" y="3602832"/>
              <a:ext cx="2366964" cy="978692"/>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ADC76CBC-F996-4434-8963-A805FF10E732}"/>
              </a:ext>
            </a:extLst>
          </p:cNvPr>
          <p:cNvGrpSpPr/>
          <p:nvPr/>
        </p:nvGrpSpPr>
        <p:grpSpPr>
          <a:xfrm>
            <a:off x="9166599" y="3330959"/>
            <a:ext cx="2243000" cy="1806421"/>
            <a:chOff x="9166599" y="3330959"/>
            <a:chExt cx="2243000" cy="1806421"/>
          </a:xfrm>
        </p:grpSpPr>
        <p:sp>
          <p:nvSpPr>
            <p:cNvPr id="44" name="Multiplication Sign 43">
              <a:extLst>
                <a:ext uri="{FF2B5EF4-FFF2-40B4-BE49-F238E27FC236}">
                  <a16:creationId xmlns:a16="http://schemas.microsoft.com/office/drawing/2014/main" id="{24CF37BC-C635-4F1B-A69F-440DBABCD4B0}"/>
                </a:ext>
              </a:extLst>
            </p:cNvPr>
            <p:cNvSpPr/>
            <p:nvPr/>
          </p:nvSpPr>
          <p:spPr>
            <a:xfrm>
              <a:off x="11059157" y="4878788"/>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Multiplication Sign 44">
              <a:extLst>
                <a:ext uri="{FF2B5EF4-FFF2-40B4-BE49-F238E27FC236}">
                  <a16:creationId xmlns:a16="http://schemas.microsoft.com/office/drawing/2014/main" id="{5FDCD4A2-D1B1-46D5-9753-BCDEF2AEE8CD}"/>
                </a:ext>
              </a:extLst>
            </p:cNvPr>
            <p:cNvSpPr/>
            <p:nvPr/>
          </p:nvSpPr>
          <p:spPr>
            <a:xfrm>
              <a:off x="11151007" y="3722425"/>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Multiplication Sign 45">
              <a:extLst>
                <a:ext uri="{FF2B5EF4-FFF2-40B4-BE49-F238E27FC236}">
                  <a16:creationId xmlns:a16="http://schemas.microsoft.com/office/drawing/2014/main" id="{E91F13D1-8493-4595-8457-B478A6E7EE9E}"/>
                </a:ext>
              </a:extLst>
            </p:cNvPr>
            <p:cNvSpPr/>
            <p:nvPr/>
          </p:nvSpPr>
          <p:spPr>
            <a:xfrm>
              <a:off x="10304377" y="3446953"/>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Multiplication Sign 46">
              <a:extLst>
                <a:ext uri="{FF2B5EF4-FFF2-40B4-BE49-F238E27FC236}">
                  <a16:creationId xmlns:a16="http://schemas.microsoft.com/office/drawing/2014/main" id="{202CAA68-8234-409A-AAE7-607CC8FEDE4B}"/>
                </a:ext>
              </a:extLst>
            </p:cNvPr>
            <p:cNvSpPr/>
            <p:nvPr/>
          </p:nvSpPr>
          <p:spPr>
            <a:xfrm>
              <a:off x="9698252" y="3330959"/>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Multiplication Sign 47">
              <a:extLst>
                <a:ext uri="{FF2B5EF4-FFF2-40B4-BE49-F238E27FC236}">
                  <a16:creationId xmlns:a16="http://schemas.microsoft.com/office/drawing/2014/main" id="{1829A41E-692B-434A-9134-E0C62A017691}"/>
                </a:ext>
              </a:extLst>
            </p:cNvPr>
            <p:cNvSpPr/>
            <p:nvPr/>
          </p:nvSpPr>
          <p:spPr>
            <a:xfrm>
              <a:off x="9166599" y="3889132"/>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Multiplication Sign 48">
              <a:extLst>
                <a:ext uri="{FF2B5EF4-FFF2-40B4-BE49-F238E27FC236}">
                  <a16:creationId xmlns:a16="http://schemas.microsoft.com/office/drawing/2014/main" id="{A583923F-82CB-48C4-9EDD-7EBFCDC3721C}"/>
                </a:ext>
              </a:extLst>
            </p:cNvPr>
            <p:cNvSpPr/>
            <p:nvPr/>
          </p:nvSpPr>
          <p:spPr>
            <a:xfrm>
              <a:off x="9968025" y="4578807"/>
              <a:ext cx="258592" cy="258592"/>
            </a:xfrm>
            <a:prstGeom prst="mathMultiply">
              <a:avLst/>
            </a:prstGeom>
            <a:solidFill>
              <a:schemeClr val="accent2"/>
            </a:solidFill>
            <a:ln w="19050">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Rectangle 3">
            <a:extLst>
              <a:ext uri="{FF2B5EF4-FFF2-40B4-BE49-F238E27FC236}">
                <a16:creationId xmlns:a16="http://schemas.microsoft.com/office/drawing/2014/main" id="{8EAA464C-D2A6-46F3-9391-FBAF8A379871}"/>
              </a:ext>
            </a:extLst>
          </p:cNvPr>
          <p:cNvSpPr/>
          <p:nvPr/>
        </p:nvSpPr>
        <p:spPr>
          <a:xfrm>
            <a:off x="8491993" y="2369489"/>
            <a:ext cx="3617844" cy="3337216"/>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5"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E52B84FF-443C-4A42-909A-F7BF461F62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369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7">
                                            <p:txEl>
                                              <p:pRg st="12" end="12"/>
                                            </p:txEl>
                                          </p:spTgt>
                                        </p:tgtEl>
                                        <p:attrNameLst>
                                          <p:attrName>style.visibility</p:attrName>
                                        </p:attrNameLst>
                                      </p:cBhvr>
                                      <p:to>
                                        <p:strVal val="visible"/>
                                      </p:to>
                                    </p:set>
                                    <p:animEffect transition="in" filter="fade">
                                      <p:cBhvr>
                                        <p:cTn id="46" dur="500"/>
                                        <p:tgtEl>
                                          <p:spTgt spid="7">
                                            <p:txEl>
                                              <p:pRg st="12" end="12"/>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3" end="13"/>
                                            </p:txEl>
                                          </p:spTgt>
                                        </p:tgtEl>
                                        <p:attrNameLst>
                                          <p:attrName>style.visibility</p:attrName>
                                        </p:attrNameLst>
                                      </p:cBhvr>
                                      <p:to>
                                        <p:strVal val="visible"/>
                                      </p:to>
                                    </p:set>
                                    <p:animEffect transition="in" filter="fade">
                                      <p:cBhvr>
                                        <p:cTn id="49" dur="500"/>
                                        <p:tgtEl>
                                          <p:spTgt spid="7">
                                            <p:txEl>
                                              <p:pRg st="13" end="1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fade">
                                      <p:cBhvr>
                                        <p:cTn id="59" dur="500"/>
                                        <p:tgtEl>
                                          <p:spTgt spid="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500"/>
                                        <p:tgtEl>
                                          <p:spTgt spid="4"/>
                                        </p:tgtEl>
                                      </p:cBhvr>
                                    </p:animEffect>
                                  </p:childTnLst>
                                </p:cTn>
                              </p:par>
                              <p:par>
                                <p:cTn id="65" presetID="10" presetClass="entr" presetSubtype="0" fill="hold" nodeType="withEffect">
                                  <p:stCondLst>
                                    <p:cond delay="0"/>
                                  </p:stCondLst>
                                  <p:childTnLst>
                                    <p:set>
                                      <p:cBhvr>
                                        <p:cTn id="66" dur="1" fill="hold">
                                          <p:stCondLst>
                                            <p:cond delay="0"/>
                                          </p:stCondLst>
                                        </p:cTn>
                                        <p:tgtEl>
                                          <p:spTgt spid="55"/>
                                        </p:tgtEl>
                                        <p:attrNameLst>
                                          <p:attrName>style.visibility</p:attrName>
                                        </p:attrNameLst>
                                      </p:cBhvr>
                                      <p:to>
                                        <p:strVal val="visible"/>
                                      </p:to>
                                    </p:set>
                                    <p:animEffect transition="in" filter="fade">
                                      <p:cBhvr>
                                        <p:cTn id="67" dur="500"/>
                                        <p:tgtEl>
                                          <p:spTgt spid="55"/>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7">
                                            <p:txEl>
                                              <p:pRg st="14" end="14"/>
                                            </p:txEl>
                                          </p:spTgt>
                                        </p:tgtEl>
                                        <p:attrNameLst>
                                          <p:attrName>style.visibility</p:attrName>
                                        </p:attrNameLst>
                                      </p:cBhvr>
                                      <p:to>
                                        <p:strVal val="visible"/>
                                      </p:to>
                                    </p:set>
                                    <p:animEffect transition="in" filter="fade">
                                      <p:cBhvr>
                                        <p:cTn id="72" dur="500"/>
                                        <p:tgtEl>
                                          <p:spTgt spid="7">
                                            <p:txEl>
                                              <p:pRg st="14" end="14"/>
                                            </p:txEl>
                                          </p:spTgt>
                                        </p:tgtEl>
                                      </p:cBhvr>
                                    </p:animEffect>
                                  </p:childTnLst>
                                </p:cTn>
                              </p:par>
                            </p:childTnLst>
                          </p:cTn>
                        </p:par>
                        <p:par>
                          <p:cTn id="73" fill="hold">
                            <p:stCondLst>
                              <p:cond delay="500"/>
                            </p:stCondLst>
                            <p:childTnLst>
                              <p:par>
                                <p:cTn id="74" presetID="10" presetClass="entr" presetSubtype="0" fill="hold" grpId="0" nodeType="afterEffect">
                                  <p:stCondLst>
                                    <p:cond delay="0"/>
                                  </p:stCondLst>
                                  <p:childTnLst>
                                    <p:set>
                                      <p:cBhvr>
                                        <p:cTn id="75" dur="1" fill="hold">
                                          <p:stCondLst>
                                            <p:cond delay="0"/>
                                          </p:stCondLst>
                                        </p:cTn>
                                        <p:tgtEl>
                                          <p:spTgt spid="90"/>
                                        </p:tgtEl>
                                        <p:attrNameLst>
                                          <p:attrName>style.visibility</p:attrName>
                                        </p:attrNameLst>
                                      </p:cBhvr>
                                      <p:to>
                                        <p:strVal val="visible"/>
                                      </p:to>
                                    </p:set>
                                    <p:animEffect transition="in" filter="fade">
                                      <p:cBhvr>
                                        <p:cTn id="76" dur="500"/>
                                        <p:tgtEl>
                                          <p:spTgt spid="90"/>
                                        </p:tgtEl>
                                      </p:cBhvr>
                                    </p:animEffect>
                                  </p:childTnLst>
                                </p:cTn>
                              </p:par>
                            </p:childTnLst>
                          </p:cTn>
                        </p:par>
                        <p:par>
                          <p:cTn id="77" fill="hold">
                            <p:stCondLst>
                              <p:cond delay="1000"/>
                            </p:stCondLst>
                            <p:childTnLst>
                              <p:par>
                                <p:cTn id="78" presetID="10" presetClass="entr" presetSubtype="0" fill="hold" grpId="0" nodeType="afterEffect">
                                  <p:stCondLst>
                                    <p:cond delay="0"/>
                                  </p:stCondLst>
                                  <p:childTnLst>
                                    <p:set>
                                      <p:cBhvr>
                                        <p:cTn id="79" dur="1" fill="hold">
                                          <p:stCondLst>
                                            <p:cond delay="0"/>
                                          </p:stCondLst>
                                        </p:cTn>
                                        <p:tgtEl>
                                          <p:spTgt spid="93"/>
                                        </p:tgtEl>
                                        <p:attrNameLst>
                                          <p:attrName>style.visibility</p:attrName>
                                        </p:attrNameLst>
                                      </p:cBhvr>
                                      <p:to>
                                        <p:strVal val="visible"/>
                                      </p:to>
                                    </p:set>
                                    <p:animEffect transition="in" filter="fade">
                                      <p:cBhvr>
                                        <p:cTn id="80" dur="500"/>
                                        <p:tgtEl>
                                          <p:spTgt spid="9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5"/>
                                        </p:tgtEl>
                                        <p:attrNameLst>
                                          <p:attrName>style.visibility</p:attrName>
                                        </p:attrNameLst>
                                      </p:cBhvr>
                                      <p:to>
                                        <p:strVal val="visible"/>
                                      </p:to>
                                    </p:set>
                                    <p:animEffect transition="in" filter="fade">
                                      <p:cBhvr>
                                        <p:cTn id="83" dur="500"/>
                                        <p:tgtEl>
                                          <p:spTgt spid="95"/>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6"/>
                                        </p:tgtEl>
                                        <p:attrNameLst>
                                          <p:attrName>style.visibility</p:attrName>
                                        </p:attrNameLst>
                                      </p:cBhvr>
                                      <p:to>
                                        <p:strVal val="visible"/>
                                      </p:to>
                                    </p:set>
                                    <p:animEffect transition="in" filter="fade">
                                      <p:cBhvr>
                                        <p:cTn id="86" dur="500"/>
                                        <p:tgtEl>
                                          <p:spTgt spid="96"/>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97"/>
                                        </p:tgtEl>
                                        <p:attrNameLst>
                                          <p:attrName>style.visibility</p:attrName>
                                        </p:attrNameLst>
                                      </p:cBhvr>
                                      <p:to>
                                        <p:strVal val="visible"/>
                                      </p:to>
                                    </p:set>
                                    <p:animEffect transition="in" filter="fade">
                                      <p:cBhvr>
                                        <p:cTn id="89" dur="500"/>
                                        <p:tgtEl>
                                          <p:spTgt spid="9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98"/>
                                        </p:tgtEl>
                                        <p:attrNameLst>
                                          <p:attrName>style.visibility</p:attrName>
                                        </p:attrNameLst>
                                      </p:cBhvr>
                                      <p:to>
                                        <p:strVal val="visible"/>
                                      </p:to>
                                    </p:set>
                                    <p:animEffect transition="in" filter="fade">
                                      <p:cBhvr>
                                        <p:cTn id="92" dur="500"/>
                                        <p:tgtEl>
                                          <p:spTgt spid="9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99"/>
                                        </p:tgtEl>
                                        <p:attrNameLst>
                                          <p:attrName>style.visibility</p:attrName>
                                        </p:attrNameLst>
                                      </p:cBhvr>
                                      <p:to>
                                        <p:strVal val="visible"/>
                                      </p:to>
                                    </p:set>
                                    <p:animEffect transition="in" filter="fade">
                                      <p:cBhvr>
                                        <p:cTn id="95" dur="500"/>
                                        <p:tgtEl>
                                          <p:spTgt spid="99"/>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0"/>
                                        </p:tgtEl>
                                        <p:attrNameLst>
                                          <p:attrName>style.visibility</p:attrName>
                                        </p:attrNameLst>
                                      </p:cBhvr>
                                      <p:to>
                                        <p:strVal val="visible"/>
                                      </p:to>
                                    </p:set>
                                    <p:animEffect transition="in" filter="fade">
                                      <p:cBhvr>
                                        <p:cTn id="98" dur="500"/>
                                        <p:tgtEl>
                                          <p:spTgt spid="100"/>
                                        </p:tgtEl>
                                      </p:cBhvr>
                                    </p:animEffect>
                                  </p:childTnLst>
                                </p:cTn>
                              </p:par>
                            </p:childTnLst>
                          </p:cTn>
                        </p:par>
                      </p:childTnLst>
                    </p:cTn>
                  </p:par>
                  <p:par>
                    <p:cTn id="99" fill="hold">
                      <p:stCondLst>
                        <p:cond delay="indefinite"/>
                      </p:stCondLst>
                      <p:childTnLst>
                        <p:par>
                          <p:cTn id="100" fill="hold">
                            <p:stCondLst>
                              <p:cond delay="0"/>
                            </p:stCondLst>
                            <p:childTnLst>
                              <p:par>
                                <p:cTn id="101" presetID="42" presetClass="path" presetSubtype="0" accel="50000" decel="50000" fill="hold" grpId="1" nodeType="clickEffect">
                                  <p:stCondLst>
                                    <p:cond delay="0"/>
                                  </p:stCondLst>
                                  <p:childTnLst>
                                    <p:animMotion origin="layout" path="M 3.33333E-6 3.33333E-6 L 0.03385 0.01828 " pathEditMode="relative" rAng="0" ptsTypes="AA">
                                      <p:cBhvr>
                                        <p:cTn id="102" dur="750" fill="hold"/>
                                        <p:tgtEl>
                                          <p:spTgt spid="93"/>
                                        </p:tgtEl>
                                        <p:attrNameLst>
                                          <p:attrName>ppt_x</p:attrName>
                                          <p:attrName>ppt_y</p:attrName>
                                        </p:attrNameLst>
                                      </p:cBhvr>
                                      <p:rCtr x="1693" y="903"/>
                                    </p:animMotion>
                                  </p:childTnLst>
                                </p:cTn>
                              </p:par>
                              <p:par>
                                <p:cTn id="103" presetID="42" presetClass="path" presetSubtype="0" accel="50000" decel="50000" fill="hold" grpId="1" nodeType="withEffect">
                                  <p:stCondLst>
                                    <p:cond delay="0"/>
                                  </p:stCondLst>
                                  <p:childTnLst>
                                    <p:animMotion origin="layout" path="M -1.25E-6 -1.85185E-6 L 0.03386 0.03334 " pathEditMode="relative" rAng="0" ptsTypes="AA">
                                      <p:cBhvr>
                                        <p:cTn id="104" dur="750" fill="hold"/>
                                        <p:tgtEl>
                                          <p:spTgt spid="96"/>
                                        </p:tgtEl>
                                        <p:attrNameLst>
                                          <p:attrName>ppt_x</p:attrName>
                                          <p:attrName>ppt_y</p:attrName>
                                        </p:attrNameLst>
                                      </p:cBhvr>
                                      <p:rCtr x="1693" y="1667"/>
                                    </p:animMotion>
                                  </p:childTnLst>
                                </p:cTn>
                              </p:par>
                              <p:par>
                                <p:cTn id="105" presetID="42" presetClass="path" presetSubtype="0" accel="50000" decel="50000" fill="hold" grpId="1" nodeType="withEffect">
                                  <p:stCondLst>
                                    <p:cond delay="0"/>
                                  </p:stCondLst>
                                  <p:childTnLst>
                                    <p:animMotion origin="layout" path="M -1.25E-6 -1.48148E-6 L -0.00807 0.05579 " pathEditMode="relative" rAng="0" ptsTypes="AA">
                                      <p:cBhvr>
                                        <p:cTn id="106" dur="750" fill="hold"/>
                                        <p:tgtEl>
                                          <p:spTgt spid="95"/>
                                        </p:tgtEl>
                                        <p:attrNameLst>
                                          <p:attrName>ppt_x</p:attrName>
                                          <p:attrName>ppt_y</p:attrName>
                                        </p:attrNameLst>
                                      </p:cBhvr>
                                      <p:rCtr x="-404" y="2778"/>
                                    </p:animMotion>
                                  </p:childTnLst>
                                </p:cTn>
                              </p:par>
                              <p:par>
                                <p:cTn id="107" presetID="42" presetClass="path" presetSubtype="0" accel="50000" decel="50000" fill="hold" grpId="1" nodeType="withEffect">
                                  <p:stCondLst>
                                    <p:cond delay="0"/>
                                  </p:stCondLst>
                                  <p:childTnLst>
                                    <p:animMotion origin="layout" path="M 4.375E-6 -4.81481E-6 L -0.03047 0.0419 " pathEditMode="relative" rAng="0" ptsTypes="AA">
                                      <p:cBhvr>
                                        <p:cTn id="108" dur="750" fill="hold"/>
                                        <p:tgtEl>
                                          <p:spTgt spid="98"/>
                                        </p:tgtEl>
                                        <p:attrNameLst>
                                          <p:attrName>ppt_x</p:attrName>
                                          <p:attrName>ppt_y</p:attrName>
                                        </p:attrNameLst>
                                      </p:cBhvr>
                                      <p:rCtr x="-1523" y="2083"/>
                                    </p:animMotion>
                                  </p:childTnLst>
                                </p:cTn>
                              </p:par>
                              <p:par>
                                <p:cTn id="109" presetID="42" presetClass="path" presetSubtype="0" accel="50000" decel="50000" fill="hold" grpId="1" nodeType="withEffect">
                                  <p:stCondLst>
                                    <p:cond delay="0"/>
                                  </p:stCondLst>
                                  <p:childTnLst>
                                    <p:animMotion origin="layout" path="M -4.58333E-6 3.7037E-6 L -0.04179 0.01435 " pathEditMode="relative" rAng="0" ptsTypes="AA">
                                      <p:cBhvr>
                                        <p:cTn id="110" dur="750" fill="hold"/>
                                        <p:tgtEl>
                                          <p:spTgt spid="97"/>
                                        </p:tgtEl>
                                        <p:attrNameLst>
                                          <p:attrName>ppt_x</p:attrName>
                                          <p:attrName>ppt_y</p:attrName>
                                        </p:attrNameLst>
                                      </p:cBhvr>
                                      <p:rCtr x="-2096" y="718"/>
                                    </p:animMotion>
                                  </p:childTnLst>
                                </p:cTn>
                              </p:par>
                              <p:par>
                                <p:cTn id="111" presetID="42" presetClass="path" presetSubtype="0" accel="50000" decel="50000" fill="hold" grpId="1" nodeType="withEffect">
                                  <p:stCondLst>
                                    <p:cond delay="0"/>
                                  </p:stCondLst>
                                  <p:childTnLst>
                                    <p:animMotion origin="layout" path="M 3.75E-6 -4.07407E-6 L -0.0056 -0.05671 " pathEditMode="relative" rAng="0" ptsTypes="AA">
                                      <p:cBhvr>
                                        <p:cTn id="112" dur="750" fill="hold"/>
                                        <p:tgtEl>
                                          <p:spTgt spid="99"/>
                                        </p:tgtEl>
                                        <p:attrNameLst>
                                          <p:attrName>ppt_x</p:attrName>
                                          <p:attrName>ppt_y</p:attrName>
                                        </p:attrNameLst>
                                      </p:cBhvr>
                                      <p:rCtr x="-286"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P spid="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06497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5186140" y="5136068"/>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5923646" y="5873574"/>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5645390" y="547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6084352" y="549531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5528359" y="599681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6230716" y="61714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6298702" y="584509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5846598" y="625566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6214434" y="5276668"/>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6451102" y="5921294"/>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6360799" y="6301517"/>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5706160" y="6385749"/>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5213019" y="6073011"/>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5554304" y="5314768"/>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
        <p:nvSpPr>
          <p:cNvPr id="32" name="Title 1">
            <a:extLst>
              <a:ext uri="{FF2B5EF4-FFF2-40B4-BE49-F238E27FC236}">
                <a16:creationId xmlns:a16="http://schemas.microsoft.com/office/drawing/2014/main" id="{72B75AC1-E6E2-4746-AFFD-1BEB5F9176EB}"/>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40" name="Slide Number Placeholder 77">
            <a:extLst>
              <a:ext uri="{FF2B5EF4-FFF2-40B4-BE49-F238E27FC236}">
                <a16:creationId xmlns:a16="http://schemas.microsoft.com/office/drawing/2014/main" id="{F56F0814-A03D-4FE8-990A-EFD8CAB1C7B2}"/>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59</a:t>
            </a:fld>
            <a:endParaRPr lang="en-US"/>
          </a:p>
        </p:txBody>
      </p:sp>
      <p:pic>
        <p:nvPicPr>
          <p:cNvPr id="5126"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B973FC7F-2552-4AD8-A247-8FEF9F8758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1052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Analysis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grpSp>
        <p:nvGrpSpPr>
          <p:cNvPr id="20" name="Group 19">
            <a:extLst>
              <a:ext uri="{FF2B5EF4-FFF2-40B4-BE49-F238E27FC236}">
                <a16:creationId xmlns:a16="http://schemas.microsoft.com/office/drawing/2014/main" id="{3B1EA596-0012-4821-88A6-366B68E3AF32}"/>
              </a:ext>
            </a:extLst>
          </p:cNvPr>
          <p:cNvGrpSpPr/>
          <p:nvPr/>
        </p:nvGrpSpPr>
        <p:grpSpPr>
          <a:xfrm>
            <a:off x="0" y="776177"/>
            <a:ext cx="8137782" cy="5646633"/>
            <a:chOff x="2131706" y="776177"/>
            <a:chExt cx="8137782" cy="5646633"/>
          </a:xfrm>
        </p:grpSpPr>
        <p:sp>
          <p:nvSpPr>
            <p:cNvPr id="21" name="Rectangle 20">
              <a:extLst>
                <a:ext uri="{FF2B5EF4-FFF2-40B4-BE49-F238E27FC236}">
                  <a16:creationId xmlns:a16="http://schemas.microsoft.com/office/drawing/2014/main" id="{3EE6081F-C8D6-48FF-A245-41ACF21F7586}"/>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7" name="Rectangle: Rounded Corners 26">
              <a:extLst>
                <a:ext uri="{FF2B5EF4-FFF2-40B4-BE49-F238E27FC236}">
                  <a16:creationId xmlns:a16="http://schemas.microsoft.com/office/drawing/2014/main" id="{29782506-D0D5-4848-BA41-3D10CC99CE10}"/>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8" name="Rectangle: Rounded Corners 27">
              <a:extLst>
                <a:ext uri="{FF2B5EF4-FFF2-40B4-BE49-F238E27FC236}">
                  <a16:creationId xmlns:a16="http://schemas.microsoft.com/office/drawing/2014/main" id="{D3ED8C86-A675-412A-8FC4-ABC196AC4471}"/>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9" name="Rectangle: Rounded Corners 28">
              <a:extLst>
                <a:ext uri="{FF2B5EF4-FFF2-40B4-BE49-F238E27FC236}">
                  <a16:creationId xmlns:a16="http://schemas.microsoft.com/office/drawing/2014/main" id="{03F6584B-62AE-42C1-A67D-6B358B99C6AD}"/>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30" name="Arrow: Bent 29">
              <a:extLst>
                <a:ext uri="{FF2B5EF4-FFF2-40B4-BE49-F238E27FC236}">
                  <a16:creationId xmlns:a16="http://schemas.microsoft.com/office/drawing/2014/main" id="{373D7396-1477-440B-8612-75717BE79792}"/>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27081ED6-822B-47A6-831B-8711F99BDF89}"/>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1936EA2C-274B-4A96-B1A2-705D25BF139C}"/>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CAB1B409-85E5-419D-A2CD-E1D1B3E9288C}"/>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Arrow: Bent 33">
              <a:extLst>
                <a:ext uri="{FF2B5EF4-FFF2-40B4-BE49-F238E27FC236}">
                  <a16:creationId xmlns:a16="http://schemas.microsoft.com/office/drawing/2014/main" id="{09753133-C987-4223-B0F0-50EBF43F7B18}"/>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5" name="Arrow: Bent 34">
              <a:extLst>
                <a:ext uri="{FF2B5EF4-FFF2-40B4-BE49-F238E27FC236}">
                  <a16:creationId xmlns:a16="http://schemas.microsoft.com/office/drawing/2014/main" id="{C340AE1F-5BC3-44BF-AFA2-187636E61CA5}"/>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6" name="Rectangle 35">
              <a:extLst>
                <a:ext uri="{FF2B5EF4-FFF2-40B4-BE49-F238E27FC236}">
                  <a16:creationId xmlns:a16="http://schemas.microsoft.com/office/drawing/2014/main" id="{42BB936E-6575-4000-9CA9-DAA25D0B30C7}"/>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Down Arrow 10">
              <a:extLst>
                <a:ext uri="{FF2B5EF4-FFF2-40B4-BE49-F238E27FC236}">
                  <a16:creationId xmlns:a16="http://schemas.microsoft.com/office/drawing/2014/main" id="{72FBF2A7-3E6C-4637-8BF1-B9EBF78BE530}"/>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8" name="Group 37">
              <a:extLst>
                <a:ext uri="{FF2B5EF4-FFF2-40B4-BE49-F238E27FC236}">
                  <a16:creationId xmlns:a16="http://schemas.microsoft.com/office/drawing/2014/main" id="{7F4276E7-C7E5-416C-888B-4D4C52720BA3}"/>
                </a:ext>
              </a:extLst>
            </p:cNvPr>
            <p:cNvGrpSpPr/>
            <p:nvPr/>
          </p:nvGrpSpPr>
          <p:grpSpPr>
            <a:xfrm>
              <a:off x="3928419" y="952107"/>
              <a:ext cx="4335162" cy="725115"/>
              <a:chOff x="3853264" y="952107"/>
              <a:chExt cx="4335162" cy="725115"/>
            </a:xfrm>
          </p:grpSpPr>
          <p:sp>
            <p:nvSpPr>
              <p:cNvPr id="39" name="Rectangle 38">
                <a:extLst>
                  <a:ext uri="{FF2B5EF4-FFF2-40B4-BE49-F238E27FC236}">
                    <a16:creationId xmlns:a16="http://schemas.microsoft.com/office/drawing/2014/main" id="{DDBC40A9-6C5E-40C9-989A-780ACA86B900}"/>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40" name="Rectangle 39">
                <a:extLst>
                  <a:ext uri="{FF2B5EF4-FFF2-40B4-BE49-F238E27FC236}">
                    <a16:creationId xmlns:a16="http://schemas.microsoft.com/office/drawing/2014/main" id="{64B6E9A0-AB2D-48E4-BB2F-8D10F177D9C9}"/>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41" name="Down Arrow 10">
                <a:extLst>
                  <a:ext uri="{FF2B5EF4-FFF2-40B4-BE49-F238E27FC236}">
                    <a16:creationId xmlns:a16="http://schemas.microsoft.com/office/drawing/2014/main" id="{C9F9C43C-FA1B-470C-9167-DFEC6EE36884}"/>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DF39E6BD-C192-42C5-BF81-619F518769E7}"/>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9" name="Rectangle 18">
            <a:extLst>
              <a:ext uri="{FF2B5EF4-FFF2-40B4-BE49-F238E27FC236}">
                <a16:creationId xmlns:a16="http://schemas.microsoft.com/office/drawing/2014/main" id="{D61F626C-30A2-4719-AEB1-9214DAE1DDFB}"/>
              </a:ext>
            </a:extLst>
          </p:cNvPr>
          <p:cNvSpPr/>
          <p:nvPr/>
        </p:nvSpPr>
        <p:spPr>
          <a:xfrm>
            <a:off x="3233400" y="756949"/>
            <a:ext cx="8737598" cy="5701754"/>
          </a:xfrm>
          <a:prstGeom prst="rect">
            <a:avLst/>
          </a:prstGeom>
          <a:solidFill>
            <a:schemeClr val="accent3">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mj-lt"/>
              <a:buAutoNum type="arabicPeriod"/>
            </a:pPr>
            <a:r>
              <a:rPr lang="en-US" dirty="0">
                <a:solidFill>
                  <a:schemeClr val="accent3">
                    <a:lumMod val="20000"/>
                    <a:lumOff val="80000"/>
                  </a:schemeClr>
                </a:solidFill>
              </a:rPr>
              <a:t>Rethinking Sensitivity Analysis of Nuclear Simulations with Topology. </a:t>
            </a:r>
          </a:p>
          <a:p>
            <a:pPr lvl="1"/>
            <a:r>
              <a:rPr lang="en-US" b="1" dirty="0">
                <a:solidFill>
                  <a:schemeClr val="bg1"/>
                </a:solidFill>
              </a:rPr>
              <a:t>D. Maljovec</a:t>
            </a:r>
            <a:r>
              <a:rPr lang="en-US" dirty="0">
                <a:solidFill>
                  <a:schemeClr val="accent3">
                    <a:lumMod val="20000"/>
                    <a:lumOff val="80000"/>
                  </a:schemeClr>
                </a:solidFill>
              </a:rPr>
              <a:t>, B. Wang, P. Rosen, A. Alfonsi, G. Pastore, C. </a:t>
            </a:r>
            <a:r>
              <a:rPr lang="en-US" dirty="0" err="1">
                <a:solidFill>
                  <a:schemeClr val="accent3">
                    <a:lumMod val="20000"/>
                    <a:lumOff val="80000"/>
                  </a:schemeClr>
                </a:solidFill>
              </a:rPr>
              <a:t>Rabiti</a:t>
            </a:r>
            <a:r>
              <a:rPr lang="en-US" dirty="0">
                <a:solidFill>
                  <a:schemeClr val="accent3">
                    <a:lumMod val="20000"/>
                    <a:lumOff val="80000"/>
                  </a:schemeClr>
                </a:solidFill>
              </a:rPr>
              <a:t>,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PacificVis</a:t>
            </a:r>
            <a:r>
              <a:rPr lang="en-US" dirty="0">
                <a:solidFill>
                  <a:schemeClr val="accent3">
                    <a:lumMod val="20000"/>
                    <a:lumOff val="80000"/>
                  </a:schemeClr>
                </a:solidFill>
              </a:rPr>
              <a:t>, 2016.</a:t>
            </a:r>
          </a:p>
          <a:p>
            <a:pPr marL="342900" indent="-342900">
              <a:buFont typeface="+mj-lt"/>
              <a:buAutoNum type="arabicPeriod"/>
            </a:pPr>
            <a:r>
              <a:rPr lang="en-US" dirty="0">
                <a:solidFill>
                  <a:schemeClr val="accent3">
                    <a:lumMod val="20000"/>
                    <a:lumOff val="80000"/>
                  </a:schemeClr>
                </a:solidFill>
              </a:rPr>
              <a:t>Visualizing High-Dimensional Data: Advances in the Past Decade.</a:t>
            </a:r>
          </a:p>
          <a:p>
            <a:pPr marL="457200" indent="-457200"/>
            <a:r>
              <a:rPr lang="en-US"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*S. Liu, B. Wang,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a:t>
            </a:r>
            <a:r>
              <a:rPr lang="en-US" dirty="0" err="1">
                <a:solidFill>
                  <a:schemeClr val="accent3">
                    <a:lumMod val="20000"/>
                    <a:lumOff val="80000"/>
                  </a:schemeClr>
                </a:solidFill>
              </a:rPr>
              <a:t>Eurographics</a:t>
            </a:r>
            <a:r>
              <a:rPr lang="en-US" dirty="0">
                <a:solidFill>
                  <a:schemeClr val="accent3">
                    <a:lumMod val="20000"/>
                    <a:lumOff val="80000"/>
                  </a:schemeClr>
                </a:solidFill>
              </a:rPr>
              <a:t> Conference on Visualization (</a:t>
            </a:r>
            <a:r>
              <a:rPr lang="en-US" dirty="0" err="1">
                <a:solidFill>
                  <a:schemeClr val="accent3">
                    <a:lumMod val="20000"/>
                    <a:lumOff val="80000"/>
                  </a:schemeClr>
                </a:solidFill>
              </a:rPr>
              <a:t>EuroVis</a:t>
            </a:r>
            <a:r>
              <a:rPr lang="en-US" dirty="0">
                <a:solidFill>
                  <a:schemeClr val="accent3">
                    <a:lumMod val="20000"/>
                    <a:lumOff val="80000"/>
                  </a:schemeClr>
                </a:solidFill>
              </a:rPr>
              <a:t>), STAR - State of the Art Report, 2015.</a:t>
            </a:r>
          </a:p>
          <a:p>
            <a:pPr marL="457200" indent="-457200"/>
            <a:r>
              <a:rPr lang="en-US" dirty="0">
                <a:solidFill>
                  <a:schemeClr val="accent3">
                    <a:lumMod val="20000"/>
                    <a:lumOff val="80000"/>
                  </a:schemeClr>
                </a:solidFill>
              </a:rPr>
              <a:t>	*Joint First Authors</a:t>
            </a:r>
          </a:p>
          <a:p>
            <a:pPr marL="342900" indent="-342900">
              <a:buFont typeface="+mj-lt"/>
              <a:buAutoNum type="arabicPeriod" startAt="3"/>
            </a:pPr>
            <a:r>
              <a:rPr lang="en-US" dirty="0">
                <a:solidFill>
                  <a:schemeClr val="accent3">
                    <a:lumMod val="20000"/>
                    <a:lumOff val="80000"/>
                  </a:schemeClr>
                </a:solidFill>
              </a:rPr>
              <a:t>Analyzing Simulation-Based PRA Data Through Clustering: a BWR SBO Case Study.</a:t>
            </a:r>
            <a:endParaRPr lang="en-US" dirty="0">
              <a:solidFill>
                <a:schemeClr val="bg1"/>
              </a:solidFill>
            </a:endParaRPr>
          </a:p>
          <a:p>
            <a:pPr marL="457200" indent="-457200"/>
            <a:r>
              <a:rPr lang="en-US" b="1" dirty="0">
                <a:solidFill>
                  <a:schemeClr val="bg1"/>
                </a:solidFill>
              </a:rPr>
              <a:t>	D. Maljovec</a:t>
            </a:r>
            <a:r>
              <a:rPr lang="en-US" dirty="0">
                <a:solidFill>
                  <a:schemeClr val="accent3">
                    <a:lumMod val="20000"/>
                    <a:lumOff val="80000"/>
                  </a:schemeClr>
                </a:solidFill>
              </a:rPr>
              <a:t>, S. Liu,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D. </a:t>
            </a:r>
            <a:r>
              <a:rPr lang="en-US" dirty="0" err="1">
                <a:solidFill>
                  <a:schemeClr val="accent3">
                    <a:lumMod val="20000"/>
                    <a:lumOff val="80000"/>
                  </a:schemeClr>
                </a:solidFill>
              </a:rPr>
              <a:t>Mandelli</a:t>
            </a:r>
            <a:r>
              <a:rPr lang="en-US" dirty="0">
                <a:solidFill>
                  <a:schemeClr val="accent3">
                    <a:lumMod val="20000"/>
                    <a:lumOff val="80000"/>
                  </a:schemeClr>
                </a:solidFill>
              </a:rPr>
              <a:t> and C. Smith. PSAM, 2014.  Extended Journal version: Reliability Engineering &amp; System Safety (RESS), 2015.</a:t>
            </a:r>
          </a:p>
          <a:p>
            <a:pPr marL="342900" indent="-342900">
              <a:buFont typeface="+mj-lt"/>
              <a:buAutoNum type="arabicPeriod" startAt="4"/>
            </a:pPr>
            <a:r>
              <a:rPr lang="en-US" dirty="0">
                <a:solidFill>
                  <a:schemeClr val="accent3">
                    <a:lumMod val="20000"/>
                    <a:lumOff val="80000"/>
                  </a:schemeClr>
                </a:solidFill>
              </a:rPr>
              <a:t>Analyzing Dynamic Probabilistic Risk Assessment Data through Clustering.</a:t>
            </a:r>
          </a:p>
          <a:p>
            <a:pPr lvl="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D. </a:t>
            </a:r>
            <a:r>
              <a:rPr lang="en-US" dirty="0" err="1">
                <a:solidFill>
                  <a:schemeClr val="accent3">
                    <a:lumMod val="20000"/>
                    <a:lumOff val="80000"/>
                  </a:schemeClr>
                </a:solidFill>
              </a:rPr>
              <a:t>Mandelli</a:t>
            </a:r>
            <a:r>
              <a:rPr lang="en-US" dirty="0">
                <a:solidFill>
                  <a:schemeClr val="accent3">
                    <a:lumMod val="20000"/>
                    <a:lumOff val="80000"/>
                  </a:schemeClr>
                </a:solidFill>
              </a:rPr>
              <a:t>, P-T Bremer, and V. </a:t>
            </a:r>
            <a:r>
              <a:rPr lang="en-US" dirty="0" err="1">
                <a:solidFill>
                  <a:schemeClr val="accent3">
                    <a:lumMod val="20000"/>
                    <a:lumOff val="80000"/>
                  </a:schemeClr>
                </a:solidFill>
              </a:rPr>
              <a:t>Pascucci</a:t>
            </a:r>
            <a:r>
              <a:rPr lang="en-US" dirty="0">
                <a:solidFill>
                  <a:schemeClr val="accent3">
                    <a:lumMod val="20000"/>
                    <a:lumOff val="80000"/>
                  </a:schemeClr>
                </a:solidFill>
              </a:rPr>
              <a:t>. PSA, 2013.</a:t>
            </a:r>
          </a:p>
          <a:p>
            <a:pPr marL="342900" indent="-342900">
              <a:buFont typeface="+mj-lt"/>
              <a:buAutoNum type="arabicPeriod" startAt="5"/>
            </a:pPr>
            <a:r>
              <a:rPr lang="en-US" dirty="0">
                <a:solidFill>
                  <a:schemeClr val="accent3">
                    <a:lumMod val="20000"/>
                    <a:lumOff val="80000"/>
                  </a:schemeClr>
                </a:solidFill>
              </a:rPr>
              <a:t>ND</a:t>
            </a:r>
            <a:r>
              <a:rPr lang="en-US" baseline="30000" dirty="0">
                <a:solidFill>
                  <a:schemeClr val="accent3">
                    <a:lumMod val="20000"/>
                    <a:lumOff val="80000"/>
                  </a:schemeClr>
                </a:solidFill>
              </a:rPr>
              <a:t>2</a:t>
            </a:r>
            <a:r>
              <a:rPr lang="en-US" dirty="0">
                <a:solidFill>
                  <a:schemeClr val="accent3">
                    <a:lumMod val="20000"/>
                    <a:lumOff val="80000"/>
                  </a:schemeClr>
                </a:solidFill>
              </a:rPr>
              <a:t>AV: an Analysis for the National Ignition Campaign.</a:t>
            </a:r>
          </a:p>
          <a:p>
            <a:pPr marL="457200" indent="-457200"/>
            <a:r>
              <a:rPr lang="en-US" dirty="0">
                <a:solidFill>
                  <a:schemeClr val="accent3">
                    <a:lumMod val="20000"/>
                    <a:lumOff val="80000"/>
                  </a:schemeClr>
                </a:solidFill>
              </a:rPr>
              <a:t>	P-T Bremer, </a:t>
            </a:r>
            <a:r>
              <a:rPr lang="en-US" b="1" dirty="0">
                <a:solidFill>
                  <a:schemeClr val="bg1"/>
                </a:solidFill>
              </a:rPr>
              <a:t>D. Maljovec</a:t>
            </a:r>
            <a:r>
              <a:rPr lang="en-US" dirty="0">
                <a:solidFill>
                  <a:schemeClr val="accent3">
                    <a:lumMod val="20000"/>
                    <a:lumOff val="80000"/>
                  </a:schemeClr>
                </a:solidFill>
              </a:rPr>
              <a:t>, A. </a:t>
            </a:r>
            <a:r>
              <a:rPr lang="en-US" dirty="0" err="1">
                <a:solidFill>
                  <a:schemeClr val="accent3">
                    <a:lumMod val="20000"/>
                    <a:lumOff val="80000"/>
                  </a:schemeClr>
                </a:solidFill>
              </a:rPr>
              <a:t>Saha</a:t>
            </a:r>
            <a:r>
              <a:rPr lang="en-US" dirty="0">
                <a:solidFill>
                  <a:schemeClr val="accent3">
                    <a:lumMod val="20000"/>
                    <a:lumOff val="80000"/>
                  </a:schemeClr>
                </a:solidFill>
              </a:rPr>
              <a:t>, B. Wang, J. Gaffney, B. Spears, and V. </a:t>
            </a:r>
            <a:r>
              <a:rPr lang="en-US" dirty="0" err="1">
                <a:solidFill>
                  <a:schemeClr val="accent3">
                    <a:lumMod val="20000"/>
                    <a:lumOff val="80000"/>
                  </a:schemeClr>
                </a:solidFill>
              </a:rPr>
              <a:t>Pascucci</a:t>
            </a:r>
            <a:r>
              <a:rPr lang="en-US" dirty="0">
                <a:solidFill>
                  <a:schemeClr val="accent3">
                    <a:lumMod val="20000"/>
                    <a:lumOff val="80000"/>
                  </a:schemeClr>
                </a:solidFill>
              </a:rPr>
              <a:t>. Computing and Visualization in Science, 17(1), Pages 1-18, 2015</a:t>
            </a:r>
          </a:p>
          <a:p>
            <a:pPr marL="342900" indent="-342900">
              <a:buFont typeface="+mj-lt"/>
              <a:buAutoNum type="arabicPeriod" startAt="6"/>
            </a:pPr>
            <a:r>
              <a:rPr lang="en-US" dirty="0">
                <a:solidFill>
                  <a:schemeClr val="accent3">
                    <a:lumMod val="20000"/>
                    <a:lumOff val="80000"/>
                  </a:schemeClr>
                </a:solidFill>
              </a:rPr>
              <a:t>Exploration of High-Dimensional Scalar Function for Nuclear Reactor Safety Analysis and Visualization.</a:t>
            </a:r>
          </a:p>
          <a:p>
            <a:pPr marL="457200" indent="-457200"/>
            <a:r>
              <a:rPr lang="en-US" b="1" dirty="0">
                <a:solidFill>
                  <a:schemeClr val="accent3">
                    <a:lumMod val="20000"/>
                    <a:lumOff val="80000"/>
                  </a:schemeClr>
                </a:solidFill>
              </a:rPr>
              <a:t>	</a:t>
            </a:r>
            <a:r>
              <a:rPr lang="en-US" b="1" dirty="0">
                <a:solidFill>
                  <a:schemeClr val="bg1"/>
                </a:solidFill>
              </a:rPr>
              <a:t>D. Maljovec</a:t>
            </a:r>
            <a:r>
              <a:rPr lang="en-US" dirty="0">
                <a:solidFill>
                  <a:schemeClr val="accent3">
                    <a:lumMod val="20000"/>
                    <a:lumOff val="80000"/>
                  </a:schemeClr>
                </a:solidFill>
              </a:rPr>
              <a:t>, B. Wang, V. </a:t>
            </a:r>
            <a:r>
              <a:rPr lang="en-US" dirty="0" err="1">
                <a:solidFill>
                  <a:schemeClr val="accent3">
                    <a:lumMod val="20000"/>
                    <a:lumOff val="80000"/>
                  </a:schemeClr>
                </a:solidFill>
              </a:rPr>
              <a:t>Pascucci</a:t>
            </a:r>
            <a:r>
              <a:rPr lang="en-US" dirty="0">
                <a:solidFill>
                  <a:schemeClr val="accent3">
                    <a:lumMod val="20000"/>
                    <a:lumOff val="80000"/>
                  </a:schemeClr>
                </a:solidFill>
              </a:rPr>
              <a:t>, P-T Bremer, M. </a:t>
            </a:r>
            <a:r>
              <a:rPr lang="en-US" dirty="0" err="1">
                <a:solidFill>
                  <a:schemeClr val="accent3">
                    <a:lumMod val="20000"/>
                    <a:lumOff val="80000"/>
                  </a:schemeClr>
                </a:solidFill>
              </a:rPr>
              <a:t>Pernice</a:t>
            </a:r>
            <a:r>
              <a:rPr lang="en-US" dirty="0">
                <a:solidFill>
                  <a:schemeClr val="accent3">
                    <a:lumMod val="20000"/>
                    <a:lumOff val="80000"/>
                  </a:schemeClr>
                </a:solidFill>
              </a:rPr>
              <a:t>, D. </a:t>
            </a:r>
            <a:r>
              <a:rPr lang="en-US" dirty="0" err="1">
                <a:solidFill>
                  <a:schemeClr val="accent3">
                    <a:lumMod val="20000"/>
                    <a:lumOff val="80000"/>
                  </a:schemeClr>
                </a:solidFill>
              </a:rPr>
              <a:t>Mandelli</a:t>
            </a:r>
            <a:r>
              <a:rPr lang="en-US" dirty="0">
                <a:solidFill>
                  <a:schemeClr val="accent3">
                    <a:lumMod val="20000"/>
                    <a:lumOff val="80000"/>
                  </a:schemeClr>
                </a:solidFill>
              </a:rPr>
              <a:t>, and R. </a:t>
            </a:r>
            <a:r>
              <a:rPr lang="en-US" dirty="0" err="1">
                <a:solidFill>
                  <a:schemeClr val="accent3">
                    <a:lumMod val="20000"/>
                    <a:lumOff val="80000"/>
                  </a:schemeClr>
                </a:solidFill>
              </a:rPr>
              <a:t>Nourgaliev</a:t>
            </a:r>
            <a:r>
              <a:rPr lang="en-US" dirty="0">
                <a:solidFill>
                  <a:schemeClr val="accent3">
                    <a:lumMod val="20000"/>
                    <a:lumOff val="80000"/>
                  </a:schemeClr>
                </a:solidFill>
              </a:rPr>
              <a:t>, M&amp;C 2013</a:t>
            </a:r>
          </a:p>
        </p:txBody>
      </p:sp>
    </p:spTree>
    <p:extLst>
      <p:ext uri="{BB962C8B-B14F-4D97-AF65-F5344CB8AC3E}">
        <p14:creationId xmlns:p14="http://schemas.microsoft.com/office/powerpoint/2010/main" val="617172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5600781" y="1403795"/>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4076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4090698" y="2913871"/>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5600778" y="2913873"/>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0" y="700502"/>
            <a:ext cx="106497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 (CVT)</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A Voronoi tessellation where the sites = centers of mass for each region</a:t>
            </a:r>
          </a:p>
          <a:p>
            <a:pPr marL="742950" lvl="1" indent="-285750">
              <a:buClr>
                <a:schemeClr val="dk1"/>
              </a:buClr>
              <a:buSzPts val="1100"/>
              <a:buFont typeface="Arial" panose="020B0604020202020204" pitchFamily="34" charset="0"/>
              <a:buChar char="•"/>
            </a:pPr>
            <a:r>
              <a:rPr lang="en-US" dirty="0"/>
              <a:t>Can be constrained to the surface of a hypersphere: </a:t>
            </a:r>
            <a:r>
              <a:rPr lang="en-US" b="1" dirty="0">
                <a:solidFill>
                  <a:schemeClr val="accent1"/>
                </a:solidFill>
              </a:rPr>
              <a:t>Constrained CVT (CCVT)</a:t>
            </a: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4963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6192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5685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sp>
        <p:nvSpPr>
          <p:cNvPr id="25" name="Oval 24">
            <a:extLst>
              <a:ext uri="{FF2B5EF4-FFF2-40B4-BE49-F238E27FC236}">
                <a16:creationId xmlns:a16="http://schemas.microsoft.com/office/drawing/2014/main" id="{428C24F2-4F4C-47AF-BAF1-EE34FCDAEF34}"/>
              </a:ext>
            </a:extLst>
          </p:cNvPr>
          <p:cNvSpPr/>
          <p:nvPr/>
        </p:nvSpPr>
        <p:spPr>
          <a:xfrm>
            <a:off x="5185374" y="5138159"/>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5922880" y="5875665"/>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6052962" y="5294541"/>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6075281" y="5923385"/>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6052963" y="6005748"/>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5705394" y="6028066"/>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5212254" y="5951866"/>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5558816" y="5307229"/>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5428734" y="51771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6343052" y="51644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5120551" y="614394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6510457" y="647181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6766969" y="5847184"/>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5610239" y="666858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itle 1">
            <a:extLst>
              <a:ext uri="{FF2B5EF4-FFF2-40B4-BE49-F238E27FC236}">
                <a16:creationId xmlns:a16="http://schemas.microsoft.com/office/drawing/2014/main" id="{78A00DDB-7568-4461-9A25-7B711232DAEC}"/>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600" dirty="0">
                <a:latin typeface="Franklin Gothic Medium (Headings)"/>
                <a:cs typeface="Arial" pitchFamily="34" charset="0"/>
              </a:rPr>
              <a:t>Approximating Equal Cones in High Dimension using CCVT</a:t>
            </a:r>
            <a:endParaRPr lang="en-US" sz="3600" dirty="0">
              <a:latin typeface="Franklin Gothic Medium (Headings)"/>
            </a:endParaRPr>
          </a:p>
        </p:txBody>
      </p:sp>
      <p:sp>
        <p:nvSpPr>
          <p:cNvPr id="33" name="Slide Number Placeholder 77">
            <a:extLst>
              <a:ext uri="{FF2B5EF4-FFF2-40B4-BE49-F238E27FC236}">
                <a16:creationId xmlns:a16="http://schemas.microsoft.com/office/drawing/2014/main" id="{2F39BAD3-F266-4CC9-BFCC-BCD5EF96C44F}"/>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60</a:t>
            </a:fld>
            <a:endParaRPr lang="en-US"/>
          </a:p>
        </p:txBody>
      </p:sp>
      <p:pic>
        <p:nvPicPr>
          <p:cNvPr id="35" name="Picture 6" descr="https://gm1.ggpht.com/J0N9bmNRU9p2JMqIH5uwj2C7ZOvxSLso0kIbtr2uuFj8XYUfWrzTlTsQRuFO6ZftPc0xwNkk8nYxgTf3Ymi4teDViSUcWPp-HUZbN9tK9_fz1f0MO8_ekz71gu3X1y1MDQM8Tg__jbd1Jz7v3giInJBXTuJUo5YOmIbTySR0Ov81tryJysJlJQwkv6yYORaaqsaYG-H4SOXTqnp0IxNhLsGxpNt7ApOK6Of1GwjWCiC6ABNlBcD8JM6YjdMCBstNg7cFPctTq8CyLMH0G4KrQTnqH0i5eDqEegXT-jotO9KLTHMpZjOvI-uCcMCZg5xaBs8xThxFPfbDif6b288VXk6Vad9DBD6HLAewVePayNgLixF_z-jhkbiUNAVqotR8YkcjPXJ3WtwVZMQv-by7FUWf_RLncOJKjyJslh4NYw0dw6D-yQIz8PHi-6D7O20hYLtStBRYQQR2ed3D_FzQuTN0ixhX9eC1UbFyhSidb0gBvWEX2v954XHFcXJY1qr__4xID4vy-hg3RfM7of-fEnNOigKMbotlNHrdjpmcU_7GgZabKx0ai7UtwqON1dKVolnQdJbnUTOoUhAN9isU3TcLciH4qf-0xiATGFBOGwItYjwNtw_Q2QfJfEOLiyzHYYopp2rNOB-IWcgJvOC_L_DMEjpK1yQ9G8Hjj2apCQ80W2SUKN3dITR3jUztDeAGTJRyQz0_-ol06BKGQUWFz1RW4cCK-qC3HVi4=s0-l75-ft-l75-ft">
            <a:extLst>
              <a:ext uri="{FF2B5EF4-FFF2-40B4-BE49-F238E27FC236}">
                <a16:creationId xmlns:a16="http://schemas.microsoft.com/office/drawing/2014/main" id="{A7D24F96-277A-49E7-9B09-19F5BCAA6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588" y="2324926"/>
            <a:ext cx="3641074" cy="3502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29091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61</a:t>
            </a:fld>
            <a:endParaRPr lang="en-US"/>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2211980" y="1119688"/>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2211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977990"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88215" y="4835816"/>
            <a:ext cx="2361609" cy="369332"/>
          </a:xfrm>
          <a:prstGeom prst="rect">
            <a:avLst/>
          </a:prstGeom>
          <a:noFill/>
        </p:spPr>
        <p:txBody>
          <a:bodyPr wrap="none" rtlCol="0">
            <a:spAutoFit/>
          </a:bodyPr>
          <a:lstStyle/>
          <a:p>
            <a:r>
              <a:rPr lang="en-US" b="1" dirty="0">
                <a:solidFill>
                  <a:schemeClr val="accent1"/>
                </a:solidFill>
              </a:rPr>
              <a:t>Relaxed Gabriel Graph</a:t>
            </a:r>
          </a:p>
        </p:txBody>
      </p:sp>
      <p:sp>
        <p:nvSpPr>
          <p:cNvPr id="8" name="Title 1">
            <a:extLst>
              <a:ext uri="{FF2B5EF4-FFF2-40B4-BE49-F238E27FC236}">
                <a16:creationId xmlns:a16="http://schemas.microsoft.com/office/drawing/2014/main" id="{1C93E435-FC93-41D6-9805-21D21FFC1E9E}"/>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GPU Performance Gains</a:t>
            </a:r>
          </a:p>
        </p:txBody>
      </p:sp>
      <p:grpSp>
        <p:nvGrpSpPr>
          <p:cNvPr id="10" name="Group 9">
            <a:extLst>
              <a:ext uri="{FF2B5EF4-FFF2-40B4-BE49-F238E27FC236}">
                <a16:creationId xmlns:a16="http://schemas.microsoft.com/office/drawing/2014/main" id="{A0BD8450-CB61-4553-AD41-DCB6C48AC6EE}"/>
              </a:ext>
            </a:extLst>
          </p:cNvPr>
          <p:cNvGrpSpPr/>
          <p:nvPr/>
        </p:nvGrpSpPr>
        <p:grpSpPr>
          <a:xfrm>
            <a:off x="485353" y="1212260"/>
            <a:ext cx="1110489" cy="2215442"/>
            <a:chOff x="1481327" y="3943351"/>
            <a:chExt cx="1458257" cy="2909245"/>
          </a:xfrm>
          <a:effectLst>
            <a:outerShdw blurRad="50800" dist="38100" dir="2700000" algn="tl" rotWithShape="0">
              <a:prstClr val="black">
                <a:alpha val="40000"/>
              </a:prstClr>
            </a:outerShdw>
          </a:effectLst>
        </p:grpSpPr>
        <p:pic>
          <p:nvPicPr>
            <p:cNvPr id="11" name="Picture 10">
              <a:extLst>
                <a:ext uri="{FF2B5EF4-FFF2-40B4-BE49-F238E27FC236}">
                  <a16:creationId xmlns:a16="http://schemas.microsoft.com/office/drawing/2014/main" id="{997B8BC4-66F7-4E7D-94C8-70C774D05DB9}"/>
                </a:ext>
              </a:extLst>
            </p:cNvPr>
            <p:cNvPicPr>
              <a:picLocks noChangeAspect="1"/>
            </p:cNvPicPr>
            <p:nvPr/>
          </p:nvPicPr>
          <p:blipFill rotWithShape="1">
            <a:blip r:embed="rId5"/>
            <a:srcRect l="37401" t="69001" r="35512" b="3339"/>
            <a:stretch/>
          </p:blipFill>
          <p:spPr>
            <a:xfrm>
              <a:off x="1481328" y="5389078"/>
              <a:ext cx="1458256" cy="1463518"/>
            </a:xfrm>
            <a:prstGeom prst="rect">
              <a:avLst/>
            </a:prstGeom>
          </p:spPr>
        </p:pic>
        <p:pic>
          <p:nvPicPr>
            <p:cNvPr id="12" name="Picture 11">
              <a:extLst>
                <a:ext uri="{FF2B5EF4-FFF2-40B4-BE49-F238E27FC236}">
                  <a16:creationId xmlns:a16="http://schemas.microsoft.com/office/drawing/2014/main" id="{0009D8AE-AD31-4C40-9D70-E2882EB0F16B}"/>
                </a:ext>
              </a:extLst>
            </p:cNvPr>
            <p:cNvPicPr>
              <a:picLocks noChangeAspect="1"/>
            </p:cNvPicPr>
            <p:nvPr/>
          </p:nvPicPr>
          <p:blipFill rotWithShape="1">
            <a:blip r:embed="rId5"/>
            <a:srcRect l="4218" t="69001" r="68695" b="3339"/>
            <a:stretch/>
          </p:blipFill>
          <p:spPr>
            <a:xfrm>
              <a:off x="1481327" y="3943351"/>
              <a:ext cx="1458256" cy="1463518"/>
            </a:xfrm>
            <a:prstGeom prst="rect">
              <a:avLst/>
            </a:prstGeom>
          </p:spPr>
        </p:pic>
      </p:grpSp>
      <p:grpSp>
        <p:nvGrpSpPr>
          <p:cNvPr id="13" name="Group 12">
            <a:extLst>
              <a:ext uri="{FF2B5EF4-FFF2-40B4-BE49-F238E27FC236}">
                <a16:creationId xmlns:a16="http://schemas.microsoft.com/office/drawing/2014/main" id="{17DE11D6-739C-428C-82D2-9BCCDE13781A}"/>
              </a:ext>
            </a:extLst>
          </p:cNvPr>
          <p:cNvGrpSpPr/>
          <p:nvPr/>
        </p:nvGrpSpPr>
        <p:grpSpPr>
          <a:xfrm>
            <a:off x="467992" y="4275986"/>
            <a:ext cx="1127849" cy="2210709"/>
            <a:chOff x="7997783" y="3640358"/>
            <a:chExt cx="1867844" cy="3661179"/>
          </a:xfrm>
          <a:effectLst>
            <a:outerShdw blurRad="50800" dist="38100" dir="2700000" algn="tl" rotWithShape="0">
              <a:prstClr val="black">
                <a:alpha val="40000"/>
              </a:prstClr>
            </a:outerShdw>
          </a:effectLst>
        </p:grpSpPr>
        <p:pic>
          <p:nvPicPr>
            <p:cNvPr id="14" name="Picture 13">
              <a:extLst>
                <a:ext uri="{FF2B5EF4-FFF2-40B4-BE49-F238E27FC236}">
                  <a16:creationId xmlns:a16="http://schemas.microsoft.com/office/drawing/2014/main" id="{9642364B-81A1-4A68-A3CC-26DDC745EC37}"/>
                </a:ext>
              </a:extLst>
            </p:cNvPr>
            <p:cNvPicPr>
              <a:picLocks noChangeAspect="1"/>
            </p:cNvPicPr>
            <p:nvPr/>
          </p:nvPicPr>
          <p:blipFill rotWithShape="1">
            <a:blip r:embed="rId6"/>
            <a:srcRect l="37455" t="68901" r="35196" b="3215"/>
            <a:stretch/>
          </p:blipFill>
          <p:spPr>
            <a:xfrm>
              <a:off x="8031485" y="5463648"/>
              <a:ext cx="1834142" cy="1837889"/>
            </a:xfrm>
            <a:prstGeom prst="rect">
              <a:avLst/>
            </a:prstGeom>
          </p:spPr>
        </p:pic>
        <p:pic>
          <p:nvPicPr>
            <p:cNvPr id="15" name="Picture 14">
              <a:extLst>
                <a:ext uri="{FF2B5EF4-FFF2-40B4-BE49-F238E27FC236}">
                  <a16:creationId xmlns:a16="http://schemas.microsoft.com/office/drawing/2014/main" id="{61E64BE6-C55E-4EE5-B5A7-88F54CA80D3B}"/>
                </a:ext>
              </a:extLst>
            </p:cNvPr>
            <p:cNvPicPr>
              <a:picLocks noChangeAspect="1"/>
            </p:cNvPicPr>
            <p:nvPr/>
          </p:nvPicPr>
          <p:blipFill rotWithShape="1">
            <a:blip r:embed="rId6"/>
            <a:srcRect l="4116" t="68901" r="68535" b="3215"/>
            <a:stretch/>
          </p:blipFill>
          <p:spPr>
            <a:xfrm>
              <a:off x="7997783" y="3640358"/>
              <a:ext cx="1819573" cy="1823290"/>
            </a:xfrm>
            <a:prstGeom prst="rect">
              <a:avLst/>
            </a:prstGeom>
          </p:spPr>
        </p:pic>
      </p:grpSp>
      <p:grpSp>
        <p:nvGrpSpPr>
          <p:cNvPr id="16" name="Group 15">
            <a:extLst>
              <a:ext uri="{FF2B5EF4-FFF2-40B4-BE49-F238E27FC236}">
                <a16:creationId xmlns:a16="http://schemas.microsoft.com/office/drawing/2014/main" id="{20E76B3A-6775-4B75-A78E-55A552549684}"/>
              </a:ext>
            </a:extLst>
          </p:cNvPr>
          <p:cNvGrpSpPr/>
          <p:nvPr/>
        </p:nvGrpSpPr>
        <p:grpSpPr>
          <a:xfrm>
            <a:off x="10836185" y="3849630"/>
            <a:ext cx="1136830" cy="2246589"/>
            <a:chOff x="7981146" y="3622887"/>
            <a:chExt cx="1865068" cy="3685722"/>
          </a:xfrm>
          <a:effectLst>
            <a:outerShdw blurRad="50800" dist="38100" dir="2700000" algn="tl" rotWithShape="0">
              <a:prstClr val="black">
                <a:alpha val="40000"/>
              </a:prstClr>
            </a:outerShdw>
          </a:effectLst>
        </p:grpSpPr>
        <p:pic>
          <p:nvPicPr>
            <p:cNvPr id="17" name="Picture 16">
              <a:extLst>
                <a:ext uri="{FF2B5EF4-FFF2-40B4-BE49-F238E27FC236}">
                  <a16:creationId xmlns:a16="http://schemas.microsoft.com/office/drawing/2014/main" id="{6A204D24-4F99-41FB-8383-A5C39B7A94DD}"/>
                </a:ext>
              </a:extLst>
            </p:cNvPr>
            <p:cNvPicPr>
              <a:picLocks noChangeAspect="1"/>
            </p:cNvPicPr>
            <p:nvPr/>
          </p:nvPicPr>
          <p:blipFill rotWithShape="1">
            <a:blip r:embed="rId7"/>
            <a:srcRect l="4138" t="68986" r="68513" b="3130"/>
            <a:stretch/>
          </p:blipFill>
          <p:spPr>
            <a:xfrm>
              <a:off x="7981146" y="3622887"/>
              <a:ext cx="1837008" cy="1840761"/>
            </a:xfrm>
            <a:prstGeom prst="rect">
              <a:avLst/>
            </a:prstGeom>
          </p:spPr>
        </p:pic>
        <p:pic>
          <p:nvPicPr>
            <p:cNvPr id="19" name="Picture 18">
              <a:extLst>
                <a:ext uri="{FF2B5EF4-FFF2-40B4-BE49-F238E27FC236}">
                  <a16:creationId xmlns:a16="http://schemas.microsoft.com/office/drawing/2014/main" id="{771E0A21-A5B8-4C4E-AA1D-7F5E11DBEE73}"/>
                </a:ext>
              </a:extLst>
            </p:cNvPr>
            <p:cNvPicPr>
              <a:picLocks noChangeAspect="1"/>
            </p:cNvPicPr>
            <p:nvPr/>
          </p:nvPicPr>
          <p:blipFill rotWithShape="1">
            <a:blip r:embed="rId7"/>
            <a:srcRect l="37284" t="68986" r="35416" b="3350"/>
            <a:stretch/>
          </p:blipFill>
          <p:spPr>
            <a:xfrm>
              <a:off x="7993790" y="5463649"/>
              <a:ext cx="1852424" cy="1844960"/>
            </a:xfrm>
            <a:prstGeom prst="rect">
              <a:avLst/>
            </a:prstGeom>
          </p:spPr>
        </p:pic>
      </p:grpSp>
      <p:sp>
        <p:nvSpPr>
          <p:cNvPr id="20" name="TextBox 19">
            <a:extLst>
              <a:ext uri="{FF2B5EF4-FFF2-40B4-BE49-F238E27FC236}">
                <a16:creationId xmlns:a16="http://schemas.microsoft.com/office/drawing/2014/main" id="{17E7A9B7-F839-464C-A450-A5EF7222F26E}"/>
              </a:ext>
            </a:extLst>
          </p:cNvPr>
          <p:cNvSpPr txBox="1"/>
          <p:nvPr/>
        </p:nvSpPr>
        <p:spPr>
          <a:xfrm rot="16200000">
            <a:off x="10041160" y="4788258"/>
            <a:ext cx="1185517" cy="369332"/>
          </a:xfrm>
          <a:prstGeom prst="rect">
            <a:avLst/>
          </a:prstGeom>
          <a:noFill/>
        </p:spPr>
        <p:txBody>
          <a:bodyPr wrap="none" rtlCol="0">
            <a:spAutoFit/>
          </a:bodyPr>
          <a:lstStyle/>
          <a:p>
            <a:r>
              <a:rPr lang="en-US" b="1" dirty="0">
                <a:solidFill>
                  <a:schemeClr val="accent6"/>
                </a:solidFill>
              </a:rPr>
              <a:t>Yao Graph</a:t>
            </a:r>
          </a:p>
        </p:txBody>
      </p:sp>
      <p:sp>
        <p:nvSpPr>
          <p:cNvPr id="3" name="Rectangle 2">
            <a:extLst>
              <a:ext uri="{FF2B5EF4-FFF2-40B4-BE49-F238E27FC236}">
                <a16:creationId xmlns:a16="http://schemas.microsoft.com/office/drawing/2014/main" id="{C0334C47-EDB8-4057-94F1-DF32CA3F2509}"/>
              </a:ext>
            </a:extLst>
          </p:cNvPr>
          <p:cNvSpPr/>
          <p:nvPr/>
        </p:nvSpPr>
        <p:spPr>
          <a:xfrm>
            <a:off x="5441949" y="1314450"/>
            <a:ext cx="1582241" cy="129806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Requires neighbors’ neighbors per edge test</a:t>
            </a:r>
          </a:p>
        </p:txBody>
      </p:sp>
      <p:sp>
        <p:nvSpPr>
          <p:cNvPr id="23" name="Rectangle 22">
            <a:extLst>
              <a:ext uri="{FF2B5EF4-FFF2-40B4-BE49-F238E27FC236}">
                <a16:creationId xmlns:a16="http://schemas.microsoft.com/office/drawing/2014/main" id="{99A8F291-3B02-4870-B9C7-50A2478C9C57}"/>
              </a:ext>
            </a:extLst>
          </p:cNvPr>
          <p:cNvSpPr/>
          <p:nvPr/>
        </p:nvSpPr>
        <p:spPr>
          <a:xfrm>
            <a:off x="5378449" y="3876582"/>
            <a:ext cx="1582241" cy="1139918"/>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Requires only  neighbors per edge test</a:t>
            </a:r>
          </a:p>
        </p:txBody>
      </p:sp>
    </p:spTree>
    <p:extLst>
      <p:ext uri="{BB962C8B-B14F-4D97-AF65-F5344CB8AC3E}">
        <p14:creationId xmlns:p14="http://schemas.microsoft.com/office/powerpoint/2010/main" val="42881127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 grpId="0" animBg="1"/>
      <p:bldP spid="2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1BE69DD-BCA0-4A33-AF1C-CCD9D2F9D777}"/>
              </a:ext>
            </a:extLst>
          </p:cNvPr>
          <p:cNvSpPr/>
          <p:nvPr/>
        </p:nvSpPr>
        <p:spPr>
          <a:xfrm>
            <a:off x="-8325" y="717927"/>
            <a:ext cx="5386444" cy="3104478"/>
          </a:xfrm>
          <a:prstGeom prst="rect">
            <a:avLst/>
          </a:prstGeom>
          <a:solidFill>
            <a:schemeClr val="tx2">
              <a:lumMod val="20000"/>
              <a:lumOff val="80000"/>
            </a:schemeClr>
          </a:solidFill>
          <a:ln w="38100">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solidFill>
                  <a:schemeClr val="accent1"/>
                </a:solidFill>
              </a:rPr>
              <a:t>Family of Morse Complexes</a:t>
            </a:r>
          </a:p>
        </p:txBody>
      </p:sp>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62</a:t>
            </a:fld>
            <a:endParaRPr lang="en-US"/>
          </a:p>
        </p:txBody>
      </p:sp>
      <p:sp>
        <p:nvSpPr>
          <p:cNvPr id="14" name="Title 1">
            <a:extLst>
              <a:ext uri="{FF2B5EF4-FFF2-40B4-BE49-F238E27FC236}">
                <a16:creationId xmlns:a16="http://schemas.microsoft.com/office/drawing/2014/main" id="{DA901007-8DFB-40A0-8604-154040C0F82C}"/>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Evaluating Topological Correctness</a:t>
            </a:r>
          </a:p>
        </p:txBody>
      </p:sp>
      <p:sp>
        <p:nvSpPr>
          <p:cNvPr id="19" name="TextBox 18">
            <a:extLst>
              <a:ext uri="{FF2B5EF4-FFF2-40B4-BE49-F238E27FC236}">
                <a16:creationId xmlns:a16="http://schemas.microsoft.com/office/drawing/2014/main" id="{61582726-CE96-4FA0-BB58-1C70B1BE68A4}"/>
              </a:ext>
            </a:extLst>
          </p:cNvPr>
          <p:cNvSpPr txBox="1"/>
          <p:nvPr/>
        </p:nvSpPr>
        <p:spPr>
          <a:xfrm>
            <a:off x="1" y="3715746"/>
            <a:ext cx="6448130" cy="2246769"/>
          </a:xfrm>
          <a:prstGeom prst="rect">
            <a:avLst/>
          </a:prstGeom>
          <a:noFill/>
        </p:spPr>
        <p:txBody>
          <a:bodyPr wrap="square" rtlCol="0">
            <a:spAutoFit/>
          </a:bodyPr>
          <a:lstStyle/>
          <a:p>
            <a:pPr marL="342900" indent="-342900">
              <a:buAutoNum type="arabicParenR"/>
            </a:pPr>
            <a:r>
              <a:rPr lang="en-US" sz="2800" dirty="0"/>
              <a:t>Is the true solution part of this family?</a:t>
            </a:r>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r>
              <a:rPr lang="en-US" sz="2800" dirty="0"/>
              <a:t>Can I reliably expect to find it?</a:t>
            </a:r>
          </a:p>
        </p:txBody>
      </p:sp>
      <p:pic>
        <p:nvPicPr>
          <p:cNvPr id="20" name="Picture 19">
            <a:extLst>
              <a:ext uri="{FF2B5EF4-FFF2-40B4-BE49-F238E27FC236}">
                <a16:creationId xmlns:a16="http://schemas.microsoft.com/office/drawing/2014/main" id="{730548DD-7D41-46B4-96DA-2089930B4595}"/>
              </a:ext>
            </a:extLst>
          </p:cNvPr>
          <p:cNvPicPr>
            <a:picLocks noChangeAspect="1"/>
          </p:cNvPicPr>
          <p:nvPr/>
        </p:nvPicPr>
        <p:blipFill>
          <a:blip r:embed="rId3"/>
          <a:stretch>
            <a:fillRect/>
          </a:stretch>
        </p:blipFill>
        <p:spPr>
          <a:xfrm>
            <a:off x="8363979" y="704853"/>
            <a:ext cx="2844321" cy="2844321"/>
          </a:xfrm>
          <a:prstGeom prst="rect">
            <a:avLst/>
          </a:prstGeom>
        </p:spPr>
      </p:pic>
      <p:grpSp>
        <p:nvGrpSpPr>
          <p:cNvPr id="21" name="Group 20">
            <a:extLst>
              <a:ext uri="{FF2B5EF4-FFF2-40B4-BE49-F238E27FC236}">
                <a16:creationId xmlns:a16="http://schemas.microsoft.com/office/drawing/2014/main" id="{10F96B19-DCB9-42A0-AE16-6A0A8C96773F}"/>
              </a:ext>
            </a:extLst>
          </p:cNvPr>
          <p:cNvGrpSpPr/>
          <p:nvPr/>
        </p:nvGrpSpPr>
        <p:grpSpPr>
          <a:xfrm>
            <a:off x="11271515" y="704854"/>
            <a:ext cx="845516" cy="2807178"/>
            <a:chOff x="771192" y="1951095"/>
            <a:chExt cx="845516" cy="4374537"/>
          </a:xfrm>
        </p:grpSpPr>
        <p:pic>
          <p:nvPicPr>
            <p:cNvPr id="22" name="Picture 21">
              <a:extLst>
                <a:ext uri="{FF2B5EF4-FFF2-40B4-BE49-F238E27FC236}">
                  <a16:creationId xmlns:a16="http://schemas.microsoft.com/office/drawing/2014/main" id="{B0CB39BE-5C15-455C-B4B0-D1A666FB920D}"/>
                </a:ext>
              </a:extLst>
            </p:cNvPr>
            <p:cNvPicPr>
              <a:picLocks noChangeAspect="1"/>
            </p:cNvPicPr>
            <p:nvPr/>
          </p:nvPicPr>
          <p:blipFill>
            <a:blip r:embed="rId4"/>
            <a:stretch>
              <a:fillRect/>
            </a:stretch>
          </p:blipFill>
          <p:spPr>
            <a:xfrm rot="10800000">
              <a:off x="771192" y="2090764"/>
              <a:ext cx="323850" cy="4162425"/>
            </a:xfrm>
            <a:prstGeom prst="rect">
              <a:avLst/>
            </a:prstGeom>
          </p:spPr>
        </p:pic>
        <p:sp>
          <p:nvSpPr>
            <p:cNvPr id="23" name="TextBox 22">
              <a:extLst>
                <a:ext uri="{FF2B5EF4-FFF2-40B4-BE49-F238E27FC236}">
                  <a16:creationId xmlns:a16="http://schemas.microsoft.com/office/drawing/2014/main" id="{829BCDFB-2D70-45EE-8DE2-669430FACAAD}"/>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24" name="TextBox 23">
              <a:extLst>
                <a:ext uri="{FF2B5EF4-FFF2-40B4-BE49-F238E27FC236}">
                  <a16:creationId xmlns:a16="http://schemas.microsoft.com/office/drawing/2014/main" id="{AD3CECE8-FCB5-4945-8951-2E61F630605B}"/>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pic>
        <p:nvPicPr>
          <p:cNvPr id="25" name="Picture 24">
            <a:extLst>
              <a:ext uri="{FF2B5EF4-FFF2-40B4-BE49-F238E27FC236}">
                <a16:creationId xmlns:a16="http://schemas.microsoft.com/office/drawing/2014/main" id="{4C13322A-2C2A-4228-88D6-0A97A87EE6F7}"/>
              </a:ext>
            </a:extLst>
          </p:cNvPr>
          <p:cNvPicPr>
            <a:picLocks noChangeAspect="1"/>
          </p:cNvPicPr>
          <p:nvPr/>
        </p:nvPicPr>
        <p:blipFill>
          <a:blip r:embed="rId5"/>
          <a:stretch>
            <a:fillRect/>
          </a:stretch>
        </p:blipFill>
        <p:spPr>
          <a:xfrm>
            <a:off x="6448130" y="3638800"/>
            <a:ext cx="5743870" cy="1886047"/>
          </a:xfrm>
          <a:prstGeom prst="rect">
            <a:avLst/>
          </a:prstGeom>
        </p:spPr>
      </p:pic>
      <p:pic>
        <p:nvPicPr>
          <p:cNvPr id="27" name="Picture 26" descr="ann_0.01.png">
            <a:extLst>
              <a:ext uri="{FF2B5EF4-FFF2-40B4-BE49-F238E27FC236}">
                <a16:creationId xmlns:a16="http://schemas.microsoft.com/office/drawing/2014/main" id="{ECB8D7E9-B663-4F05-B795-92557FF38F67}"/>
              </a:ext>
            </a:extLst>
          </p:cNvPr>
          <p:cNvPicPr>
            <a:picLocks noChangeAspect="1"/>
          </p:cNvPicPr>
          <p:nvPr/>
        </p:nvPicPr>
        <p:blipFill>
          <a:blip r:embed="rId6" cstate="print"/>
          <a:stretch>
            <a:fillRect/>
          </a:stretch>
        </p:blipFill>
        <p:spPr>
          <a:xfrm>
            <a:off x="54053" y="1205911"/>
            <a:ext cx="821437" cy="821186"/>
          </a:xfrm>
          <a:prstGeom prst="rect">
            <a:avLst/>
          </a:prstGeom>
        </p:spPr>
      </p:pic>
      <p:pic>
        <p:nvPicPr>
          <p:cNvPr id="28" name="Picture 27" descr="ann_0.01.png">
            <a:extLst>
              <a:ext uri="{FF2B5EF4-FFF2-40B4-BE49-F238E27FC236}">
                <a16:creationId xmlns:a16="http://schemas.microsoft.com/office/drawing/2014/main" id="{CF4CC849-6362-44C7-9498-3CE9AB610694}"/>
              </a:ext>
            </a:extLst>
          </p:cNvPr>
          <p:cNvPicPr>
            <a:picLocks noChangeAspect="1"/>
          </p:cNvPicPr>
          <p:nvPr/>
        </p:nvPicPr>
        <p:blipFill>
          <a:blip r:embed="rId7" cstate="print"/>
          <a:stretch>
            <a:fillRect/>
          </a:stretch>
        </p:blipFill>
        <p:spPr>
          <a:xfrm>
            <a:off x="1162772" y="1205911"/>
            <a:ext cx="821437" cy="821393"/>
          </a:xfrm>
          <a:prstGeom prst="rect">
            <a:avLst/>
          </a:prstGeom>
        </p:spPr>
      </p:pic>
      <p:pic>
        <p:nvPicPr>
          <p:cNvPr id="29" name="Picture 28" descr="ann_0.01.png">
            <a:extLst>
              <a:ext uri="{FF2B5EF4-FFF2-40B4-BE49-F238E27FC236}">
                <a16:creationId xmlns:a16="http://schemas.microsoft.com/office/drawing/2014/main" id="{CDBE4073-0B25-4003-A7B4-27C340E62CA2}"/>
              </a:ext>
            </a:extLst>
          </p:cNvPr>
          <p:cNvPicPr>
            <a:picLocks noChangeAspect="1"/>
          </p:cNvPicPr>
          <p:nvPr/>
        </p:nvPicPr>
        <p:blipFill>
          <a:blip r:embed="rId8" cstate="print"/>
          <a:stretch>
            <a:fillRect/>
          </a:stretch>
        </p:blipFill>
        <p:spPr>
          <a:xfrm>
            <a:off x="2271491" y="1205911"/>
            <a:ext cx="821437" cy="821388"/>
          </a:xfrm>
          <a:prstGeom prst="rect">
            <a:avLst/>
          </a:prstGeom>
        </p:spPr>
      </p:pic>
      <p:pic>
        <p:nvPicPr>
          <p:cNvPr id="31" name="Picture 30" descr="ann_0.01.png">
            <a:extLst>
              <a:ext uri="{FF2B5EF4-FFF2-40B4-BE49-F238E27FC236}">
                <a16:creationId xmlns:a16="http://schemas.microsoft.com/office/drawing/2014/main" id="{1A2168CF-8E85-45CB-8E0D-F33E18486B11}"/>
              </a:ext>
            </a:extLst>
          </p:cNvPr>
          <p:cNvPicPr>
            <a:picLocks noChangeAspect="1"/>
          </p:cNvPicPr>
          <p:nvPr/>
        </p:nvPicPr>
        <p:blipFill>
          <a:blip r:embed="rId9" cstate="print"/>
          <a:stretch>
            <a:fillRect/>
          </a:stretch>
        </p:blipFill>
        <p:spPr>
          <a:xfrm>
            <a:off x="4488929" y="1205911"/>
            <a:ext cx="821437" cy="822158"/>
          </a:xfrm>
          <a:prstGeom prst="rect">
            <a:avLst/>
          </a:prstGeom>
        </p:spPr>
      </p:pic>
      <p:pic>
        <p:nvPicPr>
          <p:cNvPr id="32" name="Picture 31" descr="ann_0.01.png">
            <a:extLst>
              <a:ext uri="{FF2B5EF4-FFF2-40B4-BE49-F238E27FC236}">
                <a16:creationId xmlns:a16="http://schemas.microsoft.com/office/drawing/2014/main" id="{63B0BFC1-7904-4D0D-A221-F867EE28EAA8}"/>
              </a:ext>
            </a:extLst>
          </p:cNvPr>
          <p:cNvPicPr>
            <a:picLocks noChangeAspect="1"/>
          </p:cNvPicPr>
          <p:nvPr/>
        </p:nvPicPr>
        <p:blipFill>
          <a:blip r:embed="rId10" cstate="print"/>
          <a:stretch>
            <a:fillRect/>
          </a:stretch>
        </p:blipFill>
        <p:spPr>
          <a:xfrm>
            <a:off x="3380210" y="1205911"/>
            <a:ext cx="821437" cy="821025"/>
          </a:xfrm>
          <a:prstGeom prst="rect">
            <a:avLst/>
          </a:prstGeom>
        </p:spPr>
      </p:pic>
      <p:grpSp>
        <p:nvGrpSpPr>
          <p:cNvPr id="5" name="Group 4">
            <a:extLst>
              <a:ext uri="{FF2B5EF4-FFF2-40B4-BE49-F238E27FC236}">
                <a16:creationId xmlns:a16="http://schemas.microsoft.com/office/drawing/2014/main" id="{CE78BC0F-A836-4BAB-9B88-861DA1279058}"/>
              </a:ext>
            </a:extLst>
          </p:cNvPr>
          <p:cNvGrpSpPr/>
          <p:nvPr/>
        </p:nvGrpSpPr>
        <p:grpSpPr>
          <a:xfrm>
            <a:off x="5848942" y="1142244"/>
            <a:ext cx="2390396" cy="2394228"/>
            <a:chOff x="8123695" y="704854"/>
            <a:chExt cx="2390396" cy="2394228"/>
          </a:xfrm>
        </p:grpSpPr>
        <p:sp>
          <p:nvSpPr>
            <p:cNvPr id="2" name="Rectangle 1">
              <a:extLst>
                <a:ext uri="{FF2B5EF4-FFF2-40B4-BE49-F238E27FC236}">
                  <a16:creationId xmlns:a16="http://schemas.microsoft.com/office/drawing/2014/main" id="{FEEF512E-2189-4B96-89E3-93AF034626E5}"/>
                </a:ext>
              </a:extLst>
            </p:cNvPr>
            <p:cNvSpPr>
              <a:spLocks noChangeAspect="1"/>
            </p:cNvSpPr>
            <p:nvPr/>
          </p:nvSpPr>
          <p:spPr>
            <a:xfrm>
              <a:off x="8125437" y="704854"/>
              <a:ext cx="2386584" cy="2386584"/>
            </a:xfrm>
            <a:prstGeom prst="rect">
              <a:avLst/>
            </a:prstGeom>
            <a:solidFill>
              <a:srgbClr val="A65E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Diagonal Stripe 2">
              <a:extLst>
                <a:ext uri="{FF2B5EF4-FFF2-40B4-BE49-F238E27FC236}">
                  <a16:creationId xmlns:a16="http://schemas.microsoft.com/office/drawing/2014/main" id="{EA24E16E-8409-422D-9CBA-84B0E8D9D0F2}"/>
                </a:ext>
              </a:extLst>
            </p:cNvPr>
            <p:cNvSpPr/>
            <p:nvPr/>
          </p:nvSpPr>
          <p:spPr>
            <a:xfrm rot="5400000">
              <a:off x="8127507" y="706559"/>
              <a:ext cx="2386584" cy="2386584"/>
            </a:xfrm>
            <a:prstGeom prst="diagStripe">
              <a:avLst/>
            </a:prstGeom>
            <a:solidFill>
              <a:srgbClr val="D91B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4" name="Diagonal Stripe 33">
              <a:extLst>
                <a:ext uri="{FF2B5EF4-FFF2-40B4-BE49-F238E27FC236}">
                  <a16:creationId xmlns:a16="http://schemas.microsoft.com/office/drawing/2014/main" id="{36A77B3B-5D6B-4F5C-9040-4917CF0C81CF}"/>
                </a:ext>
              </a:extLst>
            </p:cNvPr>
            <p:cNvSpPr/>
            <p:nvPr/>
          </p:nvSpPr>
          <p:spPr>
            <a:xfrm rot="16200000">
              <a:off x="8123695" y="712498"/>
              <a:ext cx="2386584" cy="2386584"/>
            </a:xfrm>
            <a:prstGeom prst="diagStripe">
              <a:avLst/>
            </a:prstGeom>
            <a:solidFill>
              <a:srgbClr val="86C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 name="Right Triangle 3">
              <a:extLst>
                <a:ext uri="{FF2B5EF4-FFF2-40B4-BE49-F238E27FC236}">
                  <a16:creationId xmlns:a16="http://schemas.microsoft.com/office/drawing/2014/main" id="{02C4B829-E5FA-4426-917F-8A2D985FB4A8}"/>
                </a:ext>
              </a:extLst>
            </p:cNvPr>
            <p:cNvSpPr/>
            <p:nvPr/>
          </p:nvSpPr>
          <p:spPr>
            <a:xfrm rot="10800000">
              <a:off x="9319520" y="709910"/>
              <a:ext cx="1190934" cy="1190934"/>
            </a:xfrm>
            <a:prstGeom prst="rtTriangle">
              <a:avLst/>
            </a:prstGeom>
            <a:solidFill>
              <a:srgbClr val="A22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 name="TextBox 5">
            <a:extLst>
              <a:ext uri="{FF2B5EF4-FFF2-40B4-BE49-F238E27FC236}">
                <a16:creationId xmlns:a16="http://schemas.microsoft.com/office/drawing/2014/main" id="{A2718097-0FE2-4D0A-9FDB-E88A4C52B5AA}"/>
              </a:ext>
            </a:extLst>
          </p:cNvPr>
          <p:cNvSpPr txBox="1"/>
          <p:nvPr/>
        </p:nvSpPr>
        <p:spPr>
          <a:xfrm>
            <a:off x="5959736" y="717926"/>
            <a:ext cx="2158668" cy="369332"/>
          </a:xfrm>
          <a:prstGeom prst="rect">
            <a:avLst/>
          </a:prstGeom>
          <a:noFill/>
        </p:spPr>
        <p:txBody>
          <a:bodyPr wrap="none" rtlCol="0">
            <a:spAutoFit/>
          </a:bodyPr>
          <a:lstStyle/>
          <a:p>
            <a:r>
              <a:rPr lang="en-US" dirty="0"/>
              <a:t>True Morse Complex</a:t>
            </a:r>
          </a:p>
        </p:txBody>
      </p:sp>
      <p:sp>
        <p:nvSpPr>
          <p:cNvPr id="38" name="TextBox 37">
            <a:extLst>
              <a:ext uri="{FF2B5EF4-FFF2-40B4-BE49-F238E27FC236}">
                <a16:creationId xmlns:a16="http://schemas.microsoft.com/office/drawing/2014/main" id="{7612ED2B-2545-454C-AB82-2CB897D5EB22}"/>
              </a:ext>
            </a:extLst>
          </p:cNvPr>
          <p:cNvSpPr txBox="1"/>
          <p:nvPr/>
        </p:nvSpPr>
        <p:spPr>
          <a:xfrm>
            <a:off x="9049623" y="3514447"/>
            <a:ext cx="1473032" cy="369332"/>
          </a:xfrm>
          <a:prstGeom prst="rect">
            <a:avLst/>
          </a:prstGeom>
          <a:noFill/>
        </p:spPr>
        <p:txBody>
          <a:bodyPr wrap="none" rtlCol="0">
            <a:spAutoFit/>
          </a:bodyPr>
          <a:lstStyle/>
          <a:p>
            <a:r>
              <a:rPr lang="en-US" dirty="0"/>
              <a:t>Test Function</a:t>
            </a:r>
          </a:p>
        </p:txBody>
      </p:sp>
      <p:sp>
        <p:nvSpPr>
          <p:cNvPr id="40" name="Rectangle 39">
            <a:extLst>
              <a:ext uri="{FF2B5EF4-FFF2-40B4-BE49-F238E27FC236}">
                <a16:creationId xmlns:a16="http://schemas.microsoft.com/office/drawing/2014/main" id="{96281223-53D9-416F-B755-F1FE3C1B32FD}"/>
              </a:ext>
            </a:extLst>
          </p:cNvPr>
          <p:cNvSpPr/>
          <p:nvPr/>
        </p:nvSpPr>
        <p:spPr>
          <a:xfrm>
            <a:off x="575257" y="3197837"/>
            <a:ext cx="45719" cy="11125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73E392D8-8109-416B-9259-E9DF276F1FFD}"/>
              </a:ext>
            </a:extLst>
          </p:cNvPr>
          <p:cNvGrpSpPr/>
          <p:nvPr/>
        </p:nvGrpSpPr>
        <p:grpSpPr>
          <a:xfrm>
            <a:off x="575257" y="3322794"/>
            <a:ext cx="2266950" cy="411046"/>
            <a:chOff x="916393" y="5106579"/>
            <a:chExt cx="2266950" cy="411046"/>
          </a:xfrm>
        </p:grpSpPr>
        <p:cxnSp>
          <p:nvCxnSpPr>
            <p:cNvPr id="42" name="Straight Arrow Connector 41">
              <a:extLst>
                <a:ext uri="{FF2B5EF4-FFF2-40B4-BE49-F238E27FC236}">
                  <a16:creationId xmlns:a16="http://schemas.microsoft.com/office/drawing/2014/main" id="{04217CBB-3455-45EE-B9F5-6D868E7C09E0}"/>
                </a:ext>
              </a:extLst>
            </p:cNvPr>
            <p:cNvCxnSpPr>
              <a:cxnSpLocks/>
            </p:cNvCxnSpPr>
            <p:nvPr/>
          </p:nvCxnSpPr>
          <p:spPr>
            <a:xfrm>
              <a:off x="916393" y="5106579"/>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44" name="TextBox 43">
              <a:extLst>
                <a:ext uri="{FF2B5EF4-FFF2-40B4-BE49-F238E27FC236}">
                  <a16:creationId xmlns:a16="http://schemas.microsoft.com/office/drawing/2014/main" id="{DA99BA37-5236-4429-A91F-297ACEEC553A}"/>
                </a:ext>
              </a:extLst>
            </p:cNvPr>
            <p:cNvSpPr txBox="1"/>
            <p:nvPr/>
          </p:nvSpPr>
          <p:spPr>
            <a:xfrm>
              <a:off x="1393791" y="5148293"/>
              <a:ext cx="1312154" cy="369332"/>
            </a:xfrm>
            <a:prstGeom prst="rect">
              <a:avLst/>
            </a:prstGeom>
            <a:noFill/>
          </p:spPr>
          <p:txBody>
            <a:bodyPr wrap="none" rtlCol="0">
              <a:spAutoFit/>
            </a:bodyPr>
            <a:lstStyle/>
            <a:p>
              <a:r>
                <a:rPr lang="en-US" dirty="0"/>
                <a:t>persistence</a:t>
              </a:r>
            </a:p>
          </p:txBody>
        </p:sp>
      </p:grpSp>
      <p:sp>
        <p:nvSpPr>
          <p:cNvPr id="46" name="Rectangle 45">
            <a:extLst>
              <a:ext uri="{FF2B5EF4-FFF2-40B4-BE49-F238E27FC236}">
                <a16:creationId xmlns:a16="http://schemas.microsoft.com/office/drawing/2014/main" id="{13FB5476-4CF1-4511-A151-60FD9233F04A}"/>
              </a:ext>
            </a:extLst>
          </p:cNvPr>
          <p:cNvSpPr/>
          <p:nvPr/>
        </p:nvSpPr>
        <p:spPr>
          <a:xfrm>
            <a:off x="682453" y="3090844"/>
            <a:ext cx="67757" cy="111255"/>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4362D71-3954-45ED-AB9C-3522BD7C0A82}"/>
              </a:ext>
            </a:extLst>
          </p:cNvPr>
          <p:cNvSpPr/>
          <p:nvPr/>
        </p:nvSpPr>
        <p:spPr>
          <a:xfrm>
            <a:off x="1156429" y="2986069"/>
            <a:ext cx="207818" cy="1087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56EBCEC1-C0AC-449F-B46B-36DB4B20E78E}"/>
              </a:ext>
            </a:extLst>
          </p:cNvPr>
          <p:cNvSpPr/>
          <p:nvPr/>
        </p:nvSpPr>
        <p:spPr>
          <a:xfrm>
            <a:off x="1524001" y="2901433"/>
            <a:ext cx="474314" cy="75943"/>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9A5FD10C-08B8-47C4-94B2-528BF9644623}"/>
              </a:ext>
            </a:extLst>
          </p:cNvPr>
          <p:cNvSpPr/>
          <p:nvPr/>
        </p:nvSpPr>
        <p:spPr>
          <a:xfrm>
            <a:off x="1998315" y="2823213"/>
            <a:ext cx="669787" cy="77217"/>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Arrow Connector 10">
            <a:extLst>
              <a:ext uri="{FF2B5EF4-FFF2-40B4-BE49-F238E27FC236}">
                <a16:creationId xmlns:a16="http://schemas.microsoft.com/office/drawing/2014/main" id="{5EBD0D7C-1602-4230-9B95-D63FBF934733}"/>
              </a:ext>
            </a:extLst>
          </p:cNvPr>
          <p:cNvCxnSpPr>
            <a:cxnSpLocks/>
            <a:stCxn id="27" idx="2"/>
            <a:endCxn id="40" idx="0"/>
          </p:cNvCxnSpPr>
          <p:nvPr/>
        </p:nvCxnSpPr>
        <p:spPr>
          <a:xfrm>
            <a:off x="464772" y="2027097"/>
            <a:ext cx="133345" cy="11707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3550DE5C-E5B6-4968-9668-72F5566E6413}"/>
              </a:ext>
            </a:extLst>
          </p:cNvPr>
          <p:cNvCxnSpPr>
            <a:cxnSpLocks/>
            <a:stCxn id="28" idx="2"/>
            <a:endCxn id="46" idx="0"/>
          </p:cNvCxnSpPr>
          <p:nvPr/>
        </p:nvCxnSpPr>
        <p:spPr>
          <a:xfrm flipH="1">
            <a:off x="716332" y="2027304"/>
            <a:ext cx="857159" cy="106354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142B56A5-2CDC-4B36-A3DF-F0F34121B000}"/>
              </a:ext>
            </a:extLst>
          </p:cNvPr>
          <p:cNvCxnSpPr>
            <a:cxnSpLocks/>
            <a:stCxn id="29" idx="2"/>
            <a:endCxn id="47" idx="0"/>
          </p:cNvCxnSpPr>
          <p:nvPr/>
        </p:nvCxnSpPr>
        <p:spPr>
          <a:xfrm flipH="1">
            <a:off x="1260338" y="2027299"/>
            <a:ext cx="1421872" cy="95877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a:extLst>
              <a:ext uri="{FF2B5EF4-FFF2-40B4-BE49-F238E27FC236}">
                <a16:creationId xmlns:a16="http://schemas.microsoft.com/office/drawing/2014/main" id="{8C9D3EB4-4748-4079-B5B1-FA500E58A2E7}"/>
              </a:ext>
            </a:extLst>
          </p:cNvPr>
          <p:cNvCxnSpPr>
            <a:cxnSpLocks/>
            <a:stCxn id="32" idx="2"/>
            <a:endCxn id="48" idx="0"/>
          </p:cNvCxnSpPr>
          <p:nvPr/>
        </p:nvCxnSpPr>
        <p:spPr>
          <a:xfrm flipH="1">
            <a:off x="1761158" y="2026936"/>
            <a:ext cx="2029771" cy="87449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13BE51C-DC99-4193-8239-F0F982C48BBF}"/>
              </a:ext>
            </a:extLst>
          </p:cNvPr>
          <p:cNvCxnSpPr>
            <a:cxnSpLocks/>
            <a:stCxn id="31" idx="2"/>
            <a:endCxn id="50" idx="0"/>
          </p:cNvCxnSpPr>
          <p:nvPr/>
        </p:nvCxnSpPr>
        <p:spPr>
          <a:xfrm flipH="1">
            <a:off x="2333209" y="2028069"/>
            <a:ext cx="2566439" cy="79514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pic>
        <p:nvPicPr>
          <p:cNvPr id="73" name="Picture 72" descr="ann_0.01.png">
            <a:extLst>
              <a:ext uri="{FF2B5EF4-FFF2-40B4-BE49-F238E27FC236}">
                <a16:creationId xmlns:a16="http://schemas.microsoft.com/office/drawing/2014/main" id="{0DCC68EA-9D20-40FA-8F52-50993B18F990}"/>
              </a:ext>
            </a:extLst>
          </p:cNvPr>
          <p:cNvPicPr>
            <a:picLocks noChangeAspect="1"/>
          </p:cNvPicPr>
          <p:nvPr/>
        </p:nvPicPr>
        <p:blipFill>
          <a:blip r:embed="rId9" cstate="print"/>
          <a:stretch>
            <a:fillRect/>
          </a:stretch>
        </p:blipFill>
        <p:spPr>
          <a:xfrm>
            <a:off x="750210" y="4366805"/>
            <a:ext cx="821437" cy="822158"/>
          </a:xfrm>
          <a:prstGeom prst="rect">
            <a:avLst/>
          </a:prstGeom>
        </p:spPr>
      </p:pic>
      <p:grpSp>
        <p:nvGrpSpPr>
          <p:cNvPr id="74" name="Group 73">
            <a:extLst>
              <a:ext uri="{FF2B5EF4-FFF2-40B4-BE49-F238E27FC236}">
                <a16:creationId xmlns:a16="http://schemas.microsoft.com/office/drawing/2014/main" id="{BBDA9E8F-EC2A-4608-BEB1-44D897020927}"/>
              </a:ext>
            </a:extLst>
          </p:cNvPr>
          <p:cNvGrpSpPr/>
          <p:nvPr/>
        </p:nvGrpSpPr>
        <p:grpSpPr>
          <a:xfrm>
            <a:off x="2641658" y="4341707"/>
            <a:ext cx="870959" cy="872355"/>
            <a:chOff x="8123695" y="704854"/>
            <a:chExt cx="2390396" cy="2394228"/>
          </a:xfrm>
        </p:grpSpPr>
        <p:sp>
          <p:nvSpPr>
            <p:cNvPr id="75" name="Rectangle 74">
              <a:extLst>
                <a:ext uri="{FF2B5EF4-FFF2-40B4-BE49-F238E27FC236}">
                  <a16:creationId xmlns:a16="http://schemas.microsoft.com/office/drawing/2014/main" id="{0CC71092-7889-4DA9-8F0A-9F274CB2B36A}"/>
                </a:ext>
              </a:extLst>
            </p:cNvPr>
            <p:cNvSpPr>
              <a:spLocks noChangeAspect="1"/>
            </p:cNvSpPr>
            <p:nvPr/>
          </p:nvSpPr>
          <p:spPr>
            <a:xfrm>
              <a:off x="8125437" y="704854"/>
              <a:ext cx="2386584" cy="2386584"/>
            </a:xfrm>
            <a:prstGeom prst="rect">
              <a:avLst/>
            </a:prstGeom>
            <a:solidFill>
              <a:srgbClr val="A65E6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Diagonal Stripe 75">
              <a:extLst>
                <a:ext uri="{FF2B5EF4-FFF2-40B4-BE49-F238E27FC236}">
                  <a16:creationId xmlns:a16="http://schemas.microsoft.com/office/drawing/2014/main" id="{08F81FB0-BC77-4F9E-88C3-C889637D02DF}"/>
                </a:ext>
              </a:extLst>
            </p:cNvPr>
            <p:cNvSpPr/>
            <p:nvPr/>
          </p:nvSpPr>
          <p:spPr>
            <a:xfrm rot="5400000">
              <a:off x="8127507" y="706559"/>
              <a:ext cx="2386584" cy="2386584"/>
            </a:xfrm>
            <a:prstGeom prst="diagStripe">
              <a:avLst/>
            </a:prstGeom>
            <a:solidFill>
              <a:srgbClr val="D91B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7" name="Diagonal Stripe 76">
              <a:extLst>
                <a:ext uri="{FF2B5EF4-FFF2-40B4-BE49-F238E27FC236}">
                  <a16:creationId xmlns:a16="http://schemas.microsoft.com/office/drawing/2014/main" id="{4C8DD128-6304-4BAD-B191-CF8AFD1F75D4}"/>
                </a:ext>
              </a:extLst>
            </p:cNvPr>
            <p:cNvSpPr/>
            <p:nvPr/>
          </p:nvSpPr>
          <p:spPr>
            <a:xfrm rot="16200000">
              <a:off x="8123695" y="712498"/>
              <a:ext cx="2386584" cy="2386584"/>
            </a:xfrm>
            <a:prstGeom prst="diagStripe">
              <a:avLst/>
            </a:prstGeom>
            <a:solidFill>
              <a:srgbClr val="86C24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78" name="Right Triangle 77">
              <a:extLst>
                <a:ext uri="{FF2B5EF4-FFF2-40B4-BE49-F238E27FC236}">
                  <a16:creationId xmlns:a16="http://schemas.microsoft.com/office/drawing/2014/main" id="{D9634FC4-7ABC-46FC-ACDD-E877115A2302}"/>
                </a:ext>
              </a:extLst>
            </p:cNvPr>
            <p:cNvSpPr/>
            <p:nvPr/>
          </p:nvSpPr>
          <p:spPr>
            <a:xfrm rot="10800000">
              <a:off x="9319520" y="709910"/>
              <a:ext cx="1190934" cy="1190934"/>
            </a:xfrm>
            <a:prstGeom prst="rtTriangle">
              <a:avLst/>
            </a:prstGeom>
            <a:solidFill>
              <a:srgbClr val="A22A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66" name="TextBox 65">
            <a:extLst>
              <a:ext uri="{FF2B5EF4-FFF2-40B4-BE49-F238E27FC236}">
                <a16:creationId xmlns:a16="http://schemas.microsoft.com/office/drawing/2014/main" id="{4E9F1CA4-B8C8-42FA-9970-66A30879822F}"/>
              </a:ext>
            </a:extLst>
          </p:cNvPr>
          <p:cNvSpPr txBox="1"/>
          <p:nvPr/>
        </p:nvSpPr>
        <p:spPr>
          <a:xfrm>
            <a:off x="1732993" y="4006960"/>
            <a:ext cx="747320" cy="1323439"/>
          </a:xfrm>
          <a:prstGeom prst="rect">
            <a:avLst/>
          </a:prstGeom>
          <a:noFill/>
        </p:spPr>
        <p:txBody>
          <a:bodyPr wrap="none" rtlCol="0">
            <a:spAutoFit/>
          </a:bodyPr>
          <a:lstStyle/>
          <a:p>
            <a:r>
              <a:rPr lang="en-US" sz="8000" dirty="0">
                <a:solidFill>
                  <a:schemeClr val="accent1"/>
                </a:solidFill>
              </a:rPr>
              <a:t>≈</a:t>
            </a:r>
            <a:endParaRPr lang="en-US" dirty="0">
              <a:solidFill>
                <a:schemeClr val="accent1"/>
              </a:solidFill>
            </a:endParaRPr>
          </a:p>
        </p:txBody>
      </p:sp>
      <p:grpSp>
        <p:nvGrpSpPr>
          <p:cNvPr id="70" name="Group 69">
            <a:extLst>
              <a:ext uri="{FF2B5EF4-FFF2-40B4-BE49-F238E27FC236}">
                <a16:creationId xmlns:a16="http://schemas.microsoft.com/office/drawing/2014/main" id="{B3125029-C835-4EB8-9758-D87AC5720EF9}"/>
              </a:ext>
            </a:extLst>
          </p:cNvPr>
          <p:cNvGrpSpPr/>
          <p:nvPr/>
        </p:nvGrpSpPr>
        <p:grpSpPr>
          <a:xfrm>
            <a:off x="3658377" y="5958661"/>
            <a:ext cx="2266950" cy="911654"/>
            <a:chOff x="3658377" y="5958661"/>
            <a:chExt cx="2266950" cy="911654"/>
          </a:xfrm>
        </p:grpSpPr>
        <p:grpSp>
          <p:nvGrpSpPr>
            <p:cNvPr id="81" name="Group 80">
              <a:extLst>
                <a:ext uri="{FF2B5EF4-FFF2-40B4-BE49-F238E27FC236}">
                  <a16:creationId xmlns:a16="http://schemas.microsoft.com/office/drawing/2014/main" id="{BBF4B64A-E15F-45FE-A907-FEAE03C8AEC0}"/>
                </a:ext>
              </a:extLst>
            </p:cNvPr>
            <p:cNvGrpSpPr/>
            <p:nvPr/>
          </p:nvGrpSpPr>
          <p:grpSpPr>
            <a:xfrm>
              <a:off x="3658377" y="6459269"/>
              <a:ext cx="2266950" cy="411046"/>
              <a:chOff x="916393" y="5106579"/>
              <a:chExt cx="2266950" cy="411046"/>
            </a:xfrm>
          </p:grpSpPr>
          <p:cxnSp>
            <p:nvCxnSpPr>
              <p:cNvPr id="82" name="Straight Arrow Connector 81">
                <a:extLst>
                  <a:ext uri="{FF2B5EF4-FFF2-40B4-BE49-F238E27FC236}">
                    <a16:creationId xmlns:a16="http://schemas.microsoft.com/office/drawing/2014/main" id="{FBFB0614-BD9C-4CFB-94B5-83F9B70FAF74}"/>
                  </a:ext>
                </a:extLst>
              </p:cNvPr>
              <p:cNvCxnSpPr>
                <a:cxnSpLocks/>
              </p:cNvCxnSpPr>
              <p:nvPr/>
            </p:nvCxnSpPr>
            <p:spPr>
              <a:xfrm>
                <a:off x="916393" y="5106579"/>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83" name="TextBox 82">
                <a:extLst>
                  <a:ext uri="{FF2B5EF4-FFF2-40B4-BE49-F238E27FC236}">
                    <a16:creationId xmlns:a16="http://schemas.microsoft.com/office/drawing/2014/main" id="{DCDCE02F-A81F-435D-82AC-585C38081040}"/>
                  </a:ext>
                </a:extLst>
              </p:cNvPr>
              <p:cNvSpPr txBox="1"/>
              <p:nvPr/>
            </p:nvSpPr>
            <p:spPr>
              <a:xfrm>
                <a:off x="1393791" y="5148293"/>
                <a:ext cx="1312154" cy="369332"/>
              </a:xfrm>
              <a:prstGeom prst="rect">
                <a:avLst/>
              </a:prstGeom>
              <a:noFill/>
            </p:spPr>
            <p:txBody>
              <a:bodyPr wrap="none" rtlCol="0">
                <a:spAutoFit/>
              </a:bodyPr>
              <a:lstStyle/>
              <a:p>
                <a:r>
                  <a:rPr lang="en-US" dirty="0"/>
                  <a:t>persistence</a:t>
                </a:r>
              </a:p>
            </p:txBody>
          </p:sp>
        </p:grpSp>
        <p:sp>
          <p:nvSpPr>
            <p:cNvPr id="80" name="Rectangle 79">
              <a:extLst>
                <a:ext uri="{FF2B5EF4-FFF2-40B4-BE49-F238E27FC236}">
                  <a16:creationId xmlns:a16="http://schemas.microsoft.com/office/drawing/2014/main" id="{09E9B0DA-F7B0-4073-9B54-4A5F1504C465}"/>
                </a:ext>
              </a:extLst>
            </p:cNvPr>
            <p:cNvSpPr/>
            <p:nvPr/>
          </p:nvSpPr>
          <p:spPr>
            <a:xfrm>
              <a:off x="3658377" y="6380032"/>
              <a:ext cx="45719" cy="45719"/>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FB1D8167-F9F8-4E09-A43E-B8503D23E1A6}"/>
                </a:ext>
              </a:extLst>
            </p:cNvPr>
            <p:cNvSpPr/>
            <p:nvPr/>
          </p:nvSpPr>
          <p:spPr>
            <a:xfrm>
              <a:off x="3765573" y="6272011"/>
              <a:ext cx="67757" cy="46747"/>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7456BEFE-E175-4C74-90C7-6C4631AE4147}"/>
                </a:ext>
              </a:extLst>
            </p:cNvPr>
            <p:cNvSpPr/>
            <p:nvPr/>
          </p:nvSpPr>
          <p:spPr>
            <a:xfrm>
              <a:off x="4239549" y="6167238"/>
              <a:ext cx="207818" cy="46746"/>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75CF139E-8EB5-412D-B9E3-E4EFA07ED947}"/>
                </a:ext>
              </a:extLst>
            </p:cNvPr>
            <p:cNvSpPr/>
            <p:nvPr/>
          </p:nvSpPr>
          <p:spPr>
            <a:xfrm>
              <a:off x="4607121" y="6110850"/>
              <a:ext cx="474314" cy="45719"/>
            </a:xfrm>
            <a:prstGeom prst="rect">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7" name="Rectangle 86">
              <a:extLst>
                <a:ext uri="{FF2B5EF4-FFF2-40B4-BE49-F238E27FC236}">
                  <a16:creationId xmlns:a16="http://schemas.microsoft.com/office/drawing/2014/main" id="{8263030E-832C-4312-B60D-891F0E554B39}"/>
                </a:ext>
              </a:extLst>
            </p:cNvPr>
            <p:cNvSpPr/>
            <p:nvPr/>
          </p:nvSpPr>
          <p:spPr>
            <a:xfrm>
              <a:off x="5081435" y="6004228"/>
              <a:ext cx="669787" cy="46900"/>
            </a:xfrm>
            <a:prstGeom prst="rect">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9828BB6-B575-49B7-9677-B4B369277E5F}"/>
                </a:ext>
              </a:extLst>
            </p:cNvPr>
            <p:cNvSpPr/>
            <p:nvPr/>
          </p:nvSpPr>
          <p:spPr>
            <a:xfrm>
              <a:off x="3658377" y="6333285"/>
              <a:ext cx="45719" cy="45720"/>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Rectangle 102">
              <a:extLst>
                <a:ext uri="{FF2B5EF4-FFF2-40B4-BE49-F238E27FC236}">
                  <a16:creationId xmlns:a16="http://schemas.microsoft.com/office/drawing/2014/main" id="{7E3EEFA3-0099-4C2D-9620-F971F15C6B2B}"/>
                </a:ext>
              </a:extLst>
            </p:cNvPr>
            <p:cNvSpPr/>
            <p:nvPr/>
          </p:nvSpPr>
          <p:spPr>
            <a:xfrm>
              <a:off x="3765574" y="6226292"/>
              <a:ext cx="50856" cy="45720"/>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Rectangle 103">
              <a:extLst>
                <a:ext uri="{FF2B5EF4-FFF2-40B4-BE49-F238E27FC236}">
                  <a16:creationId xmlns:a16="http://schemas.microsoft.com/office/drawing/2014/main" id="{8F694F6F-0587-4722-B721-049A20BB611B}"/>
                </a:ext>
              </a:extLst>
            </p:cNvPr>
            <p:cNvSpPr/>
            <p:nvPr/>
          </p:nvSpPr>
          <p:spPr>
            <a:xfrm>
              <a:off x="4239549" y="6121518"/>
              <a:ext cx="224674" cy="45719"/>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9F8F7A53-8745-4427-AC38-3E80B485A5F9}"/>
                </a:ext>
              </a:extLst>
            </p:cNvPr>
            <p:cNvSpPr/>
            <p:nvPr/>
          </p:nvSpPr>
          <p:spPr>
            <a:xfrm>
              <a:off x="4607120" y="6064103"/>
              <a:ext cx="541201" cy="45719"/>
            </a:xfrm>
            <a:prstGeom prst="rect">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422ECDED-3C6F-4087-B95E-260478CAAA4D}"/>
                </a:ext>
              </a:extLst>
            </p:cNvPr>
            <p:cNvSpPr/>
            <p:nvPr/>
          </p:nvSpPr>
          <p:spPr>
            <a:xfrm>
              <a:off x="5148322" y="5958661"/>
              <a:ext cx="276955" cy="45719"/>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7889404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46"/>
                                        </p:tgtEl>
                                        <p:attrNameLst>
                                          <p:attrName>style.visibility</p:attrName>
                                        </p:attrNameLst>
                                      </p:cBhvr>
                                      <p:to>
                                        <p:strVal val="visible"/>
                                      </p:to>
                                    </p:set>
                                    <p:animEffect transition="in" filter="wipe(left)">
                                      <p:cBhvr>
                                        <p:cTn id="35" dur="500"/>
                                        <p:tgtEl>
                                          <p:spTgt spid="46"/>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left)">
                                      <p:cBhvr>
                                        <p:cTn id="38" dur="500"/>
                                        <p:tgtEl>
                                          <p:spTgt spid="47"/>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8"/>
                                        </p:tgtEl>
                                        <p:attrNameLst>
                                          <p:attrName>style.visibility</p:attrName>
                                        </p:attrNameLst>
                                      </p:cBhvr>
                                      <p:to>
                                        <p:strVal val="visible"/>
                                      </p:to>
                                    </p:set>
                                    <p:animEffect transition="in" filter="wipe(left)">
                                      <p:cBhvr>
                                        <p:cTn id="41" dur="500"/>
                                        <p:tgtEl>
                                          <p:spTgt spid="4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50"/>
                                        </p:tgtEl>
                                        <p:attrNameLst>
                                          <p:attrName>style.visibility</p:attrName>
                                        </p:attrNameLst>
                                      </p:cBhvr>
                                      <p:to>
                                        <p:strVal val="visible"/>
                                      </p:to>
                                    </p:set>
                                    <p:animEffect transition="in" filter="wipe(left)">
                                      <p:cBhvr>
                                        <p:cTn id="44" dur="500"/>
                                        <p:tgtEl>
                                          <p:spTgt spid="5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up)">
                                      <p:cBhvr>
                                        <p:cTn id="49" dur="500"/>
                                        <p:tgtEl>
                                          <p:spTgt spid="11"/>
                                        </p:tgtEl>
                                      </p:cBhvr>
                                    </p:animEffect>
                                  </p:childTnLst>
                                </p:cTn>
                              </p:par>
                              <p:par>
                                <p:cTn id="50" presetID="22" presetClass="entr" presetSubtype="1" fill="hold" nodeType="withEffect">
                                  <p:stCondLst>
                                    <p:cond delay="0"/>
                                  </p:stCondLst>
                                  <p:childTnLst>
                                    <p:set>
                                      <p:cBhvr>
                                        <p:cTn id="51" dur="1" fill="hold">
                                          <p:stCondLst>
                                            <p:cond delay="0"/>
                                          </p:stCondLst>
                                        </p:cTn>
                                        <p:tgtEl>
                                          <p:spTgt spid="53"/>
                                        </p:tgtEl>
                                        <p:attrNameLst>
                                          <p:attrName>style.visibility</p:attrName>
                                        </p:attrNameLst>
                                      </p:cBhvr>
                                      <p:to>
                                        <p:strVal val="visible"/>
                                      </p:to>
                                    </p:set>
                                    <p:animEffect transition="in" filter="wipe(up)">
                                      <p:cBhvr>
                                        <p:cTn id="52" dur="500"/>
                                        <p:tgtEl>
                                          <p:spTgt spid="53"/>
                                        </p:tgtEl>
                                      </p:cBhvr>
                                    </p:animEffect>
                                  </p:childTnLst>
                                </p:cTn>
                              </p:par>
                              <p:par>
                                <p:cTn id="53" presetID="22" presetClass="entr" presetSubtype="1" fill="hold" nodeType="withEffect">
                                  <p:stCondLst>
                                    <p:cond delay="0"/>
                                  </p:stCondLst>
                                  <p:childTnLst>
                                    <p:set>
                                      <p:cBhvr>
                                        <p:cTn id="54" dur="1" fill="hold">
                                          <p:stCondLst>
                                            <p:cond delay="0"/>
                                          </p:stCondLst>
                                        </p:cTn>
                                        <p:tgtEl>
                                          <p:spTgt spid="56"/>
                                        </p:tgtEl>
                                        <p:attrNameLst>
                                          <p:attrName>style.visibility</p:attrName>
                                        </p:attrNameLst>
                                      </p:cBhvr>
                                      <p:to>
                                        <p:strVal val="visible"/>
                                      </p:to>
                                    </p:set>
                                    <p:animEffect transition="in" filter="wipe(up)">
                                      <p:cBhvr>
                                        <p:cTn id="55" dur="500"/>
                                        <p:tgtEl>
                                          <p:spTgt spid="56"/>
                                        </p:tgtEl>
                                      </p:cBhvr>
                                    </p:animEffect>
                                  </p:childTnLst>
                                </p:cTn>
                              </p:par>
                              <p:par>
                                <p:cTn id="56" presetID="22" presetClass="entr" presetSubtype="1"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up)">
                                      <p:cBhvr>
                                        <p:cTn id="58" dur="500"/>
                                        <p:tgtEl>
                                          <p:spTgt spid="61"/>
                                        </p:tgtEl>
                                      </p:cBhvr>
                                    </p:animEffect>
                                  </p:childTnLst>
                                </p:cTn>
                              </p:par>
                              <p:par>
                                <p:cTn id="59" presetID="22" presetClass="entr" presetSubtype="1" fill="hold" nodeType="withEffect">
                                  <p:stCondLst>
                                    <p:cond delay="0"/>
                                  </p:stCondLst>
                                  <p:childTnLst>
                                    <p:set>
                                      <p:cBhvr>
                                        <p:cTn id="60" dur="1" fill="hold">
                                          <p:stCondLst>
                                            <p:cond delay="0"/>
                                          </p:stCondLst>
                                        </p:cTn>
                                        <p:tgtEl>
                                          <p:spTgt spid="69"/>
                                        </p:tgtEl>
                                        <p:attrNameLst>
                                          <p:attrName>style.visibility</p:attrName>
                                        </p:attrNameLst>
                                      </p:cBhvr>
                                      <p:to>
                                        <p:strVal val="visible"/>
                                      </p:to>
                                    </p:set>
                                    <p:animEffect transition="in" filter="wipe(up)">
                                      <p:cBhvr>
                                        <p:cTn id="61" dur="500"/>
                                        <p:tgtEl>
                                          <p:spTgt spid="6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19">
                                            <p:txEl>
                                              <p:pRg st="0" end="0"/>
                                            </p:txEl>
                                          </p:spTgt>
                                        </p:tgtEl>
                                        <p:attrNameLst>
                                          <p:attrName>style.visibility</p:attrName>
                                        </p:attrNameLst>
                                      </p:cBhvr>
                                      <p:to>
                                        <p:strVal val="visible"/>
                                      </p:to>
                                    </p:set>
                                    <p:animEffect transition="in" filter="fade">
                                      <p:cBhvr>
                                        <p:cTn id="66" dur="500"/>
                                        <p:tgtEl>
                                          <p:spTgt spid="19">
                                            <p:txEl>
                                              <p:pRg st="0" end="0"/>
                                            </p:txEl>
                                          </p:spTgt>
                                        </p:tgtEl>
                                      </p:cBhvr>
                                    </p:animEffect>
                                  </p:childTnLst>
                                </p:cTn>
                              </p:par>
                              <p:par>
                                <p:cTn id="67" presetID="10" presetClass="entr" presetSubtype="0" fill="hold" nodeType="withEffect">
                                  <p:stCondLst>
                                    <p:cond delay="0"/>
                                  </p:stCondLst>
                                  <p:childTnLst>
                                    <p:set>
                                      <p:cBhvr>
                                        <p:cTn id="68" dur="1" fill="hold">
                                          <p:stCondLst>
                                            <p:cond delay="0"/>
                                          </p:stCondLst>
                                        </p:cTn>
                                        <p:tgtEl>
                                          <p:spTgt spid="73"/>
                                        </p:tgtEl>
                                        <p:attrNameLst>
                                          <p:attrName>style.visibility</p:attrName>
                                        </p:attrNameLst>
                                      </p:cBhvr>
                                      <p:to>
                                        <p:strVal val="visible"/>
                                      </p:to>
                                    </p:set>
                                    <p:animEffect transition="in" filter="fade">
                                      <p:cBhvr>
                                        <p:cTn id="69" dur="500"/>
                                        <p:tgtEl>
                                          <p:spTgt spid="7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66"/>
                                        </p:tgtEl>
                                        <p:attrNameLst>
                                          <p:attrName>style.visibility</p:attrName>
                                        </p:attrNameLst>
                                      </p:cBhvr>
                                      <p:to>
                                        <p:strVal val="visible"/>
                                      </p:to>
                                    </p:set>
                                    <p:animEffect transition="in" filter="fade">
                                      <p:cBhvr>
                                        <p:cTn id="72" dur="500"/>
                                        <p:tgtEl>
                                          <p:spTgt spid="66"/>
                                        </p:tgtEl>
                                      </p:cBhvr>
                                    </p:animEffect>
                                  </p:childTnLst>
                                </p:cTn>
                              </p:par>
                              <p:par>
                                <p:cTn id="73" presetID="10" presetClass="entr" presetSubtype="0" fill="hold" nodeType="withEffect">
                                  <p:stCondLst>
                                    <p:cond delay="0"/>
                                  </p:stCondLst>
                                  <p:childTnLst>
                                    <p:set>
                                      <p:cBhvr>
                                        <p:cTn id="74" dur="1" fill="hold">
                                          <p:stCondLst>
                                            <p:cond delay="0"/>
                                          </p:stCondLst>
                                        </p:cTn>
                                        <p:tgtEl>
                                          <p:spTgt spid="74"/>
                                        </p:tgtEl>
                                        <p:attrNameLst>
                                          <p:attrName>style.visibility</p:attrName>
                                        </p:attrNameLst>
                                      </p:cBhvr>
                                      <p:to>
                                        <p:strVal val="visible"/>
                                      </p:to>
                                    </p:set>
                                    <p:animEffect transition="in" filter="fade">
                                      <p:cBhvr>
                                        <p:cTn id="75" dur="500"/>
                                        <p:tgtEl>
                                          <p:spTgt spid="74"/>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9">
                                            <p:txEl>
                                              <p:pRg st="4" end="4"/>
                                            </p:txEl>
                                          </p:spTgt>
                                        </p:tgtEl>
                                        <p:attrNameLst>
                                          <p:attrName>style.visibility</p:attrName>
                                        </p:attrNameLst>
                                      </p:cBhvr>
                                      <p:to>
                                        <p:strVal val="visible"/>
                                      </p:to>
                                    </p:set>
                                    <p:animEffect transition="in" filter="fade">
                                      <p:cBhvr>
                                        <p:cTn id="80" dur="500"/>
                                        <p:tgtEl>
                                          <p:spTgt spid="19">
                                            <p:txEl>
                                              <p:pRg st="4" end="4"/>
                                            </p:txEl>
                                          </p:spTgt>
                                        </p:tgtEl>
                                      </p:cBhvr>
                                    </p:animEffect>
                                  </p:childTnLst>
                                </p:cTn>
                              </p:par>
                              <p:par>
                                <p:cTn id="81" presetID="10" presetClass="entr" presetSubtype="0" fill="hold" nodeType="withEffect">
                                  <p:stCondLst>
                                    <p:cond delay="0"/>
                                  </p:stCondLst>
                                  <p:childTnLst>
                                    <p:set>
                                      <p:cBhvr>
                                        <p:cTn id="82" dur="1" fill="hold">
                                          <p:stCondLst>
                                            <p:cond delay="0"/>
                                          </p:stCondLst>
                                        </p:cTn>
                                        <p:tgtEl>
                                          <p:spTgt spid="70"/>
                                        </p:tgtEl>
                                        <p:attrNameLst>
                                          <p:attrName>style.visibility</p:attrName>
                                        </p:attrNameLst>
                                      </p:cBhvr>
                                      <p:to>
                                        <p:strVal val="visible"/>
                                      </p:to>
                                    </p:set>
                                    <p:animEffect transition="in" filter="fade">
                                      <p:cBhvr>
                                        <p:cTn id="83"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0" grpId="0" animBg="1"/>
      <p:bldP spid="46" grpId="0" animBg="1"/>
      <p:bldP spid="47" grpId="0" animBg="1"/>
      <p:bldP spid="48" grpId="0" animBg="1"/>
      <p:bldP spid="50" grpId="0" animBg="1"/>
      <p:bldP spid="6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a:extLst>
              <a:ext uri="{FF2B5EF4-FFF2-40B4-BE49-F238E27FC236}">
                <a16:creationId xmlns:a16="http://schemas.microsoft.com/office/drawing/2014/main" id="{DD772190-FDC6-4F85-B950-D47BB727E2D4}"/>
              </a:ext>
            </a:extLst>
          </p:cNvPr>
          <p:cNvSpPr txBox="1"/>
          <p:nvPr/>
        </p:nvSpPr>
        <p:spPr>
          <a:xfrm>
            <a:off x="-1" y="714352"/>
            <a:ext cx="6376569" cy="3539430"/>
          </a:xfrm>
          <a:prstGeom prst="rect">
            <a:avLst/>
          </a:prstGeom>
          <a:noFill/>
        </p:spPr>
        <p:txBody>
          <a:bodyPr wrap="square" rtlCol="0">
            <a:spAutoFit/>
          </a:bodyPr>
          <a:lstStyle/>
          <a:p>
            <a:pPr marL="342900" indent="-342900">
              <a:buAutoNum type="arabicParenR"/>
            </a:pPr>
            <a:r>
              <a:rPr lang="en-US" sz="2800" dirty="0"/>
              <a:t>Is my solution part of this family?</a:t>
            </a:r>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endParaRPr lang="en-US" sz="2800" dirty="0"/>
          </a:p>
          <a:p>
            <a:pPr marL="342900" indent="-342900">
              <a:buAutoNum type="arabicParenR"/>
            </a:pPr>
            <a:r>
              <a:rPr lang="en-US" sz="2800" dirty="0"/>
              <a:t>Can I reliably expect to find it?</a:t>
            </a:r>
          </a:p>
        </p:txBody>
      </p:sp>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63</a:t>
            </a:fld>
            <a:endParaRPr lang="en-US"/>
          </a:p>
        </p:txBody>
      </p:sp>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1059785" y="4170799"/>
            <a:ext cx="3939314" cy="2687200"/>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rotWithShape="1">
          <a:blip r:embed="rId4"/>
          <a:srcRect t="8585"/>
          <a:stretch/>
        </p:blipFill>
        <p:spPr>
          <a:xfrm>
            <a:off x="995207" y="1230911"/>
            <a:ext cx="4003892" cy="2610647"/>
          </a:xfrm>
          <a:prstGeom prst="rect">
            <a:avLst/>
          </a:prstGeom>
        </p:spPr>
      </p:pic>
      <p:sp>
        <p:nvSpPr>
          <p:cNvPr id="14" name="Title 1">
            <a:extLst>
              <a:ext uri="{FF2B5EF4-FFF2-40B4-BE49-F238E27FC236}">
                <a16:creationId xmlns:a16="http://schemas.microsoft.com/office/drawing/2014/main" id="{DA901007-8DFB-40A0-8604-154040C0F82C}"/>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grpSp>
        <p:nvGrpSpPr>
          <p:cNvPr id="22" name="Group 21">
            <a:extLst>
              <a:ext uri="{FF2B5EF4-FFF2-40B4-BE49-F238E27FC236}">
                <a16:creationId xmlns:a16="http://schemas.microsoft.com/office/drawing/2014/main" id="{5379736E-6DAC-4D87-AC40-3123B74F43CF}"/>
              </a:ext>
            </a:extLst>
          </p:cNvPr>
          <p:cNvGrpSpPr/>
          <p:nvPr/>
        </p:nvGrpSpPr>
        <p:grpSpPr>
          <a:xfrm>
            <a:off x="11271515" y="704854"/>
            <a:ext cx="845516" cy="2807178"/>
            <a:chOff x="771192" y="1951095"/>
            <a:chExt cx="845516" cy="4374537"/>
          </a:xfrm>
        </p:grpSpPr>
        <p:pic>
          <p:nvPicPr>
            <p:cNvPr id="23" name="Picture 22">
              <a:extLst>
                <a:ext uri="{FF2B5EF4-FFF2-40B4-BE49-F238E27FC236}">
                  <a16:creationId xmlns:a16="http://schemas.microsoft.com/office/drawing/2014/main" id="{E8A8B05C-3728-448B-91F6-F1429FBC0607}"/>
                </a:ext>
              </a:extLst>
            </p:cNvPr>
            <p:cNvPicPr>
              <a:picLocks noChangeAspect="1"/>
            </p:cNvPicPr>
            <p:nvPr/>
          </p:nvPicPr>
          <p:blipFill>
            <a:blip r:embed="rId5"/>
            <a:stretch>
              <a:fillRect/>
            </a:stretch>
          </p:blipFill>
          <p:spPr>
            <a:xfrm rot="10800000">
              <a:off x="771192" y="2090764"/>
              <a:ext cx="323850" cy="4162425"/>
            </a:xfrm>
            <a:prstGeom prst="rect">
              <a:avLst/>
            </a:prstGeom>
          </p:spPr>
        </p:pic>
        <p:sp>
          <p:nvSpPr>
            <p:cNvPr id="24" name="TextBox 23">
              <a:extLst>
                <a:ext uri="{FF2B5EF4-FFF2-40B4-BE49-F238E27FC236}">
                  <a16:creationId xmlns:a16="http://schemas.microsoft.com/office/drawing/2014/main" id="{766B313F-BC6C-418B-92A4-DB0FAFFEE947}"/>
                </a:ext>
              </a:extLst>
            </p:cNvPr>
            <p:cNvSpPr txBox="1"/>
            <p:nvPr/>
          </p:nvSpPr>
          <p:spPr>
            <a:xfrm>
              <a:off x="991216" y="5956300"/>
              <a:ext cx="569580" cy="369332"/>
            </a:xfrm>
            <a:prstGeom prst="rect">
              <a:avLst/>
            </a:prstGeom>
            <a:noFill/>
          </p:spPr>
          <p:txBody>
            <a:bodyPr wrap="none" rtlCol="0">
              <a:spAutoFit/>
            </a:bodyPr>
            <a:lstStyle/>
            <a:p>
              <a:r>
                <a:rPr lang="en-US" dirty="0"/>
                <a:t>Low</a:t>
              </a:r>
            </a:p>
          </p:txBody>
        </p:sp>
        <p:sp>
          <p:nvSpPr>
            <p:cNvPr id="25" name="TextBox 24">
              <a:extLst>
                <a:ext uri="{FF2B5EF4-FFF2-40B4-BE49-F238E27FC236}">
                  <a16:creationId xmlns:a16="http://schemas.microsoft.com/office/drawing/2014/main" id="{D5BFC3D8-6722-4266-A958-AF25DD3B952A}"/>
                </a:ext>
              </a:extLst>
            </p:cNvPr>
            <p:cNvSpPr txBox="1"/>
            <p:nvPr/>
          </p:nvSpPr>
          <p:spPr>
            <a:xfrm>
              <a:off x="991216" y="1951095"/>
              <a:ext cx="625492" cy="369332"/>
            </a:xfrm>
            <a:prstGeom prst="rect">
              <a:avLst/>
            </a:prstGeom>
            <a:noFill/>
          </p:spPr>
          <p:txBody>
            <a:bodyPr wrap="none" rtlCol="0">
              <a:spAutoFit/>
            </a:bodyPr>
            <a:lstStyle/>
            <a:p>
              <a:r>
                <a:rPr lang="en-US" dirty="0"/>
                <a:t>High</a:t>
              </a:r>
            </a:p>
          </p:txBody>
        </p:sp>
      </p:grpSp>
      <p:pic>
        <p:nvPicPr>
          <p:cNvPr id="26" name="Picture 25">
            <a:extLst>
              <a:ext uri="{FF2B5EF4-FFF2-40B4-BE49-F238E27FC236}">
                <a16:creationId xmlns:a16="http://schemas.microsoft.com/office/drawing/2014/main" id="{52F2B85C-59E0-48DB-9861-E9FDA5E25D35}"/>
              </a:ext>
            </a:extLst>
          </p:cNvPr>
          <p:cNvPicPr>
            <a:picLocks noChangeAspect="1"/>
          </p:cNvPicPr>
          <p:nvPr/>
        </p:nvPicPr>
        <p:blipFill>
          <a:blip r:embed="rId6"/>
          <a:stretch>
            <a:fillRect/>
          </a:stretch>
        </p:blipFill>
        <p:spPr>
          <a:xfrm>
            <a:off x="6448130" y="3638800"/>
            <a:ext cx="5743870" cy="1886047"/>
          </a:xfrm>
          <a:prstGeom prst="rect">
            <a:avLst/>
          </a:prstGeom>
        </p:spPr>
      </p:pic>
      <p:sp>
        <p:nvSpPr>
          <p:cNvPr id="27" name="TextBox 26">
            <a:extLst>
              <a:ext uri="{FF2B5EF4-FFF2-40B4-BE49-F238E27FC236}">
                <a16:creationId xmlns:a16="http://schemas.microsoft.com/office/drawing/2014/main" id="{477C6220-E747-4395-AE81-9CA3420DF6B3}"/>
              </a:ext>
            </a:extLst>
          </p:cNvPr>
          <p:cNvSpPr txBox="1"/>
          <p:nvPr/>
        </p:nvSpPr>
        <p:spPr>
          <a:xfrm>
            <a:off x="8811081" y="3514447"/>
            <a:ext cx="1473032" cy="369332"/>
          </a:xfrm>
          <a:prstGeom prst="rect">
            <a:avLst/>
          </a:prstGeom>
          <a:noFill/>
        </p:spPr>
        <p:txBody>
          <a:bodyPr wrap="none" rtlCol="0">
            <a:spAutoFit/>
          </a:bodyPr>
          <a:lstStyle/>
          <a:p>
            <a:r>
              <a:rPr lang="en-US" dirty="0"/>
              <a:t>Test Function</a:t>
            </a:r>
          </a:p>
        </p:txBody>
      </p:sp>
      <p:sp>
        <p:nvSpPr>
          <p:cNvPr id="4" name="Rectangle 3">
            <a:extLst>
              <a:ext uri="{FF2B5EF4-FFF2-40B4-BE49-F238E27FC236}">
                <a16:creationId xmlns:a16="http://schemas.microsoft.com/office/drawing/2014/main" id="{1E814CFA-24DA-43F8-AA88-EB2D7B9FA94A}"/>
              </a:ext>
            </a:extLst>
          </p:cNvPr>
          <p:cNvSpPr/>
          <p:nvPr/>
        </p:nvSpPr>
        <p:spPr>
          <a:xfrm>
            <a:off x="5054600" y="1308100"/>
            <a:ext cx="2895600" cy="1301750"/>
          </a:xfrm>
          <a:prstGeom prst="rect">
            <a:avLst/>
          </a:prstGeom>
          <a:solidFill>
            <a:schemeClr val="accent1"/>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dirty="0"/>
              <a:t>4D Example</a:t>
            </a:r>
          </a:p>
          <a:p>
            <a:pPr marL="285750" indent="-285750">
              <a:buFont typeface="Arial" panose="020B0604020202020204" pitchFamily="34" charset="0"/>
              <a:buChar char="•"/>
            </a:pPr>
            <a:r>
              <a:rPr lang="en-US" dirty="0"/>
              <a:t>Parameters optimized</a:t>
            </a:r>
          </a:p>
        </p:txBody>
      </p:sp>
      <p:pic>
        <p:nvPicPr>
          <p:cNvPr id="5" name="Picture 4">
            <a:extLst>
              <a:ext uri="{FF2B5EF4-FFF2-40B4-BE49-F238E27FC236}">
                <a16:creationId xmlns:a16="http://schemas.microsoft.com/office/drawing/2014/main" id="{DF07D1AC-631A-476C-B65F-0F02970DE380}"/>
              </a:ext>
            </a:extLst>
          </p:cNvPr>
          <p:cNvPicPr>
            <a:picLocks noChangeAspect="1"/>
          </p:cNvPicPr>
          <p:nvPr/>
        </p:nvPicPr>
        <p:blipFill>
          <a:blip r:embed="rId7"/>
          <a:stretch>
            <a:fillRect/>
          </a:stretch>
        </p:blipFill>
        <p:spPr>
          <a:xfrm>
            <a:off x="6827908" y="5514399"/>
            <a:ext cx="4229317" cy="1162110"/>
          </a:xfrm>
          <a:prstGeom prst="rect">
            <a:avLst/>
          </a:prstGeom>
        </p:spPr>
      </p:pic>
      <p:pic>
        <p:nvPicPr>
          <p:cNvPr id="34" name="Picture 33">
            <a:extLst>
              <a:ext uri="{FF2B5EF4-FFF2-40B4-BE49-F238E27FC236}">
                <a16:creationId xmlns:a16="http://schemas.microsoft.com/office/drawing/2014/main" id="{202A8B5E-C644-432B-8D2A-7EC63A63F265}"/>
              </a:ext>
            </a:extLst>
          </p:cNvPr>
          <p:cNvPicPr>
            <a:picLocks noChangeAspect="1"/>
          </p:cNvPicPr>
          <p:nvPr/>
        </p:nvPicPr>
        <p:blipFill>
          <a:blip r:embed="rId8"/>
          <a:stretch>
            <a:fillRect/>
          </a:stretch>
        </p:blipFill>
        <p:spPr>
          <a:xfrm>
            <a:off x="8363979" y="704853"/>
            <a:ext cx="2844321" cy="2844321"/>
          </a:xfrm>
          <a:prstGeom prst="rect">
            <a:avLst/>
          </a:prstGeom>
        </p:spPr>
      </p:pic>
    </p:spTree>
    <p:extLst>
      <p:ext uri="{BB962C8B-B14F-4D97-AF65-F5344CB8AC3E}">
        <p14:creationId xmlns:p14="http://schemas.microsoft.com/office/powerpoint/2010/main" val="14193053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Arrow: U-Turn 25">
            <a:extLst>
              <a:ext uri="{FF2B5EF4-FFF2-40B4-BE49-F238E27FC236}">
                <a16:creationId xmlns:a16="http://schemas.microsoft.com/office/drawing/2014/main" id="{CEE23258-A074-4A5D-B912-6B6E69311D14}"/>
              </a:ext>
            </a:extLst>
          </p:cNvPr>
          <p:cNvSpPr/>
          <p:nvPr/>
        </p:nvSpPr>
        <p:spPr>
          <a:xfrm rot="5400000">
            <a:off x="6309631" y="257052"/>
            <a:ext cx="2901539" cy="5495810"/>
          </a:xfrm>
          <a:prstGeom prst="uturnArrow">
            <a:avLst>
              <a:gd name="adj1" fmla="val 4936"/>
              <a:gd name="adj2" fmla="val 5181"/>
              <a:gd name="adj3" fmla="val 4523"/>
              <a:gd name="adj4" fmla="val 28910"/>
              <a:gd name="adj5" fmla="val 96301"/>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3795800" y="1365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3795800" y="5825680"/>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11" name="Down Arrow 10"/>
          <p:cNvSpPr/>
          <p:nvPr/>
        </p:nvSpPr>
        <p:spPr>
          <a:xfrm>
            <a:off x="5746256" y="97568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64</a:t>
            </a:fld>
            <a:endParaRPr lang="en-US"/>
          </a:p>
        </p:txBody>
      </p:sp>
      <p:sp>
        <p:nvSpPr>
          <p:cNvPr id="8" name="Rectangle: Rounded Corners 7">
            <a:extLst>
              <a:ext uri="{FF2B5EF4-FFF2-40B4-BE49-F238E27FC236}">
                <a16:creationId xmlns:a16="http://schemas.microsoft.com/office/drawing/2014/main" id="{1D9F19F0-6A9C-4C02-8139-9507878680A7}"/>
              </a:ext>
            </a:extLst>
          </p:cNvPr>
          <p:cNvSpPr/>
          <p:nvPr/>
        </p:nvSpPr>
        <p:spPr>
          <a:xfrm>
            <a:off x="2074243" y="3584685"/>
            <a:ext cx="3095330" cy="9371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16" name="Rectangle: Rounded Corners 15">
            <a:extLst>
              <a:ext uri="{FF2B5EF4-FFF2-40B4-BE49-F238E27FC236}">
                <a16:creationId xmlns:a16="http://schemas.microsoft.com/office/drawing/2014/main" id="{B000F16F-9D97-4265-BB4F-B2C456346D15}"/>
              </a:ext>
            </a:extLst>
          </p:cNvPr>
          <p:cNvSpPr/>
          <p:nvPr/>
        </p:nvSpPr>
        <p:spPr>
          <a:xfrm>
            <a:off x="7832313" y="2516938"/>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13" name="Arrow: Bent 12">
            <a:extLst>
              <a:ext uri="{FF2B5EF4-FFF2-40B4-BE49-F238E27FC236}">
                <a16:creationId xmlns:a16="http://schemas.microsoft.com/office/drawing/2014/main" id="{D73163C2-7B38-4F66-9219-80C25FDAD857}"/>
              </a:ext>
            </a:extLst>
          </p:cNvPr>
          <p:cNvSpPr/>
          <p:nvPr/>
        </p:nvSpPr>
        <p:spPr>
          <a:xfrm>
            <a:off x="2744425" y="1773141"/>
            <a:ext cx="1898209" cy="1811543"/>
          </a:xfrm>
          <a:prstGeom prst="bentArrow">
            <a:avLst>
              <a:gd name="adj1" fmla="val 8934"/>
              <a:gd name="adj2" fmla="val 8971"/>
              <a:gd name="adj3" fmla="val 8763"/>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2" name="Arrow: Bent 21">
            <a:extLst>
              <a:ext uri="{FF2B5EF4-FFF2-40B4-BE49-F238E27FC236}">
                <a16:creationId xmlns:a16="http://schemas.microsoft.com/office/drawing/2014/main" id="{995E1147-4B97-4A77-B332-BF080BA63E7B}"/>
              </a:ext>
            </a:extLst>
          </p:cNvPr>
          <p:cNvSpPr/>
          <p:nvPr/>
        </p:nvSpPr>
        <p:spPr>
          <a:xfrm flipV="1">
            <a:off x="2568361" y="4559878"/>
            <a:ext cx="1169977" cy="1796472"/>
          </a:xfrm>
          <a:prstGeom prst="bentArrow">
            <a:avLst>
              <a:gd name="adj1" fmla="val 12410"/>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Arrow: Bent 22">
            <a:extLst>
              <a:ext uri="{FF2B5EF4-FFF2-40B4-BE49-F238E27FC236}">
                <a16:creationId xmlns:a16="http://schemas.microsoft.com/office/drawing/2014/main" id="{9E36F2AF-1DCE-4A2E-8002-8E7A383A79C9}"/>
              </a:ext>
            </a:extLst>
          </p:cNvPr>
          <p:cNvSpPr/>
          <p:nvPr/>
        </p:nvSpPr>
        <p:spPr>
          <a:xfrm>
            <a:off x="4339419" y="3109671"/>
            <a:ext cx="3492895" cy="460128"/>
          </a:xfrm>
          <a:prstGeom prst="bentArrow">
            <a:avLst>
              <a:gd name="adj1" fmla="val 23805"/>
              <a:gd name="adj2" fmla="val 25083"/>
              <a:gd name="adj3" fmla="val 3204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4" name="Arrow: Bent 23">
            <a:extLst>
              <a:ext uri="{FF2B5EF4-FFF2-40B4-BE49-F238E27FC236}">
                <a16:creationId xmlns:a16="http://schemas.microsoft.com/office/drawing/2014/main" id="{E4CC9DBC-253A-4838-932E-4505746917A8}"/>
              </a:ext>
            </a:extLst>
          </p:cNvPr>
          <p:cNvSpPr/>
          <p:nvPr/>
        </p:nvSpPr>
        <p:spPr>
          <a:xfrm rot="10800000">
            <a:off x="5212101" y="3635872"/>
            <a:ext cx="3214596" cy="427831"/>
          </a:xfrm>
          <a:prstGeom prst="bentArrow">
            <a:avLst>
              <a:gd name="adj1" fmla="val 30031"/>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5" name="Arrow: Bent 24">
            <a:extLst>
              <a:ext uri="{FF2B5EF4-FFF2-40B4-BE49-F238E27FC236}">
                <a16:creationId xmlns:a16="http://schemas.microsoft.com/office/drawing/2014/main" id="{C56FFEAE-511D-414C-B7B3-4695A626E2F7}"/>
              </a:ext>
            </a:extLst>
          </p:cNvPr>
          <p:cNvSpPr/>
          <p:nvPr/>
        </p:nvSpPr>
        <p:spPr>
          <a:xfrm rot="5400000">
            <a:off x="7509757" y="1510081"/>
            <a:ext cx="636107" cy="1377609"/>
          </a:xfrm>
          <a:prstGeom prst="bentArrow">
            <a:avLst>
              <a:gd name="adj1" fmla="val 22987"/>
              <a:gd name="adj2" fmla="val 25000"/>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nvGrpSpPr>
          <p:cNvPr id="75" name="Group 74">
            <a:extLst>
              <a:ext uri="{FF2B5EF4-FFF2-40B4-BE49-F238E27FC236}">
                <a16:creationId xmlns:a16="http://schemas.microsoft.com/office/drawing/2014/main" id="{B58342FE-DD8C-4B55-8AFF-29556E048A56}"/>
              </a:ext>
            </a:extLst>
          </p:cNvPr>
          <p:cNvGrpSpPr/>
          <p:nvPr/>
        </p:nvGrpSpPr>
        <p:grpSpPr>
          <a:xfrm>
            <a:off x="78116" y="797841"/>
            <a:ext cx="3507260" cy="873308"/>
            <a:chOff x="1032067" y="2176262"/>
            <a:chExt cx="7842457" cy="1952773"/>
          </a:xfrm>
        </p:grpSpPr>
        <p:pic>
          <p:nvPicPr>
            <p:cNvPr id="76" name="Picture 75" descr="limit_idf_m1.png">
              <a:extLst>
                <a:ext uri="{FF2B5EF4-FFF2-40B4-BE49-F238E27FC236}">
                  <a16:creationId xmlns:a16="http://schemas.microsoft.com/office/drawing/2014/main" id="{BF41110F-987B-4363-A83F-79E3DCA42A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7" name="Picture 76" descr="limit_idf_m2.png">
              <a:extLst>
                <a:ext uri="{FF2B5EF4-FFF2-40B4-BE49-F238E27FC236}">
                  <a16:creationId xmlns:a16="http://schemas.microsoft.com/office/drawing/2014/main" id="{135F98F7-2D5B-40C0-B063-6C6DBFCABA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8" name="Picture 77" descr="limit_idf_m3.png">
              <a:extLst>
                <a:ext uri="{FF2B5EF4-FFF2-40B4-BE49-F238E27FC236}">
                  <a16:creationId xmlns:a16="http://schemas.microsoft.com/office/drawing/2014/main" id="{7769A54E-1CA6-4918-B80C-F925C88F439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grpSp>
        <p:nvGrpSpPr>
          <p:cNvPr id="9" name="Group 8">
            <a:extLst>
              <a:ext uri="{FF2B5EF4-FFF2-40B4-BE49-F238E27FC236}">
                <a16:creationId xmlns:a16="http://schemas.microsoft.com/office/drawing/2014/main" id="{70839033-3506-40C3-BD69-8576FEB55C26}"/>
              </a:ext>
            </a:extLst>
          </p:cNvPr>
          <p:cNvGrpSpPr/>
          <p:nvPr/>
        </p:nvGrpSpPr>
        <p:grpSpPr>
          <a:xfrm>
            <a:off x="2744424" y="1773796"/>
            <a:ext cx="5772190" cy="2290562"/>
            <a:chOff x="1220424" y="1781747"/>
            <a:chExt cx="5772190" cy="2290562"/>
          </a:xfrm>
          <a:solidFill>
            <a:schemeClr val="accent4"/>
          </a:solidFill>
        </p:grpSpPr>
        <p:sp>
          <p:nvSpPr>
            <p:cNvPr id="79" name="Arrow: Bent 78">
              <a:extLst>
                <a:ext uri="{FF2B5EF4-FFF2-40B4-BE49-F238E27FC236}">
                  <a16:creationId xmlns:a16="http://schemas.microsoft.com/office/drawing/2014/main" id="{01997144-11CC-43EB-A6FF-100869BB4A0D}"/>
                </a:ext>
              </a:extLst>
            </p:cNvPr>
            <p:cNvSpPr/>
            <p:nvPr/>
          </p:nvSpPr>
          <p:spPr>
            <a:xfrm>
              <a:off x="1220424" y="1781747"/>
              <a:ext cx="1898209" cy="1811543"/>
            </a:xfrm>
            <a:prstGeom prst="bentArrow">
              <a:avLst>
                <a:gd name="adj1" fmla="val 8934"/>
                <a:gd name="adj2" fmla="val 8971"/>
                <a:gd name="adj3" fmla="val 8763"/>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0" name="Arrow: Bent 79">
              <a:extLst>
                <a:ext uri="{FF2B5EF4-FFF2-40B4-BE49-F238E27FC236}">
                  <a16:creationId xmlns:a16="http://schemas.microsoft.com/office/drawing/2014/main" id="{EDF7D7CD-F8F8-4C9D-A2BA-74D3EDF723CE}"/>
                </a:ext>
              </a:extLst>
            </p:cNvPr>
            <p:cNvSpPr/>
            <p:nvPr/>
          </p:nvSpPr>
          <p:spPr>
            <a:xfrm rot="10800000">
              <a:off x="3688101" y="3644478"/>
              <a:ext cx="3214596" cy="427831"/>
            </a:xfrm>
            <a:prstGeom prst="bentArrow">
              <a:avLst>
                <a:gd name="adj1" fmla="val 30031"/>
                <a:gd name="adj2" fmla="val 27898"/>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81" name="Arrow: Bent 80">
              <a:extLst>
                <a:ext uri="{FF2B5EF4-FFF2-40B4-BE49-F238E27FC236}">
                  <a16:creationId xmlns:a16="http://schemas.microsoft.com/office/drawing/2014/main" id="{FECE4A22-40DF-4F2F-A87C-2AD8E00716D8}"/>
                </a:ext>
              </a:extLst>
            </p:cNvPr>
            <p:cNvSpPr/>
            <p:nvPr/>
          </p:nvSpPr>
          <p:spPr>
            <a:xfrm rot="5400000">
              <a:off x="5985756" y="1518687"/>
              <a:ext cx="636107" cy="1377609"/>
            </a:xfrm>
            <a:prstGeom prst="bentArrow">
              <a:avLst>
                <a:gd name="adj1" fmla="val 22987"/>
                <a:gd name="adj2" fmla="val 25000"/>
                <a:gd name="adj3" fmla="val 25000"/>
                <a:gd name="adj4" fmla="val 43750"/>
              </a:avLst>
            </a:prstGeom>
            <a:grp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grpSp>
      <p:pic>
        <p:nvPicPr>
          <p:cNvPr id="82" name="Shape 187">
            <a:extLst>
              <a:ext uri="{FF2B5EF4-FFF2-40B4-BE49-F238E27FC236}">
                <a16:creationId xmlns:a16="http://schemas.microsoft.com/office/drawing/2014/main" id="{1492260C-E8D6-4943-A771-0DC2700D421F}"/>
              </a:ext>
            </a:extLst>
          </p:cNvPr>
          <p:cNvPicPr preferRelativeResize="0"/>
          <p:nvPr/>
        </p:nvPicPr>
        <p:blipFill>
          <a:blip r:embed="rId6">
            <a:alphaModFix/>
          </a:blip>
          <a:stretch>
            <a:fillRect/>
          </a:stretch>
        </p:blipFill>
        <p:spPr>
          <a:xfrm>
            <a:off x="129833" y="4637140"/>
            <a:ext cx="2410717" cy="1446160"/>
          </a:xfrm>
          <a:prstGeom prst="rect">
            <a:avLst/>
          </a:prstGeom>
          <a:noFill/>
          <a:ln>
            <a:noFill/>
          </a:ln>
        </p:spPr>
      </p:pic>
      <p:grpSp>
        <p:nvGrpSpPr>
          <p:cNvPr id="83" name="Group 82">
            <a:extLst>
              <a:ext uri="{FF2B5EF4-FFF2-40B4-BE49-F238E27FC236}">
                <a16:creationId xmlns:a16="http://schemas.microsoft.com/office/drawing/2014/main" id="{BFF300EF-3D7A-420B-8F07-7AFAED06BBE0}"/>
              </a:ext>
            </a:extLst>
          </p:cNvPr>
          <p:cNvGrpSpPr/>
          <p:nvPr/>
        </p:nvGrpSpPr>
        <p:grpSpPr>
          <a:xfrm>
            <a:off x="4543487" y="4678200"/>
            <a:ext cx="1195963" cy="750427"/>
            <a:chOff x="3890354" y="1882933"/>
            <a:chExt cx="4599467" cy="2886013"/>
          </a:xfrm>
        </p:grpSpPr>
        <p:pic>
          <p:nvPicPr>
            <p:cNvPr id="84" name="Picture 83">
              <a:extLst>
                <a:ext uri="{FF2B5EF4-FFF2-40B4-BE49-F238E27FC236}">
                  <a16:creationId xmlns:a16="http://schemas.microsoft.com/office/drawing/2014/main" id="{DF4C5242-6D5A-4FC2-8D99-59B5BA6A505C}"/>
                </a:ext>
              </a:extLst>
            </p:cNvPr>
            <p:cNvPicPr>
              <a:picLocks noChangeAspect="1"/>
            </p:cNvPicPr>
            <p:nvPr/>
          </p:nvPicPr>
          <p:blipFill rotWithShape="1">
            <a:blip r:embed="rId7">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85" name="Oval 84">
              <a:extLst>
                <a:ext uri="{FF2B5EF4-FFF2-40B4-BE49-F238E27FC236}">
                  <a16:creationId xmlns:a16="http://schemas.microsoft.com/office/drawing/2014/main" id="{10093DF5-EA3D-4DB1-A338-09D076215B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3848F4D-50AE-47BF-B960-733D88CD0B65}"/>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A6E53A16-2AD8-4A73-A9B7-6BE4C8A6E18D}"/>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E0F0F351-4228-4CEE-B1B0-8D07459FAD9D}"/>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A203B1E6-36B2-458D-8026-9C3481B4535F}"/>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FD4C149D-4CAE-4F30-9A05-1424374571B7}"/>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0F369B3B-EA47-443B-B536-1BE78134C441}"/>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EF2092ED-17F6-4EE9-8BB9-EA7CEAA77A27}"/>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A52BD7-0AA6-4377-9662-2B5AD484615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EC0BCDF6-444E-405C-9D22-CE3271AB9671}"/>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92A63EB-F135-4CA1-8075-8AC0298C2C93}"/>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CD29667-B1DB-4326-A267-6AF40FD7B538}"/>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455E7FD1-5BCF-46C6-8B00-ED613C29161D}"/>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D06D0ADF-4B48-4D8B-BFC5-28583F481457}"/>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32FC919F-12B7-416D-BAC0-AE2374CBF18D}"/>
                </a:ext>
              </a:extLst>
            </p:cNvPr>
            <p:cNvGrpSpPr/>
            <p:nvPr/>
          </p:nvGrpSpPr>
          <p:grpSpPr>
            <a:xfrm>
              <a:off x="4201215" y="2247439"/>
              <a:ext cx="3893050" cy="2241907"/>
              <a:chOff x="4201215" y="2247439"/>
              <a:chExt cx="3893050" cy="2241907"/>
            </a:xfrm>
          </p:grpSpPr>
          <p:cxnSp>
            <p:nvCxnSpPr>
              <p:cNvPr id="115" name="Straight Connector 114">
                <a:extLst>
                  <a:ext uri="{FF2B5EF4-FFF2-40B4-BE49-F238E27FC236}">
                    <a16:creationId xmlns:a16="http://schemas.microsoft.com/office/drawing/2014/main" id="{615F4476-BA8A-49E5-8D26-A64010BF57B6}"/>
                  </a:ext>
                </a:extLst>
              </p:cNvPr>
              <p:cNvCxnSpPr>
                <a:stCxn id="91" idx="1"/>
                <a:endCxn id="9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25FE87B8-0DA9-4227-B44A-A0942E121B9B}"/>
                  </a:ext>
                </a:extLst>
              </p:cNvPr>
              <p:cNvCxnSpPr>
                <a:stCxn id="85" idx="6"/>
                <a:endCxn id="9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688551B9-F5A4-4957-A07F-AB6AB9F705A5}"/>
                  </a:ext>
                </a:extLst>
              </p:cNvPr>
              <p:cNvCxnSpPr>
                <a:stCxn id="88" idx="7"/>
                <a:endCxn id="8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DE98BE58-7F2E-41D4-95C6-A764DE7072B6}"/>
                  </a:ext>
                </a:extLst>
              </p:cNvPr>
              <p:cNvCxnSpPr>
                <a:stCxn id="88" idx="0"/>
                <a:endCxn id="8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DE493B7E-0429-4453-8199-5C86BAE7B1EA}"/>
                  </a:ext>
                </a:extLst>
              </p:cNvPr>
              <p:cNvCxnSpPr>
                <a:stCxn id="87" idx="0"/>
                <a:endCxn id="9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B6601FC0-F8F7-42F3-B830-08D2BABC6078}"/>
                  </a:ext>
                </a:extLst>
              </p:cNvPr>
              <p:cNvCxnSpPr>
                <a:stCxn id="89" idx="1"/>
                <a:endCxn id="9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3750654C-7A80-4CF2-A55B-74C0FBB9A33A}"/>
                  </a:ext>
                </a:extLst>
              </p:cNvPr>
              <p:cNvCxnSpPr>
                <a:stCxn id="86" idx="7"/>
                <a:endCxn id="8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30CEB3E7-94A9-46D6-A41F-2CE43BD97DA7}"/>
                  </a:ext>
                </a:extLst>
              </p:cNvPr>
              <p:cNvCxnSpPr>
                <a:stCxn id="86" idx="5"/>
                <a:endCxn id="9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08B18F05-C0C1-46A4-A289-204A35E1D79C}"/>
                  </a:ext>
                </a:extLst>
              </p:cNvPr>
              <p:cNvCxnSpPr>
                <a:stCxn id="92" idx="3"/>
                <a:endCxn id="9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4" name="Straight Connector 123">
                <a:extLst>
                  <a:ext uri="{FF2B5EF4-FFF2-40B4-BE49-F238E27FC236}">
                    <a16:creationId xmlns:a16="http://schemas.microsoft.com/office/drawing/2014/main" id="{02E4DB58-6432-4377-BCEB-71CC93541051}"/>
                  </a:ext>
                </a:extLst>
              </p:cNvPr>
              <p:cNvCxnSpPr>
                <a:stCxn id="93" idx="3"/>
                <a:endCxn id="9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a:extLst>
                  <a:ext uri="{FF2B5EF4-FFF2-40B4-BE49-F238E27FC236}">
                    <a16:creationId xmlns:a16="http://schemas.microsoft.com/office/drawing/2014/main" id="{928702F5-3BC8-4791-8D6B-B69C3BA1D7CB}"/>
                  </a:ext>
                </a:extLst>
              </p:cNvPr>
              <p:cNvCxnSpPr>
                <a:stCxn id="94" idx="4"/>
                <a:endCxn id="9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6" name="Straight Connector 125">
                <a:extLst>
                  <a:ext uri="{FF2B5EF4-FFF2-40B4-BE49-F238E27FC236}">
                    <a16:creationId xmlns:a16="http://schemas.microsoft.com/office/drawing/2014/main" id="{549E30B7-DA1B-47A8-9067-2582DCF87C54}"/>
                  </a:ext>
                </a:extLst>
              </p:cNvPr>
              <p:cNvCxnSpPr>
                <a:stCxn id="94" idx="1"/>
                <a:endCxn id="9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7" name="Straight Connector 126">
                <a:extLst>
                  <a:ext uri="{FF2B5EF4-FFF2-40B4-BE49-F238E27FC236}">
                    <a16:creationId xmlns:a16="http://schemas.microsoft.com/office/drawing/2014/main" id="{7B8EA241-2171-43E6-9D48-10495AABB5A2}"/>
                  </a:ext>
                </a:extLst>
              </p:cNvPr>
              <p:cNvCxnSpPr>
                <a:stCxn id="95" idx="3"/>
                <a:endCxn id="8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a:extLst>
                  <a:ext uri="{FF2B5EF4-FFF2-40B4-BE49-F238E27FC236}">
                    <a16:creationId xmlns:a16="http://schemas.microsoft.com/office/drawing/2014/main" id="{F2CD7AA7-7321-4866-A52F-65ED51275F62}"/>
                  </a:ext>
                </a:extLst>
              </p:cNvPr>
              <p:cNvCxnSpPr>
                <a:stCxn id="95" idx="1"/>
                <a:endCxn id="9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9" name="Straight Connector 128">
                <a:extLst>
                  <a:ext uri="{FF2B5EF4-FFF2-40B4-BE49-F238E27FC236}">
                    <a16:creationId xmlns:a16="http://schemas.microsoft.com/office/drawing/2014/main" id="{81B9168B-9246-4B52-B459-3C76EF3DA773}"/>
                  </a:ext>
                </a:extLst>
              </p:cNvPr>
              <p:cNvCxnSpPr>
                <a:stCxn id="97" idx="7"/>
                <a:endCxn id="9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0" name="Straight Connector 129">
                <a:extLst>
                  <a:ext uri="{FF2B5EF4-FFF2-40B4-BE49-F238E27FC236}">
                    <a16:creationId xmlns:a16="http://schemas.microsoft.com/office/drawing/2014/main" id="{47BEB729-789F-4CB6-960C-9CA476CEB1F6}"/>
                  </a:ext>
                </a:extLst>
              </p:cNvPr>
              <p:cNvCxnSpPr>
                <a:stCxn id="89" idx="7"/>
                <a:endCxn id="9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a:extLst>
                  <a:ext uri="{FF2B5EF4-FFF2-40B4-BE49-F238E27FC236}">
                    <a16:creationId xmlns:a16="http://schemas.microsoft.com/office/drawing/2014/main" id="{53C4043C-DBEA-4A4A-9D68-746E7E6DB7CF}"/>
                  </a:ext>
                </a:extLst>
              </p:cNvPr>
              <p:cNvCxnSpPr>
                <a:stCxn id="85" idx="1"/>
                <a:endCxn id="9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2" name="Straight Connector 131">
                <a:extLst>
                  <a:ext uri="{FF2B5EF4-FFF2-40B4-BE49-F238E27FC236}">
                    <a16:creationId xmlns:a16="http://schemas.microsoft.com/office/drawing/2014/main" id="{C8F10C90-46EE-4A40-ABA8-8E101C16D087}"/>
                  </a:ext>
                </a:extLst>
              </p:cNvPr>
              <p:cNvCxnSpPr>
                <a:stCxn id="98" idx="4"/>
                <a:endCxn id="9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3" name="Straight Connector 132">
                <a:extLst>
                  <a:ext uri="{FF2B5EF4-FFF2-40B4-BE49-F238E27FC236}">
                    <a16:creationId xmlns:a16="http://schemas.microsoft.com/office/drawing/2014/main" id="{D8E8FA86-64C6-4F81-BFE3-E7532288CE34}"/>
                  </a:ext>
                </a:extLst>
              </p:cNvPr>
              <p:cNvCxnSpPr>
                <a:stCxn id="85" idx="4"/>
                <a:endCxn id="9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a:extLst>
                  <a:ext uri="{FF2B5EF4-FFF2-40B4-BE49-F238E27FC236}">
                    <a16:creationId xmlns:a16="http://schemas.microsoft.com/office/drawing/2014/main" id="{04E11429-17E6-47E3-A56D-AE3D67726241}"/>
                  </a:ext>
                </a:extLst>
              </p:cNvPr>
              <p:cNvCxnSpPr>
                <a:stCxn id="86" idx="1"/>
                <a:endCxn id="8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5" name="Straight Connector 134">
                <a:extLst>
                  <a:ext uri="{FF2B5EF4-FFF2-40B4-BE49-F238E27FC236}">
                    <a16:creationId xmlns:a16="http://schemas.microsoft.com/office/drawing/2014/main" id="{070B8E14-17A1-41FC-81F6-3920C3D67FA0}"/>
                  </a:ext>
                </a:extLst>
              </p:cNvPr>
              <p:cNvCxnSpPr>
                <a:stCxn id="85" idx="5"/>
                <a:endCxn id="9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6" name="Straight Connector 135">
                <a:extLst>
                  <a:ext uri="{FF2B5EF4-FFF2-40B4-BE49-F238E27FC236}">
                    <a16:creationId xmlns:a16="http://schemas.microsoft.com/office/drawing/2014/main" id="{676E43E3-5036-419D-A93E-8822DAB5231E}"/>
                  </a:ext>
                </a:extLst>
              </p:cNvPr>
              <p:cNvCxnSpPr>
                <a:stCxn id="86" idx="6"/>
                <a:endCxn id="8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7" name="Straight Connector 136">
                <a:extLst>
                  <a:ext uri="{FF2B5EF4-FFF2-40B4-BE49-F238E27FC236}">
                    <a16:creationId xmlns:a16="http://schemas.microsoft.com/office/drawing/2014/main" id="{1F66E40E-BDE9-423F-AC1C-5F78FB302ED2}"/>
                  </a:ext>
                </a:extLst>
              </p:cNvPr>
              <p:cNvCxnSpPr>
                <a:stCxn id="90" idx="4"/>
                <a:endCxn id="8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8" name="Straight Connector 137">
                <a:extLst>
                  <a:ext uri="{FF2B5EF4-FFF2-40B4-BE49-F238E27FC236}">
                    <a16:creationId xmlns:a16="http://schemas.microsoft.com/office/drawing/2014/main" id="{348904FE-D9FD-4F03-9340-7C32967760A8}"/>
                  </a:ext>
                </a:extLst>
              </p:cNvPr>
              <p:cNvCxnSpPr>
                <a:stCxn id="96" idx="4"/>
                <a:endCxn id="8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9" name="Straight Connector 138">
                <a:extLst>
                  <a:ext uri="{FF2B5EF4-FFF2-40B4-BE49-F238E27FC236}">
                    <a16:creationId xmlns:a16="http://schemas.microsoft.com/office/drawing/2014/main" id="{BD24B324-C7DD-4B52-AEB9-1B5AA875F252}"/>
                  </a:ext>
                </a:extLst>
              </p:cNvPr>
              <p:cNvCxnSpPr>
                <a:stCxn id="97" idx="4"/>
                <a:endCxn id="9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00" name="Straight Connector 99">
              <a:extLst>
                <a:ext uri="{FF2B5EF4-FFF2-40B4-BE49-F238E27FC236}">
                  <a16:creationId xmlns:a16="http://schemas.microsoft.com/office/drawing/2014/main" id="{65EFEA63-FC15-429B-A554-5FEBEC24CDD6}"/>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01" name="Group 100">
              <a:extLst>
                <a:ext uri="{FF2B5EF4-FFF2-40B4-BE49-F238E27FC236}">
                  <a16:creationId xmlns:a16="http://schemas.microsoft.com/office/drawing/2014/main" id="{852951C5-9149-40DD-AD0E-6DBCCA5E242F}"/>
                </a:ext>
              </a:extLst>
            </p:cNvPr>
            <p:cNvGrpSpPr/>
            <p:nvPr/>
          </p:nvGrpSpPr>
          <p:grpSpPr>
            <a:xfrm>
              <a:off x="4290453" y="2283026"/>
              <a:ext cx="3671951" cy="2203972"/>
              <a:chOff x="4290453" y="2283026"/>
              <a:chExt cx="3671951" cy="2203972"/>
            </a:xfrm>
          </p:grpSpPr>
          <p:cxnSp>
            <p:nvCxnSpPr>
              <p:cNvPr id="103" name="Straight Connector 102">
                <a:extLst>
                  <a:ext uri="{FF2B5EF4-FFF2-40B4-BE49-F238E27FC236}">
                    <a16:creationId xmlns:a16="http://schemas.microsoft.com/office/drawing/2014/main" id="{EB3FBD36-FBF4-415D-8B52-A9C2B0A3711C}"/>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A040DAF8-86EF-4D28-BBBD-048175FDF6C2}"/>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B54029E6-0A81-4BC2-B9A4-582D8054B613}"/>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6" name="Straight Connector 105">
                <a:extLst>
                  <a:ext uri="{FF2B5EF4-FFF2-40B4-BE49-F238E27FC236}">
                    <a16:creationId xmlns:a16="http://schemas.microsoft.com/office/drawing/2014/main" id="{C0EC8FC5-3B6F-49D4-BC37-7EBEBE9828F0}"/>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7" name="Straight Connector 106">
                <a:extLst>
                  <a:ext uri="{FF2B5EF4-FFF2-40B4-BE49-F238E27FC236}">
                    <a16:creationId xmlns:a16="http://schemas.microsoft.com/office/drawing/2014/main" id="{AC034D6A-52A3-4972-96D2-12D4518F4760}"/>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08" name="Straight Connector 107">
                <a:extLst>
                  <a:ext uri="{FF2B5EF4-FFF2-40B4-BE49-F238E27FC236}">
                    <a16:creationId xmlns:a16="http://schemas.microsoft.com/office/drawing/2014/main" id="{A73D4458-BABC-47CB-AFA8-B808D312A268}"/>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09" name="Straight Connector 108">
                <a:extLst>
                  <a:ext uri="{FF2B5EF4-FFF2-40B4-BE49-F238E27FC236}">
                    <a16:creationId xmlns:a16="http://schemas.microsoft.com/office/drawing/2014/main" id="{A6904D2B-37CC-47DF-ABF8-F42A063DED94}"/>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0" name="Straight Connector 109">
                <a:extLst>
                  <a:ext uri="{FF2B5EF4-FFF2-40B4-BE49-F238E27FC236}">
                    <a16:creationId xmlns:a16="http://schemas.microsoft.com/office/drawing/2014/main" id="{F72131CE-57EA-45C1-9205-4230C1D9659C}"/>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1" name="Straight Connector 110">
                <a:extLst>
                  <a:ext uri="{FF2B5EF4-FFF2-40B4-BE49-F238E27FC236}">
                    <a16:creationId xmlns:a16="http://schemas.microsoft.com/office/drawing/2014/main" id="{FC4281F2-71C0-4DA9-A352-562185D8613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2" name="Straight Connector 111">
                <a:extLst>
                  <a:ext uri="{FF2B5EF4-FFF2-40B4-BE49-F238E27FC236}">
                    <a16:creationId xmlns:a16="http://schemas.microsoft.com/office/drawing/2014/main" id="{1A356E83-2B65-4C3B-BE44-30F9078C1A98}"/>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19DA9656-5A06-473E-BA7B-69D38E4DBC62}"/>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7366DAF7-39BD-47F9-B5F9-63E9B5881BC8}"/>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2" name="Oval 101">
              <a:extLst>
                <a:ext uri="{FF2B5EF4-FFF2-40B4-BE49-F238E27FC236}">
                  <a16:creationId xmlns:a16="http://schemas.microsoft.com/office/drawing/2014/main" id="{8A39EFB8-C864-4560-B0C3-15B97CF0821C}"/>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140" name="Group 139">
            <a:extLst>
              <a:ext uri="{FF2B5EF4-FFF2-40B4-BE49-F238E27FC236}">
                <a16:creationId xmlns:a16="http://schemas.microsoft.com/office/drawing/2014/main" id="{B7CC19F8-0561-4B1A-BB71-BDE53C9D21EA}"/>
              </a:ext>
            </a:extLst>
          </p:cNvPr>
          <p:cNvGrpSpPr/>
          <p:nvPr/>
        </p:nvGrpSpPr>
        <p:grpSpPr>
          <a:xfrm>
            <a:off x="3240924" y="4696734"/>
            <a:ext cx="1190675" cy="747109"/>
            <a:chOff x="3890355" y="1882933"/>
            <a:chExt cx="4599467" cy="2886014"/>
          </a:xfrm>
        </p:grpSpPr>
        <p:pic>
          <p:nvPicPr>
            <p:cNvPr id="141" name="Picture 140">
              <a:extLst>
                <a:ext uri="{FF2B5EF4-FFF2-40B4-BE49-F238E27FC236}">
                  <a16:creationId xmlns:a16="http://schemas.microsoft.com/office/drawing/2014/main" id="{3FA1B95D-29B7-4A90-A89F-C505F5993A0F}"/>
                </a:ext>
              </a:extLst>
            </p:cNvPr>
            <p:cNvPicPr>
              <a:picLocks noChangeAspect="1"/>
            </p:cNvPicPr>
            <p:nvPr/>
          </p:nvPicPr>
          <p:blipFill rotWithShape="1">
            <a:blip r:embed="rId7">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142" name="Oval 141">
              <a:extLst>
                <a:ext uri="{FF2B5EF4-FFF2-40B4-BE49-F238E27FC236}">
                  <a16:creationId xmlns:a16="http://schemas.microsoft.com/office/drawing/2014/main" id="{97FC53AC-2B7C-4D66-9F38-80FAF1E9DBAB}"/>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Oval 142">
              <a:extLst>
                <a:ext uri="{FF2B5EF4-FFF2-40B4-BE49-F238E27FC236}">
                  <a16:creationId xmlns:a16="http://schemas.microsoft.com/office/drawing/2014/main" id="{B9ADBC9E-B298-4120-A04B-4C82A92268E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Oval 143">
              <a:extLst>
                <a:ext uri="{FF2B5EF4-FFF2-40B4-BE49-F238E27FC236}">
                  <a16:creationId xmlns:a16="http://schemas.microsoft.com/office/drawing/2014/main" id="{5B0CB761-8DE3-4C21-8F60-58862DACE974}"/>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8C3DCF5F-1264-4561-A3C3-684A8FE20F71}"/>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7EA42136-0995-49EA-A5DF-DA7D93AEECC2}"/>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4D406A37-4687-4445-AC95-37C3699C5331}"/>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33C992D-9985-4E95-9F47-3F362ADED982}"/>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08F65C22-9FEC-484D-94C9-E56E5EEA41A2}"/>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DE4A5F9A-C17D-4BBC-B1B7-CCCA1F54AE34}"/>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D49B1B3A-0748-43D8-8B5A-17FDB18CC76A}"/>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ADD7A914-6F2D-4AB6-B75E-392E1AC98CCD}"/>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72B292D3-DE0F-4884-B60A-56364CD61BB4}"/>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A9FC66D5-0427-4C22-9A0E-6B92D67AA08B}"/>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35DA4117-B9D6-4898-A6AB-C6C77EDD1873}"/>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6" name="Group 155">
              <a:extLst>
                <a:ext uri="{FF2B5EF4-FFF2-40B4-BE49-F238E27FC236}">
                  <a16:creationId xmlns:a16="http://schemas.microsoft.com/office/drawing/2014/main" id="{19754E3B-EAD3-4CED-8F9F-F8F1C9B0D1B0}"/>
                </a:ext>
              </a:extLst>
            </p:cNvPr>
            <p:cNvGrpSpPr/>
            <p:nvPr/>
          </p:nvGrpSpPr>
          <p:grpSpPr>
            <a:xfrm>
              <a:off x="4201215" y="2247439"/>
              <a:ext cx="3893050" cy="2241907"/>
              <a:chOff x="4201215" y="2247439"/>
              <a:chExt cx="3893050" cy="2241907"/>
            </a:xfrm>
          </p:grpSpPr>
          <p:cxnSp>
            <p:nvCxnSpPr>
              <p:cNvPr id="170" name="Straight Connector 169">
                <a:extLst>
                  <a:ext uri="{FF2B5EF4-FFF2-40B4-BE49-F238E27FC236}">
                    <a16:creationId xmlns:a16="http://schemas.microsoft.com/office/drawing/2014/main" id="{E03C7441-1EA1-4884-8F3C-DB1907E6C91C}"/>
                  </a:ext>
                </a:extLst>
              </p:cNvPr>
              <p:cNvCxnSpPr>
                <a:stCxn id="145" idx="7"/>
                <a:endCxn id="14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1" name="Straight Connector 170">
                <a:extLst>
                  <a:ext uri="{FF2B5EF4-FFF2-40B4-BE49-F238E27FC236}">
                    <a16:creationId xmlns:a16="http://schemas.microsoft.com/office/drawing/2014/main" id="{81A603D7-6BA8-45D2-8FEF-A5127A7CB325}"/>
                  </a:ext>
                </a:extLst>
              </p:cNvPr>
              <p:cNvCxnSpPr>
                <a:stCxn id="145" idx="0"/>
                <a:endCxn id="14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2" name="Straight Connector 171">
                <a:extLst>
                  <a:ext uri="{FF2B5EF4-FFF2-40B4-BE49-F238E27FC236}">
                    <a16:creationId xmlns:a16="http://schemas.microsoft.com/office/drawing/2014/main" id="{9FD3AE78-A59D-41B4-A9E1-49105E2AA07C}"/>
                  </a:ext>
                </a:extLst>
              </p:cNvPr>
              <p:cNvCxnSpPr>
                <a:stCxn id="144" idx="0"/>
                <a:endCxn id="14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3" name="Straight Connector 172">
                <a:extLst>
                  <a:ext uri="{FF2B5EF4-FFF2-40B4-BE49-F238E27FC236}">
                    <a16:creationId xmlns:a16="http://schemas.microsoft.com/office/drawing/2014/main" id="{025BD4DE-C280-4739-A9A9-E18D396C3364}"/>
                  </a:ext>
                </a:extLst>
              </p:cNvPr>
              <p:cNvCxnSpPr>
                <a:stCxn id="146" idx="1"/>
                <a:endCxn id="14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30A4F9D2-708E-4606-B241-7174F02A31BE}"/>
                  </a:ext>
                </a:extLst>
              </p:cNvPr>
              <p:cNvCxnSpPr>
                <a:stCxn id="143" idx="7"/>
                <a:endCxn id="14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F31223A6-C132-4D9C-B8AC-688C173317D9}"/>
                  </a:ext>
                </a:extLst>
              </p:cNvPr>
              <p:cNvCxnSpPr>
                <a:stCxn id="143" idx="5"/>
                <a:endCxn id="14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87B8A9E5-2C28-4C12-BB11-D9BCF251AE93}"/>
                  </a:ext>
                </a:extLst>
              </p:cNvPr>
              <p:cNvCxnSpPr>
                <a:stCxn id="149" idx="3"/>
                <a:endCxn id="14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2400FB8D-9138-4467-BA5F-2699C50617B0}"/>
                  </a:ext>
                </a:extLst>
              </p:cNvPr>
              <p:cNvCxnSpPr>
                <a:stCxn id="150" idx="3"/>
                <a:endCxn id="14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8C461A8F-3D0D-4EE7-961F-6D62BA8A2189}"/>
                  </a:ext>
                </a:extLst>
              </p:cNvPr>
              <p:cNvCxnSpPr>
                <a:stCxn id="151" idx="4"/>
                <a:endCxn id="15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79F01638-CB8D-4066-BC6A-2E0E9668F418}"/>
                  </a:ext>
                </a:extLst>
              </p:cNvPr>
              <p:cNvCxnSpPr>
                <a:stCxn id="151" idx="1"/>
                <a:endCxn id="15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C31246F4-FEEB-4DCE-B52C-689F23676572}"/>
                  </a:ext>
                </a:extLst>
              </p:cNvPr>
              <p:cNvCxnSpPr>
                <a:stCxn id="152" idx="3"/>
                <a:endCxn id="14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F268FF1C-8FAC-4E31-975F-2D0031FAA226}"/>
                  </a:ext>
                </a:extLst>
              </p:cNvPr>
              <p:cNvCxnSpPr>
                <a:stCxn id="152" idx="1"/>
                <a:endCxn id="15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2CAFB069-EB37-476B-A160-C6267EF199A2}"/>
                  </a:ext>
                </a:extLst>
              </p:cNvPr>
              <p:cNvCxnSpPr>
                <a:stCxn id="154" idx="7"/>
                <a:endCxn id="15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9D3BB6CE-8071-43D0-84F5-3C905CAC85EA}"/>
                  </a:ext>
                </a:extLst>
              </p:cNvPr>
              <p:cNvCxnSpPr>
                <a:stCxn id="146" idx="7"/>
                <a:endCxn id="15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53F2A53F-2A8C-4F68-8B9A-0310C53F6095}"/>
                  </a:ext>
                </a:extLst>
              </p:cNvPr>
              <p:cNvCxnSpPr>
                <a:stCxn id="142" idx="1"/>
                <a:endCxn id="15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5" name="Straight Connector 184">
                <a:extLst>
                  <a:ext uri="{FF2B5EF4-FFF2-40B4-BE49-F238E27FC236}">
                    <a16:creationId xmlns:a16="http://schemas.microsoft.com/office/drawing/2014/main" id="{CBF98AEE-2E22-4E76-AA17-B0E418A90D08}"/>
                  </a:ext>
                </a:extLst>
              </p:cNvPr>
              <p:cNvCxnSpPr>
                <a:stCxn id="155" idx="4"/>
                <a:endCxn id="14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43929560-0BA9-4FF7-AC32-D4A83F054A26}"/>
                  </a:ext>
                </a:extLst>
              </p:cNvPr>
              <p:cNvCxnSpPr>
                <a:stCxn id="142" idx="4"/>
                <a:endCxn id="15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D9C33574-4095-478F-BC35-2A88C181CD11}"/>
                  </a:ext>
                </a:extLst>
              </p:cNvPr>
              <p:cNvCxnSpPr>
                <a:stCxn id="143" idx="1"/>
                <a:endCxn id="14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57" name="Group 156">
              <a:extLst>
                <a:ext uri="{FF2B5EF4-FFF2-40B4-BE49-F238E27FC236}">
                  <a16:creationId xmlns:a16="http://schemas.microsoft.com/office/drawing/2014/main" id="{68332D9A-C5CD-48F2-80BF-8C8E4303B0CD}"/>
                </a:ext>
              </a:extLst>
            </p:cNvPr>
            <p:cNvGrpSpPr/>
            <p:nvPr/>
          </p:nvGrpSpPr>
          <p:grpSpPr>
            <a:xfrm>
              <a:off x="4277813" y="2245092"/>
              <a:ext cx="3814109" cy="2241907"/>
              <a:chOff x="4277813" y="2245092"/>
              <a:chExt cx="3814109" cy="2241907"/>
            </a:xfrm>
          </p:grpSpPr>
          <p:cxnSp>
            <p:nvCxnSpPr>
              <p:cNvPr id="159" name="Straight Connector 158">
                <a:extLst>
                  <a:ext uri="{FF2B5EF4-FFF2-40B4-BE49-F238E27FC236}">
                    <a16:creationId xmlns:a16="http://schemas.microsoft.com/office/drawing/2014/main" id="{08FD53DB-663F-45CF-8119-C1653A3ABFA9}"/>
                  </a:ext>
                </a:extLst>
              </p:cNvPr>
              <p:cNvCxnSpPr>
                <a:stCxn id="143" idx="1"/>
                <a:endCxn id="14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9481491B-35F2-4DEA-A0F5-D8C17E833D2B}"/>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3309BEA7-AE23-4B9D-BFB8-BF235840E6B2}"/>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D7F0BBAD-D983-4B32-B2CF-C5C32BC3A663}"/>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29678C6E-A8C1-4013-979F-36CDAFA2F797}"/>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EAFDF1BC-E2CE-4346-9E1C-C6914C0A4CDE}"/>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69EC238F-A4F6-4F20-B2A4-49E84FAFF4A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A9A1AEF-A8E2-4035-A1A6-689A8ED5BDB8}"/>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AF54F6D9-AD12-4574-AE94-46996DEC9A7E}"/>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973AFBA9-F51D-4610-9970-821CDF906F73}"/>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69" name="Straight Connector 168">
                <a:extLst>
                  <a:ext uri="{FF2B5EF4-FFF2-40B4-BE49-F238E27FC236}">
                    <a16:creationId xmlns:a16="http://schemas.microsoft.com/office/drawing/2014/main" id="{5843349A-C2B8-4008-A84B-0CC1F5C63B7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58" name="Oval 157">
              <a:extLst>
                <a:ext uri="{FF2B5EF4-FFF2-40B4-BE49-F238E27FC236}">
                  <a16:creationId xmlns:a16="http://schemas.microsoft.com/office/drawing/2014/main" id="{5C85BFB5-9405-4BEA-9FF4-3C0412E80E07}"/>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8" name="Arrow: U-Turn 187">
            <a:extLst>
              <a:ext uri="{FF2B5EF4-FFF2-40B4-BE49-F238E27FC236}">
                <a16:creationId xmlns:a16="http://schemas.microsoft.com/office/drawing/2014/main" id="{B1700837-951C-4716-B872-C464F23E91F5}"/>
              </a:ext>
            </a:extLst>
          </p:cNvPr>
          <p:cNvSpPr/>
          <p:nvPr/>
        </p:nvSpPr>
        <p:spPr>
          <a:xfrm rot="5400000">
            <a:off x="6304599" y="257400"/>
            <a:ext cx="2901539" cy="5495810"/>
          </a:xfrm>
          <a:prstGeom prst="uturnArrow">
            <a:avLst>
              <a:gd name="adj1" fmla="val 4936"/>
              <a:gd name="adj2" fmla="val 5181"/>
              <a:gd name="adj3" fmla="val 4523"/>
              <a:gd name="adj4" fmla="val 28910"/>
              <a:gd name="adj5" fmla="val 96301"/>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89" name="Arrow: Bent 188">
            <a:extLst>
              <a:ext uri="{FF2B5EF4-FFF2-40B4-BE49-F238E27FC236}">
                <a16:creationId xmlns:a16="http://schemas.microsoft.com/office/drawing/2014/main" id="{F0F5F7B8-17F7-4284-A261-EF186C1FA504}"/>
              </a:ext>
            </a:extLst>
          </p:cNvPr>
          <p:cNvSpPr/>
          <p:nvPr/>
        </p:nvSpPr>
        <p:spPr>
          <a:xfrm flipV="1">
            <a:off x="2563329" y="4560226"/>
            <a:ext cx="1169977" cy="1796472"/>
          </a:xfrm>
          <a:prstGeom prst="bentArrow">
            <a:avLst>
              <a:gd name="adj1" fmla="val 12410"/>
              <a:gd name="adj2" fmla="val 17546"/>
              <a:gd name="adj3" fmla="val 20491"/>
              <a:gd name="adj4" fmla="val 43750"/>
            </a:avLst>
          </a:prstGeom>
          <a:solidFill>
            <a:schemeClr val="accent3"/>
          </a:solidFill>
          <a:ln w="28575">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0" name="Arrow: Bent 189">
            <a:extLst>
              <a:ext uri="{FF2B5EF4-FFF2-40B4-BE49-F238E27FC236}">
                <a16:creationId xmlns:a16="http://schemas.microsoft.com/office/drawing/2014/main" id="{7CD019E6-6C7D-44EC-AB35-9DE149D884D1}"/>
              </a:ext>
            </a:extLst>
          </p:cNvPr>
          <p:cNvSpPr/>
          <p:nvPr/>
        </p:nvSpPr>
        <p:spPr>
          <a:xfrm>
            <a:off x="4334387" y="3110019"/>
            <a:ext cx="3492895" cy="460128"/>
          </a:xfrm>
          <a:prstGeom prst="bentArrow">
            <a:avLst>
              <a:gd name="adj1" fmla="val 23805"/>
              <a:gd name="adj2" fmla="val 25083"/>
              <a:gd name="adj3" fmla="val 32047"/>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1" name="Arrow: Bent 190">
            <a:extLst>
              <a:ext uri="{FF2B5EF4-FFF2-40B4-BE49-F238E27FC236}">
                <a16:creationId xmlns:a16="http://schemas.microsoft.com/office/drawing/2014/main" id="{827EBF28-04E6-4884-A4F8-B0F035756893}"/>
              </a:ext>
            </a:extLst>
          </p:cNvPr>
          <p:cNvSpPr/>
          <p:nvPr/>
        </p:nvSpPr>
        <p:spPr>
          <a:xfrm rot="10800000">
            <a:off x="5207069" y="3636220"/>
            <a:ext cx="3214596" cy="427831"/>
          </a:xfrm>
          <a:prstGeom prst="bentArrow">
            <a:avLst>
              <a:gd name="adj1" fmla="val 30031"/>
              <a:gd name="adj2" fmla="val 27898"/>
              <a:gd name="adj3" fmla="val 25000"/>
              <a:gd name="adj4" fmla="val 43750"/>
            </a:avLst>
          </a:prstGeom>
          <a:solidFill>
            <a:schemeClr val="accent3"/>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5" name="Rectangle: Rounded Corners 14">
            <a:extLst>
              <a:ext uri="{FF2B5EF4-FFF2-40B4-BE49-F238E27FC236}">
                <a16:creationId xmlns:a16="http://schemas.microsoft.com/office/drawing/2014/main" id="{A6631019-37F5-45C5-BE3E-A339985F3582}"/>
              </a:ext>
            </a:extLst>
          </p:cNvPr>
          <p:cNvSpPr/>
          <p:nvPr/>
        </p:nvSpPr>
        <p:spPr>
          <a:xfrm>
            <a:off x="4710787" y="1373997"/>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pic>
        <p:nvPicPr>
          <p:cNvPr id="192" name="Picture 191">
            <a:extLst>
              <a:ext uri="{FF2B5EF4-FFF2-40B4-BE49-F238E27FC236}">
                <a16:creationId xmlns:a16="http://schemas.microsoft.com/office/drawing/2014/main" id="{B0062287-10DB-46D6-B297-3D092C4302A5}"/>
              </a:ext>
            </a:extLst>
          </p:cNvPr>
          <p:cNvPicPr>
            <a:picLocks noChangeAspect="1"/>
          </p:cNvPicPr>
          <p:nvPr/>
        </p:nvPicPr>
        <p:blipFill rotWithShape="1">
          <a:blip r:embed="rId8"/>
          <a:srcRect r="66772"/>
          <a:stretch/>
        </p:blipFill>
        <p:spPr>
          <a:xfrm>
            <a:off x="9915154" y="4363221"/>
            <a:ext cx="2037694" cy="1949426"/>
          </a:xfrm>
          <a:prstGeom prst="rect">
            <a:avLst/>
          </a:prstGeom>
        </p:spPr>
      </p:pic>
      <p:pic>
        <p:nvPicPr>
          <p:cNvPr id="193" name="Picture 192">
            <a:extLst>
              <a:ext uri="{FF2B5EF4-FFF2-40B4-BE49-F238E27FC236}">
                <a16:creationId xmlns:a16="http://schemas.microsoft.com/office/drawing/2014/main" id="{59F40C95-2DD0-4D25-B2A3-0E4A2B3C80DD}"/>
              </a:ext>
            </a:extLst>
          </p:cNvPr>
          <p:cNvPicPr>
            <a:picLocks noChangeAspect="1"/>
          </p:cNvPicPr>
          <p:nvPr/>
        </p:nvPicPr>
        <p:blipFill>
          <a:blip r:embed="rId9"/>
          <a:stretch>
            <a:fillRect/>
          </a:stretch>
        </p:blipFill>
        <p:spPr>
          <a:xfrm>
            <a:off x="10111490" y="120078"/>
            <a:ext cx="1969640" cy="1486679"/>
          </a:xfrm>
          <a:prstGeom prst="rect">
            <a:avLst/>
          </a:prstGeom>
        </p:spPr>
      </p:pic>
      <p:sp>
        <p:nvSpPr>
          <p:cNvPr id="194" name="Arrow: Bent 193">
            <a:extLst>
              <a:ext uri="{FF2B5EF4-FFF2-40B4-BE49-F238E27FC236}">
                <a16:creationId xmlns:a16="http://schemas.microsoft.com/office/drawing/2014/main" id="{C7B6F6FD-7324-4CCD-B710-60F586DCE56D}"/>
              </a:ext>
            </a:extLst>
          </p:cNvPr>
          <p:cNvSpPr/>
          <p:nvPr/>
        </p:nvSpPr>
        <p:spPr>
          <a:xfrm>
            <a:off x="4335074" y="3110501"/>
            <a:ext cx="3492895" cy="460128"/>
          </a:xfrm>
          <a:prstGeom prst="bentArrow">
            <a:avLst>
              <a:gd name="adj1" fmla="val 23805"/>
              <a:gd name="adj2" fmla="val 25083"/>
              <a:gd name="adj3" fmla="val 32047"/>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5" name="Arrow: Bent 194">
            <a:extLst>
              <a:ext uri="{FF2B5EF4-FFF2-40B4-BE49-F238E27FC236}">
                <a16:creationId xmlns:a16="http://schemas.microsoft.com/office/drawing/2014/main" id="{6BDC11D5-3E1B-4983-9F21-420F225C8D1C}"/>
              </a:ext>
            </a:extLst>
          </p:cNvPr>
          <p:cNvSpPr/>
          <p:nvPr/>
        </p:nvSpPr>
        <p:spPr>
          <a:xfrm rot="10800000">
            <a:off x="5207756" y="3636702"/>
            <a:ext cx="3214596" cy="427831"/>
          </a:xfrm>
          <a:prstGeom prst="bentArrow">
            <a:avLst>
              <a:gd name="adj1" fmla="val 30031"/>
              <a:gd name="adj2" fmla="val 27898"/>
              <a:gd name="adj3" fmla="val 25000"/>
              <a:gd name="adj4" fmla="val 43750"/>
            </a:avLst>
          </a:prstGeom>
          <a:solidFill>
            <a:schemeClr val="accent1"/>
          </a:solidFill>
          <a:ln w="28575">
            <a:solidFill>
              <a:schemeClr val="bg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196" name="Rectangle 195">
            <a:extLst>
              <a:ext uri="{FF2B5EF4-FFF2-40B4-BE49-F238E27FC236}">
                <a16:creationId xmlns:a16="http://schemas.microsoft.com/office/drawing/2014/main" id="{6079A523-8B29-4FB3-B1A7-61B1B6FFD822}"/>
              </a:ext>
            </a:extLst>
          </p:cNvPr>
          <p:cNvSpPr/>
          <p:nvPr/>
        </p:nvSpPr>
        <p:spPr>
          <a:xfrm>
            <a:off x="2824844" y="2434685"/>
            <a:ext cx="6542313" cy="203592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Utilizing topology to explore new regions in adaptive sampling</a:t>
            </a:r>
          </a:p>
          <a:p>
            <a:pPr marL="285750" indent="-285750">
              <a:buFont typeface="Arial" panose="020B0604020202020204" pitchFamily="34" charset="0"/>
              <a:buChar char="•"/>
            </a:pPr>
            <a:r>
              <a:rPr lang="en-US" dirty="0"/>
              <a:t>Development of structured sensitivity analysis framework</a:t>
            </a:r>
          </a:p>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Efficient graph computation for wider class of graphs</a:t>
            </a:r>
          </a:p>
          <a:p>
            <a:pPr marL="285750" indent="-285750">
              <a:buFont typeface="Arial" panose="020B0604020202020204" pitchFamily="34" charset="0"/>
              <a:buChar char="•"/>
            </a:pPr>
            <a:r>
              <a:rPr lang="en-US" dirty="0"/>
              <a:t>Systematic evaluation strategies for graph models</a:t>
            </a:r>
          </a:p>
        </p:txBody>
      </p:sp>
    </p:spTree>
    <p:extLst>
      <p:ext uri="{BB962C8B-B14F-4D97-AF65-F5344CB8AC3E}">
        <p14:creationId xmlns:p14="http://schemas.microsoft.com/office/powerpoint/2010/main" val="26531691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500"/>
                                        <p:tgtEl>
                                          <p:spTgt spid="75"/>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40"/>
                                        </p:tgtEl>
                                        <p:attrNameLst>
                                          <p:attrName>style.visibility</p:attrName>
                                        </p:attrNameLst>
                                      </p:cBhvr>
                                      <p:to>
                                        <p:strVal val="visible"/>
                                      </p:to>
                                    </p:set>
                                    <p:animEffect transition="in" filter="fade">
                                      <p:cBhvr>
                                        <p:cTn id="16" dur="500"/>
                                        <p:tgtEl>
                                          <p:spTgt spid="140"/>
                                        </p:tgtEl>
                                      </p:cBhvr>
                                    </p:animEffect>
                                  </p:childTnLst>
                                </p:cTn>
                              </p:par>
                              <p:par>
                                <p:cTn id="17" presetID="10" presetClass="entr" presetSubtype="0" fill="hold" nodeType="withEffect">
                                  <p:stCondLst>
                                    <p:cond delay="0"/>
                                  </p:stCondLst>
                                  <p:childTnLst>
                                    <p:set>
                                      <p:cBhvr>
                                        <p:cTn id="18" dur="1" fill="hold">
                                          <p:stCondLst>
                                            <p:cond delay="0"/>
                                          </p:stCondLst>
                                        </p:cTn>
                                        <p:tgtEl>
                                          <p:spTgt spid="83"/>
                                        </p:tgtEl>
                                        <p:attrNameLst>
                                          <p:attrName>style.visibility</p:attrName>
                                        </p:attrNameLst>
                                      </p:cBhvr>
                                      <p:to>
                                        <p:strVal val="visible"/>
                                      </p:to>
                                    </p:set>
                                    <p:animEffect transition="in" filter="fade">
                                      <p:cBhvr>
                                        <p:cTn id="19" dur="500"/>
                                        <p:tgtEl>
                                          <p:spTgt spid="83"/>
                                        </p:tgtEl>
                                      </p:cBhvr>
                                    </p:animEffect>
                                  </p:childTnLst>
                                </p:cTn>
                              </p:par>
                              <p:par>
                                <p:cTn id="20" presetID="10" presetClass="entr" presetSubtype="0" fill="hold"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500"/>
                                        <p:tgtEl>
                                          <p:spTgt spid="82"/>
                                        </p:tgtEl>
                                      </p:cBhvr>
                                    </p:animEffect>
                                  </p:childTnLst>
                                </p:cTn>
                              </p:par>
                            </p:childTnLst>
                          </p:cTn>
                        </p:par>
                        <p:par>
                          <p:cTn id="23" fill="hold">
                            <p:stCondLst>
                              <p:cond delay="500"/>
                            </p:stCondLst>
                            <p:childTnLst>
                              <p:par>
                                <p:cTn id="24" presetID="21" presetClass="entr" presetSubtype="1" fill="hold" grpId="0" nodeType="afterEffect">
                                  <p:stCondLst>
                                    <p:cond delay="0"/>
                                  </p:stCondLst>
                                  <p:childTnLst>
                                    <p:set>
                                      <p:cBhvr>
                                        <p:cTn id="25" dur="1" fill="hold">
                                          <p:stCondLst>
                                            <p:cond delay="0"/>
                                          </p:stCondLst>
                                        </p:cTn>
                                        <p:tgtEl>
                                          <p:spTgt spid="188"/>
                                        </p:tgtEl>
                                        <p:attrNameLst>
                                          <p:attrName>style.visibility</p:attrName>
                                        </p:attrNameLst>
                                      </p:cBhvr>
                                      <p:to>
                                        <p:strVal val="visible"/>
                                      </p:to>
                                    </p:set>
                                    <p:animEffect transition="in" filter="wheel(1)">
                                      <p:cBhvr>
                                        <p:cTn id="26" dur="500"/>
                                        <p:tgtEl>
                                          <p:spTgt spid="188"/>
                                        </p:tgtEl>
                                      </p:cBhvr>
                                    </p:animEffect>
                                  </p:childTnLst>
                                </p:cTn>
                              </p:par>
                            </p:childTnLst>
                          </p:cTn>
                        </p:par>
                        <p:par>
                          <p:cTn id="27" fill="hold">
                            <p:stCondLst>
                              <p:cond delay="1000"/>
                            </p:stCondLst>
                            <p:childTnLst>
                              <p:par>
                                <p:cTn id="28" presetID="22" presetClass="entr" presetSubtype="8" fill="hold" grpId="0" nodeType="afterEffect">
                                  <p:stCondLst>
                                    <p:cond delay="0"/>
                                  </p:stCondLst>
                                  <p:childTnLst>
                                    <p:set>
                                      <p:cBhvr>
                                        <p:cTn id="29" dur="1" fill="hold">
                                          <p:stCondLst>
                                            <p:cond delay="0"/>
                                          </p:stCondLst>
                                        </p:cTn>
                                        <p:tgtEl>
                                          <p:spTgt spid="190"/>
                                        </p:tgtEl>
                                        <p:attrNameLst>
                                          <p:attrName>style.visibility</p:attrName>
                                        </p:attrNameLst>
                                      </p:cBhvr>
                                      <p:to>
                                        <p:strVal val="visible"/>
                                      </p:to>
                                    </p:set>
                                    <p:animEffect transition="in" filter="wipe(left)">
                                      <p:cBhvr>
                                        <p:cTn id="30" dur="500"/>
                                        <p:tgtEl>
                                          <p:spTgt spid="190"/>
                                        </p:tgtEl>
                                      </p:cBhvr>
                                    </p:animEffect>
                                  </p:childTnLst>
                                </p:cTn>
                              </p:par>
                            </p:childTnLst>
                          </p:cTn>
                        </p:par>
                        <p:par>
                          <p:cTn id="31" fill="hold">
                            <p:stCondLst>
                              <p:cond delay="1500"/>
                            </p:stCondLst>
                            <p:childTnLst>
                              <p:par>
                                <p:cTn id="32" presetID="22" presetClass="entr" presetSubtype="2" fill="hold" grpId="0" nodeType="afterEffect">
                                  <p:stCondLst>
                                    <p:cond delay="0"/>
                                  </p:stCondLst>
                                  <p:childTnLst>
                                    <p:set>
                                      <p:cBhvr>
                                        <p:cTn id="33" dur="1" fill="hold">
                                          <p:stCondLst>
                                            <p:cond delay="0"/>
                                          </p:stCondLst>
                                        </p:cTn>
                                        <p:tgtEl>
                                          <p:spTgt spid="191"/>
                                        </p:tgtEl>
                                        <p:attrNameLst>
                                          <p:attrName>style.visibility</p:attrName>
                                        </p:attrNameLst>
                                      </p:cBhvr>
                                      <p:to>
                                        <p:strVal val="visible"/>
                                      </p:to>
                                    </p:set>
                                    <p:animEffect transition="in" filter="wipe(right)">
                                      <p:cBhvr>
                                        <p:cTn id="34" dur="500"/>
                                        <p:tgtEl>
                                          <p:spTgt spid="191"/>
                                        </p:tgtEl>
                                      </p:cBhvr>
                                    </p:animEffect>
                                  </p:childTnLst>
                                </p:cTn>
                              </p:par>
                            </p:childTnLst>
                          </p:cTn>
                        </p:par>
                        <p:par>
                          <p:cTn id="35" fill="hold">
                            <p:stCondLst>
                              <p:cond delay="2000"/>
                            </p:stCondLst>
                            <p:childTnLst>
                              <p:par>
                                <p:cTn id="36" presetID="22" presetClass="entr" presetSubtype="1" fill="hold" grpId="0" nodeType="afterEffect">
                                  <p:stCondLst>
                                    <p:cond delay="0"/>
                                  </p:stCondLst>
                                  <p:childTnLst>
                                    <p:set>
                                      <p:cBhvr>
                                        <p:cTn id="37" dur="1" fill="hold">
                                          <p:stCondLst>
                                            <p:cond delay="0"/>
                                          </p:stCondLst>
                                        </p:cTn>
                                        <p:tgtEl>
                                          <p:spTgt spid="189"/>
                                        </p:tgtEl>
                                        <p:attrNameLst>
                                          <p:attrName>style.visibility</p:attrName>
                                        </p:attrNameLst>
                                      </p:cBhvr>
                                      <p:to>
                                        <p:strVal val="visible"/>
                                      </p:to>
                                    </p:set>
                                    <p:animEffect transition="in" filter="wipe(up)">
                                      <p:cBhvr>
                                        <p:cTn id="38" dur="500"/>
                                        <p:tgtEl>
                                          <p:spTgt spid="18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fade">
                                      <p:cBhvr>
                                        <p:cTn id="43" dur="500"/>
                                        <p:tgtEl>
                                          <p:spTgt spid="192"/>
                                        </p:tgtEl>
                                      </p:cBhvr>
                                    </p:animEffect>
                                  </p:childTnLst>
                                </p:cTn>
                              </p:par>
                              <p:par>
                                <p:cTn id="44" presetID="10" presetClass="entr" presetSubtype="0" fill="hold" nodeType="withEffect">
                                  <p:stCondLst>
                                    <p:cond delay="0"/>
                                  </p:stCondLst>
                                  <p:childTnLst>
                                    <p:set>
                                      <p:cBhvr>
                                        <p:cTn id="45" dur="1" fill="hold">
                                          <p:stCondLst>
                                            <p:cond delay="0"/>
                                          </p:stCondLst>
                                        </p:cTn>
                                        <p:tgtEl>
                                          <p:spTgt spid="193"/>
                                        </p:tgtEl>
                                        <p:attrNameLst>
                                          <p:attrName>style.visibility</p:attrName>
                                        </p:attrNameLst>
                                      </p:cBhvr>
                                      <p:to>
                                        <p:strVal val="visible"/>
                                      </p:to>
                                    </p:set>
                                    <p:animEffect transition="in" filter="fade">
                                      <p:cBhvr>
                                        <p:cTn id="46" dur="500"/>
                                        <p:tgtEl>
                                          <p:spTgt spid="193"/>
                                        </p:tgtEl>
                                      </p:cBhvr>
                                    </p:animEffect>
                                  </p:childTnLst>
                                </p:cTn>
                              </p:par>
                            </p:childTnLst>
                          </p:cTn>
                        </p:par>
                        <p:par>
                          <p:cTn id="47" fill="hold">
                            <p:stCondLst>
                              <p:cond delay="500"/>
                            </p:stCondLst>
                            <p:childTnLst>
                              <p:par>
                                <p:cTn id="48" presetID="22" presetClass="entr" presetSubtype="8" fill="hold" grpId="0" nodeType="afterEffect">
                                  <p:stCondLst>
                                    <p:cond delay="0"/>
                                  </p:stCondLst>
                                  <p:childTnLst>
                                    <p:set>
                                      <p:cBhvr>
                                        <p:cTn id="49" dur="1" fill="hold">
                                          <p:stCondLst>
                                            <p:cond delay="0"/>
                                          </p:stCondLst>
                                        </p:cTn>
                                        <p:tgtEl>
                                          <p:spTgt spid="194"/>
                                        </p:tgtEl>
                                        <p:attrNameLst>
                                          <p:attrName>style.visibility</p:attrName>
                                        </p:attrNameLst>
                                      </p:cBhvr>
                                      <p:to>
                                        <p:strVal val="visible"/>
                                      </p:to>
                                    </p:set>
                                    <p:animEffect transition="in" filter="wipe(left)">
                                      <p:cBhvr>
                                        <p:cTn id="50" dur="500"/>
                                        <p:tgtEl>
                                          <p:spTgt spid="194"/>
                                        </p:tgtEl>
                                      </p:cBhvr>
                                    </p:animEffect>
                                  </p:childTnLst>
                                </p:cTn>
                              </p:par>
                            </p:childTnLst>
                          </p:cTn>
                        </p:par>
                        <p:par>
                          <p:cTn id="51" fill="hold">
                            <p:stCondLst>
                              <p:cond delay="1000"/>
                            </p:stCondLst>
                            <p:childTnLst>
                              <p:par>
                                <p:cTn id="52" presetID="22" presetClass="entr" presetSubtype="2" fill="hold" grpId="0" nodeType="afterEffect">
                                  <p:stCondLst>
                                    <p:cond delay="0"/>
                                  </p:stCondLst>
                                  <p:childTnLst>
                                    <p:set>
                                      <p:cBhvr>
                                        <p:cTn id="53" dur="1" fill="hold">
                                          <p:stCondLst>
                                            <p:cond delay="0"/>
                                          </p:stCondLst>
                                        </p:cTn>
                                        <p:tgtEl>
                                          <p:spTgt spid="195"/>
                                        </p:tgtEl>
                                        <p:attrNameLst>
                                          <p:attrName>style.visibility</p:attrName>
                                        </p:attrNameLst>
                                      </p:cBhvr>
                                      <p:to>
                                        <p:strVal val="visible"/>
                                      </p:to>
                                    </p:set>
                                    <p:animEffect transition="in" filter="wipe(right)">
                                      <p:cBhvr>
                                        <p:cTn id="54" dur="500"/>
                                        <p:tgtEl>
                                          <p:spTgt spid="195"/>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196"/>
                                        </p:tgtEl>
                                        <p:attrNameLst>
                                          <p:attrName>style.visibility</p:attrName>
                                        </p:attrNameLst>
                                      </p:cBhvr>
                                      <p:to>
                                        <p:strVal val="visible"/>
                                      </p:to>
                                    </p:set>
                                    <p:animEffect transition="in" filter="fade">
                                      <p:cBhvr>
                                        <p:cTn id="59"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animBg="1"/>
      <p:bldP spid="189" grpId="0" animBg="1"/>
      <p:bldP spid="190" grpId="0" animBg="1"/>
      <p:bldP spid="191" grpId="0" animBg="1"/>
      <p:bldP spid="194" grpId="0" animBg="1"/>
      <p:bldP spid="195" grpId="0" animBg="1"/>
      <p:bldP spid="19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65</a:t>
            </a:fld>
            <a:endParaRPr lang="en-US"/>
          </a:p>
        </p:txBody>
      </p:sp>
    </p:spTree>
    <p:extLst>
      <p:ext uri="{BB962C8B-B14F-4D97-AF65-F5344CB8AC3E}">
        <p14:creationId xmlns:p14="http://schemas.microsoft.com/office/powerpoint/2010/main" val="28186326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66</a:t>
            </a:fld>
            <a:endParaRPr lang="en-US"/>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7823680" y="704852"/>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1981201"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4290855"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1981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4290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1981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4290855"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1981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4290855" y="5418987"/>
            <a:ext cx="2040945" cy="1369774"/>
          </a:xfrm>
          <a:prstGeom prst="rect">
            <a:avLst/>
          </a:prstGeom>
        </p:spPr>
      </p:pic>
      <p:sp>
        <p:nvSpPr>
          <p:cNvPr id="21" name="Title 1">
            <a:extLst>
              <a:ext uri="{FF2B5EF4-FFF2-40B4-BE49-F238E27FC236}">
                <a16:creationId xmlns:a16="http://schemas.microsoft.com/office/drawing/2014/main" id="{D0B71E7C-E0BE-4AC0-B0BD-62F39B8E75A8}"/>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spTree>
    <p:extLst>
      <p:ext uri="{BB962C8B-B14F-4D97-AF65-F5344CB8AC3E}">
        <p14:creationId xmlns:p14="http://schemas.microsoft.com/office/powerpoint/2010/main" val="245610285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1524001"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67</a:t>
            </a:fld>
            <a:endParaRPr lang="en-US"/>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7823680" y="704852"/>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1967032"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4277197"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1967032"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4277197"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4277197"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1967031"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1967031"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4277197" y="5492444"/>
            <a:ext cx="2040945" cy="1377089"/>
          </a:xfrm>
          <a:prstGeom prst="rect">
            <a:avLst/>
          </a:prstGeom>
        </p:spPr>
      </p:pic>
      <p:sp>
        <p:nvSpPr>
          <p:cNvPr id="21" name="Title 1">
            <a:extLst>
              <a:ext uri="{FF2B5EF4-FFF2-40B4-BE49-F238E27FC236}">
                <a16:creationId xmlns:a16="http://schemas.microsoft.com/office/drawing/2014/main" id="{E622BE36-D9FB-4BEA-B1DB-3EA6D18E7CF7}"/>
              </a:ext>
            </a:extLst>
          </p:cNvPr>
          <p:cNvSpPr txBox="1">
            <a:spLocks/>
          </p:cNvSpPr>
          <p:nvPr/>
        </p:nvSpPr>
        <p:spPr>
          <a:xfrm>
            <a:off x="0" y="1"/>
            <a:ext cx="12192000" cy="704851"/>
          </a:xfrm>
          <a:prstGeom prst="rect">
            <a:avLst/>
          </a:prstGeom>
          <a:solidFill>
            <a:schemeClr val="accent1"/>
          </a:solidFill>
        </p:spPr>
        <p:txBody>
          <a:bodyPr vert="horz" lIns="91440" tIns="45720" rIns="91440" bIns="45720" rtlCol="0" anchor="ctr">
            <a:normAutofit fontScale="97500" lnSpcReduction="1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dirty="0"/>
              <a:t>Yao Graphs are Competitive (and Performant)</a:t>
            </a:r>
          </a:p>
        </p:txBody>
      </p:sp>
    </p:spTree>
    <p:extLst>
      <p:ext uri="{BB962C8B-B14F-4D97-AF65-F5344CB8AC3E}">
        <p14:creationId xmlns:p14="http://schemas.microsoft.com/office/powerpoint/2010/main" val="32882617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 name="Google Shape;81;p14">
            <a:extLst>
              <a:ext uri="{FF2B5EF4-FFF2-40B4-BE49-F238E27FC236}">
                <a16:creationId xmlns:a16="http://schemas.microsoft.com/office/drawing/2014/main" id="{4AECB571-44E5-4559-92F7-65BC456537A0}"/>
              </a:ext>
            </a:extLst>
          </p:cNvPr>
          <p:cNvSpPr txBox="1"/>
          <p:nvPr/>
        </p:nvSpPr>
        <p:spPr>
          <a:xfrm>
            <a:off x="0" y="700502"/>
            <a:ext cx="10649700" cy="928004"/>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However it does appear to be affected by an increase in the number of cones</a:t>
            </a:r>
            <a:endParaRPr lang="en-US" b="1" dirty="0">
              <a:solidFill>
                <a:schemeClr val="accent1"/>
              </a:solidFill>
            </a:endParaRPr>
          </a:p>
          <a:p>
            <a:pPr marL="742950" lvl="1" indent="-285750">
              <a:buClr>
                <a:schemeClr val="dk1"/>
              </a:buClr>
              <a:buSzPts val="1100"/>
              <a:buFont typeface="Arial" panose="020B0604020202020204" pitchFamily="34" charset="0"/>
              <a:buChar char="•"/>
            </a:pPr>
            <a:endParaRPr lang="en-US" dirty="0"/>
          </a:p>
          <a:p>
            <a:pPr>
              <a:buClr>
                <a:schemeClr val="dk1"/>
              </a:buClr>
              <a:buSzPts val="1100"/>
            </a:pPr>
            <a:endParaRPr lang="en-US" dirty="0"/>
          </a:p>
        </p:txBody>
      </p:sp>
      <p:pic>
        <p:nvPicPr>
          <p:cNvPr id="9" name="Picture 8">
            <a:extLst>
              <a:ext uri="{FF2B5EF4-FFF2-40B4-BE49-F238E27FC236}">
                <a16:creationId xmlns:a16="http://schemas.microsoft.com/office/drawing/2014/main" id="{B1FE9354-E998-4191-9723-461846173D4F}"/>
              </a:ext>
            </a:extLst>
          </p:cNvPr>
          <p:cNvPicPr>
            <a:picLocks noChangeAspect="1"/>
          </p:cNvPicPr>
          <p:nvPr/>
        </p:nvPicPr>
        <p:blipFill rotWithShape="1">
          <a:blip r:embed="rId3"/>
          <a:srcRect l="9248"/>
          <a:stretch/>
        </p:blipFill>
        <p:spPr>
          <a:xfrm>
            <a:off x="1596151" y="4023583"/>
            <a:ext cx="4050511" cy="2179197"/>
          </a:xfrm>
          <a:prstGeom prst="rect">
            <a:avLst/>
          </a:prstGeom>
        </p:spPr>
      </p:pic>
      <p:pic>
        <p:nvPicPr>
          <p:cNvPr id="10" name="Picture 9">
            <a:extLst>
              <a:ext uri="{FF2B5EF4-FFF2-40B4-BE49-F238E27FC236}">
                <a16:creationId xmlns:a16="http://schemas.microsoft.com/office/drawing/2014/main" id="{966E0490-9AAB-4AD9-A87F-530B6E8A55FB}"/>
              </a:ext>
            </a:extLst>
          </p:cNvPr>
          <p:cNvPicPr>
            <a:picLocks noChangeAspect="1"/>
          </p:cNvPicPr>
          <p:nvPr/>
        </p:nvPicPr>
        <p:blipFill rotWithShape="1">
          <a:blip r:embed="rId4"/>
          <a:srcRect l="9248"/>
          <a:stretch/>
        </p:blipFill>
        <p:spPr>
          <a:xfrm>
            <a:off x="6707296" y="4023583"/>
            <a:ext cx="4050511" cy="2179197"/>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rotWithShape="1">
          <a:blip r:embed="rId5"/>
          <a:srcRect t="52284"/>
          <a:stretch/>
        </p:blipFill>
        <p:spPr>
          <a:xfrm>
            <a:off x="6662424" y="1506233"/>
            <a:ext cx="4263627" cy="2060991"/>
          </a:xfrm>
          <a:prstGeom prst="rect">
            <a:avLst/>
          </a:prstGeom>
        </p:spPr>
      </p:pic>
      <p:pic>
        <p:nvPicPr>
          <p:cNvPr id="11" name="Picture 10">
            <a:extLst>
              <a:ext uri="{FF2B5EF4-FFF2-40B4-BE49-F238E27FC236}">
                <a16:creationId xmlns:a16="http://schemas.microsoft.com/office/drawing/2014/main" id="{217A4321-BFA3-4F7C-A7A2-56FE36282DCD}"/>
              </a:ext>
            </a:extLst>
          </p:cNvPr>
          <p:cNvPicPr>
            <a:picLocks noChangeAspect="1"/>
          </p:cNvPicPr>
          <p:nvPr/>
        </p:nvPicPr>
        <p:blipFill rotWithShape="1">
          <a:blip r:embed="rId5"/>
          <a:srcRect t="1" r="4999" b="52284"/>
          <a:stretch/>
        </p:blipFill>
        <p:spPr>
          <a:xfrm>
            <a:off x="1596152" y="1501869"/>
            <a:ext cx="4050511" cy="2060991"/>
          </a:xfrm>
          <a:prstGeom prst="rect">
            <a:avLst/>
          </a:prstGeom>
        </p:spPr>
      </p:pic>
      <p:sp>
        <p:nvSpPr>
          <p:cNvPr id="12" name="Title 1">
            <a:extLst>
              <a:ext uri="{FF2B5EF4-FFF2-40B4-BE49-F238E27FC236}">
                <a16:creationId xmlns:a16="http://schemas.microsoft.com/office/drawing/2014/main" id="{5F181C44-1C13-4F38-8BE8-11B3BFB33857}"/>
              </a:ext>
            </a:extLst>
          </p:cNvPr>
          <p:cNvSpPr txBox="1">
            <a:spLocks/>
          </p:cNvSpPr>
          <p:nvPr/>
        </p:nvSpPr>
        <p:spPr>
          <a:xfrm>
            <a:off x="0" y="1"/>
            <a:ext cx="12192000" cy="704851"/>
          </a:xfrm>
          <a:prstGeom prst="rect">
            <a:avLst/>
          </a:prstGeom>
          <a:solidFill>
            <a:schemeClr val="accent1"/>
          </a:solidFill>
          <a:effectLst>
            <a:outerShdw blurRad="50800" dist="38100" dir="2700000" algn="tl" rotWithShape="0">
              <a:srgbClr val="000000">
                <a:alpha val="43000"/>
              </a:srgbClr>
            </a:outerShdw>
          </a:effectLst>
        </p:spPr>
        <p:txBody>
          <a:bodyPr vert="horz" lIns="91440" tIns="45720" rIns="91440" bIns="45720" rtlCol="0" anchor="ctr">
            <a:no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pPr algn="l"/>
            <a:r>
              <a:rPr lang="en-US" sz="3200" dirty="0">
                <a:latin typeface="Franklin Gothic Medium (Headings)"/>
                <a:cs typeface="Arial" pitchFamily="34" charset="0"/>
              </a:rPr>
              <a:t>Approximation Does Not Degrade with Increasing Dimensionality</a:t>
            </a:r>
            <a:endParaRPr lang="en-US" sz="3200" dirty="0">
              <a:latin typeface="Franklin Gothic Medium (Headings)"/>
            </a:endParaRPr>
          </a:p>
        </p:txBody>
      </p:sp>
      <p:sp>
        <p:nvSpPr>
          <p:cNvPr id="13" name="Slide Number Placeholder 77">
            <a:extLst>
              <a:ext uri="{FF2B5EF4-FFF2-40B4-BE49-F238E27FC236}">
                <a16:creationId xmlns:a16="http://schemas.microsoft.com/office/drawing/2014/main" id="{F0BB8977-24B2-4EA2-A852-E0A92BBC1821}"/>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68</a:t>
            </a:fld>
            <a:endParaRPr lang="en-US"/>
          </a:p>
        </p:txBody>
      </p:sp>
    </p:spTree>
    <p:extLst>
      <p:ext uri="{BB962C8B-B14F-4D97-AF65-F5344CB8AC3E}">
        <p14:creationId xmlns:p14="http://schemas.microsoft.com/office/powerpoint/2010/main" val="31072546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69</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4447105" y="2382354"/>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Modeling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grpSp>
        <p:nvGrpSpPr>
          <p:cNvPr id="18" name="Group 17">
            <a:extLst>
              <a:ext uri="{FF2B5EF4-FFF2-40B4-BE49-F238E27FC236}">
                <a16:creationId xmlns:a16="http://schemas.microsoft.com/office/drawing/2014/main" id="{5FB1134E-A355-4A09-8972-69C721D638BE}"/>
              </a:ext>
            </a:extLst>
          </p:cNvPr>
          <p:cNvGrpSpPr/>
          <p:nvPr/>
        </p:nvGrpSpPr>
        <p:grpSpPr>
          <a:xfrm>
            <a:off x="2131706" y="776177"/>
            <a:ext cx="8137782" cy="5646633"/>
            <a:chOff x="2131706" y="776177"/>
            <a:chExt cx="8137782" cy="5646633"/>
          </a:xfrm>
        </p:grpSpPr>
        <p:sp>
          <p:nvSpPr>
            <p:cNvPr id="19" name="Rectangle 18">
              <a:extLst>
                <a:ext uri="{FF2B5EF4-FFF2-40B4-BE49-F238E27FC236}">
                  <a16:creationId xmlns:a16="http://schemas.microsoft.com/office/drawing/2014/main" id="{F4637E95-87EA-4407-953C-20961FBE0E1A}"/>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0" name="Rectangle: Rounded Corners 19">
              <a:extLst>
                <a:ext uri="{FF2B5EF4-FFF2-40B4-BE49-F238E27FC236}">
                  <a16:creationId xmlns:a16="http://schemas.microsoft.com/office/drawing/2014/main" id="{9FD9EA37-3375-400D-86D6-EE58A3F981C8}"/>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1" name="Rectangle: Rounded Corners 20">
              <a:extLst>
                <a:ext uri="{FF2B5EF4-FFF2-40B4-BE49-F238E27FC236}">
                  <a16:creationId xmlns:a16="http://schemas.microsoft.com/office/drawing/2014/main" id="{203D7B40-E6B5-4BD1-BFE3-8E8C42DEDB8B}"/>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7" name="Rectangle: Rounded Corners 26">
              <a:extLst>
                <a:ext uri="{FF2B5EF4-FFF2-40B4-BE49-F238E27FC236}">
                  <a16:creationId xmlns:a16="http://schemas.microsoft.com/office/drawing/2014/main" id="{C2EEB942-D1AE-4F52-A7EC-ED6C888FEFBA}"/>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8" name="Arrow: Bent 27">
              <a:extLst>
                <a:ext uri="{FF2B5EF4-FFF2-40B4-BE49-F238E27FC236}">
                  <a16:creationId xmlns:a16="http://schemas.microsoft.com/office/drawing/2014/main" id="{88370175-05CA-4245-87E3-3B2EDAEFC3AB}"/>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1D7415A6-2B8A-4BC5-AFC4-014E355DCB53}"/>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645BA49E-4F9A-4B91-9E2D-273F7172F567}"/>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A1501D34-5037-4881-BE76-FA44CC421E61}"/>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FBB08F24-6579-483E-A183-28106C5416A7}"/>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6D156C25-BCBF-495C-A1C9-AA5433CCD78E}"/>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74967B03-07B4-4C57-AD9A-18B7B4548D48}"/>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10">
              <a:extLst>
                <a:ext uri="{FF2B5EF4-FFF2-40B4-BE49-F238E27FC236}">
                  <a16:creationId xmlns:a16="http://schemas.microsoft.com/office/drawing/2014/main" id="{F7AFA71A-6AE3-4B7F-BD2C-09B49E54663E}"/>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EBFB443-587F-4152-BB94-00E0B4F19318}"/>
                </a:ext>
              </a:extLst>
            </p:cNvPr>
            <p:cNvGrpSpPr/>
            <p:nvPr/>
          </p:nvGrpSpPr>
          <p:grpSpPr>
            <a:xfrm>
              <a:off x="3928419" y="952107"/>
              <a:ext cx="4335162" cy="725115"/>
              <a:chOff x="3853264" y="952107"/>
              <a:chExt cx="4335162" cy="725115"/>
            </a:xfrm>
          </p:grpSpPr>
          <p:sp>
            <p:nvSpPr>
              <p:cNvPr id="37" name="Rectangle 36">
                <a:extLst>
                  <a:ext uri="{FF2B5EF4-FFF2-40B4-BE49-F238E27FC236}">
                    <a16:creationId xmlns:a16="http://schemas.microsoft.com/office/drawing/2014/main" id="{D1134CE5-4D50-4E67-91F0-F1272F497F07}"/>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8" name="Rectangle 37">
                <a:extLst>
                  <a:ext uri="{FF2B5EF4-FFF2-40B4-BE49-F238E27FC236}">
                    <a16:creationId xmlns:a16="http://schemas.microsoft.com/office/drawing/2014/main" id="{20931218-1EC6-485F-901F-6E4C9E8F6A87}"/>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39" name="Down Arrow 10">
                <a:extLst>
                  <a:ext uri="{FF2B5EF4-FFF2-40B4-BE49-F238E27FC236}">
                    <a16:creationId xmlns:a16="http://schemas.microsoft.com/office/drawing/2014/main" id="{7EB93C77-6917-46F2-A28E-844974B0AA9F}"/>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4750872-48A3-44DD-9FE9-831E58EF48BD}"/>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835332" y="841683"/>
            <a:ext cx="6933785" cy="5743569"/>
          </a:xfrm>
          <a:prstGeom prst="rect">
            <a:avLst/>
          </a:prstGeom>
          <a:solidFill>
            <a:schemeClr val="accent1">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6075" indent="-346075">
              <a:buFont typeface="Franklin Gothic Book" panose="020B0503020102020204" pitchFamily="34" charset="0"/>
              <a:buChar char="*"/>
            </a:pPr>
            <a:r>
              <a:rPr lang="en-US" dirty="0">
                <a:solidFill>
                  <a:schemeClr val="accent1">
                    <a:lumMod val="20000"/>
                    <a:lumOff val="80000"/>
                  </a:schemeClr>
                </a:solidFill>
              </a:rPr>
              <a:t>On the Applicability of Proximity Graphs for Multidimensional Data Analysis.</a:t>
            </a:r>
          </a:p>
          <a:p>
            <a:r>
              <a:rPr lang="en-US" b="1"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D. Wang, P-T Bremer, and V. </a:t>
            </a:r>
            <a:r>
              <a:rPr lang="en-US" dirty="0" err="1">
                <a:solidFill>
                  <a:schemeClr val="accent1">
                    <a:lumMod val="20000"/>
                    <a:lumOff val="80000"/>
                  </a:schemeClr>
                </a:solidFill>
              </a:rPr>
              <a:t>Pascucci</a:t>
            </a:r>
            <a:r>
              <a:rPr lang="en-US" dirty="0">
                <a:solidFill>
                  <a:schemeClr val="accent1">
                    <a:lumMod val="20000"/>
                    <a:lumOff val="80000"/>
                  </a:schemeClr>
                </a:solidFill>
              </a:rPr>
              <a:t>, </a:t>
            </a:r>
            <a:r>
              <a:rPr lang="en-US" dirty="0" err="1">
                <a:solidFill>
                  <a:schemeClr val="accent1">
                    <a:lumMod val="20000"/>
                    <a:lumOff val="80000"/>
                  </a:schemeClr>
                </a:solidFill>
              </a:rPr>
              <a:t>SciVis</a:t>
            </a:r>
            <a:r>
              <a:rPr lang="en-US" dirty="0">
                <a:solidFill>
                  <a:schemeClr val="accent1">
                    <a:lumMod val="20000"/>
                    <a:lumOff val="80000"/>
                  </a:schemeClr>
                </a:solidFill>
              </a:rPr>
              <a:t> 2019.</a:t>
            </a:r>
          </a:p>
          <a:p>
            <a:pPr marL="346075" indent="-346075">
              <a:buFont typeface="Franklin Gothic Book" panose="020B0503020102020204" pitchFamily="34" charset="0"/>
              <a:buChar char="*"/>
            </a:pPr>
            <a:r>
              <a:rPr lang="en-US" dirty="0">
                <a:solidFill>
                  <a:schemeClr val="accent1">
                    <a:lumMod val="20000"/>
                    <a:lumOff val="80000"/>
                  </a:schemeClr>
                </a:solidFill>
              </a:rPr>
              <a:t>Scalable Topological Data Analysis and Visualization for Evaluating Data-Driven Models in Scientific Applications.</a:t>
            </a:r>
          </a:p>
          <a:p>
            <a:pPr marL="461963" indent="-461963"/>
            <a:r>
              <a:rPr lang="en-US" dirty="0">
                <a:solidFill>
                  <a:schemeClr val="accent1">
                    <a:lumMod val="20000"/>
                    <a:lumOff val="80000"/>
                  </a:schemeClr>
                </a:solidFill>
              </a:rPr>
              <a:t>	S. Liu, D. Wang, </a:t>
            </a:r>
            <a:r>
              <a:rPr lang="en-US" b="1" dirty="0">
                <a:solidFill>
                  <a:schemeClr val="bg1"/>
                </a:solidFill>
              </a:rPr>
              <a:t>D. Maljovec</a:t>
            </a:r>
            <a:r>
              <a:rPr lang="en-US" dirty="0">
                <a:solidFill>
                  <a:schemeClr val="accent1">
                    <a:lumMod val="20000"/>
                    <a:lumOff val="80000"/>
                  </a:schemeClr>
                </a:solidFill>
              </a:rPr>
              <a:t>, R. Anirudh, J. Thiagarajan, S. Jacobs, B. Van Essen, D. </a:t>
            </a:r>
            <a:r>
              <a:rPr lang="en-US" dirty="0" err="1">
                <a:solidFill>
                  <a:schemeClr val="accent1">
                    <a:lumMod val="20000"/>
                    <a:lumOff val="80000"/>
                  </a:schemeClr>
                </a:solidFill>
              </a:rPr>
              <a:t>Hysom</a:t>
            </a:r>
            <a:r>
              <a:rPr lang="en-US" dirty="0">
                <a:solidFill>
                  <a:schemeClr val="accent1">
                    <a:lumMod val="20000"/>
                    <a:lumOff val="80000"/>
                  </a:schemeClr>
                </a:solidFill>
              </a:rPr>
              <a:t>, J-S </a:t>
            </a:r>
            <a:r>
              <a:rPr lang="en-US" dirty="0" err="1">
                <a:solidFill>
                  <a:schemeClr val="accent1">
                    <a:lumMod val="20000"/>
                    <a:lumOff val="80000"/>
                  </a:schemeClr>
                </a:solidFill>
              </a:rPr>
              <a:t>Yeom</a:t>
            </a:r>
            <a:r>
              <a:rPr lang="en-US" dirty="0">
                <a:solidFill>
                  <a:schemeClr val="accent1">
                    <a:lumMod val="20000"/>
                    <a:lumOff val="80000"/>
                  </a:schemeClr>
                </a:solidFill>
              </a:rPr>
              <a:t>, J. Gaffney, J.L. Peterson, P. Robinson, H. Bhatia, V. </a:t>
            </a:r>
            <a:r>
              <a:rPr lang="en-US" dirty="0" err="1">
                <a:solidFill>
                  <a:schemeClr val="accent1">
                    <a:lumMod val="20000"/>
                    <a:lumOff val="80000"/>
                  </a:schemeClr>
                </a:solidFill>
              </a:rPr>
              <a:t>Pascucci</a:t>
            </a:r>
            <a:r>
              <a:rPr lang="en-US" dirty="0">
                <a:solidFill>
                  <a:schemeClr val="accent1">
                    <a:lumMod val="20000"/>
                    <a:lumOff val="80000"/>
                  </a:schemeClr>
                </a:solidFill>
              </a:rPr>
              <a:t>, B. Spears, and P-T. Bremer, VAST 2019).</a:t>
            </a:r>
          </a:p>
          <a:p>
            <a:r>
              <a:rPr lang="en-US" b="1" dirty="0">
                <a:solidFill>
                  <a:schemeClr val="bg1"/>
                </a:solidFill>
              </a:rPr>
              <a:t>*Under Review</a:t>
            </a:r>
          </a:p>
          <a:p>
            <a:endParaRPr lang="en-US" b="1" dirty="0">
              <a:solidFill>
                <a:schemeClr val="bg1"/>
              </a:solidFill>
            </a:endParaRPr>
          </a:p>
          <a:p>
            <a:pPr marL="342900" indent="-342900">
              <a:buFont typeface="+mj-lt"/>
              <a:buAutoNum type="arabicPeriod"/>
            </a:pPr>
            <a:r>
              <a:rPr lang="en-US" dirty="0">
                <a:solidFill>
                  <a:schemeClr val="accent1">
                    <a:lumMod val="20000"/>
                    <a:lumOff val="80000"/>
                  </a:schemeClr>
                </a:solidFill>
              </a:rPr>
              <a:t>Reduced Order Model and PRA: A Multi-Unit Perspective.</a:t>
            </a:r>
          </a:p>
          <a:p>
            <a:pPr lvl="0"/>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and A. Alfonsi. ANS Winter Mtg 2018.</a:t>
            </a:r>
          </a:p>
          <a:p>
            <a:pPr marL="342900" indent="-342900">
              <a:buFont typeface="+mj-lt"/>
              <a:buAutoNum type="arabicPeriod" startAt="2"/>
            </a:pPr>
            <a:r>
              <a:rPr lang="en-US" dirty="0">
                <a:solidFill>
                  <a:schemeClr val="accent1">
                    <a:lumMod val="20000"/>
                    <a:lumOff val="80000"/>
                  </a:schemeClr>
                </a:solidFill>
              </a:rPr>
              <a:t>Integration of Fault-Trees and Event-Trees into Dynamic PRA.</a:t>
            </a:r>
          </a:p>
          <a:p>
            <a:pPr marL="461963"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t>
            </a:r>
            <a:r>
              <a:rPr lang="en-US" b="1" dirty="0">
                <a:solidFill>
                  <a:schemeClr val="bg1"/>
                </a:solidFill>
              </a:rPr>
              <a:t>D. Maljovec</a:t>
            </a:r>
            <a:r>
              <a:rPr lang="en-US" dirty="0">
                <a:solidFill>
                  <a:schemeClr val="accent1">
                    <a:lumMod val="20000"/>
                    <a:lumOff val="80000"/>
                  </a:schemeClr>
                </a:solidFill>
              </a:rPr>
              <a:t>, A. Alfonsi, C. Wang, Z. Ma, C. </a:t>
            </a:r>
            <a:r>
              <a:rPr lang="en-US" dirty="0" err="1">
                <a:solidFill>
                  <a:schemeClr val="accent1">
                    <a:lumMod val="20000"/>
                    <a:lumOff val="80000"/>
                  </a:schemeClr>
                </a:solidFill>
              </a:rPr>
              <a:t>Parisi</a:t>
            </a:r>
            <a:r>
              <a:rPr lang="en-US" dirty="0">
                <a:solidFill>
                  <a:schemeClr val="accent1">
                    <a:lumMod val="20000"/>
                    <a:lumOff val="80000"/>
                  </a:schemeClr>
                </a:solidFill>
              </a:rPr>
              <a:t>, and C. Smith. ANS Summer Mtg 2018.</a:t>
            </a:r>
          </a:p>
          <a:p>
            <a:pPr marL="342900" indent="-342900">
              <a:buFont typeface="+mj-lt"/>
              <a:buAutoNum type="arabicPeriod" startAt="3"/>
            </a:pPr>
            <a:r>
              <a:rPr lang="en-US" dirty="0">
                <a:solidFill>
                  <a:schemeClr val="accent1">
                    <a:lumMod val="20000"/>
                    <a:lumOff val="80000"/>
                  </a:schemeClr>
                </a:solidFill>
              </a:rPr>
              <a:t>An Overview of Reduced Order Modeling Techniques for Safety Applications.</a:t>
            </a:r>
          </a:p>
          <a:p>
            <a:pPr marL="461963" indent="-461963"/>
            <a:r>
              <a:rPr lang="en-US" dirty="0">
                <a:solidFill>
                  <a:schemeClr val="accent1">
                    <a:lumMod val="20000"/>
                    <a:lumOff val="80000"/>
                  </a:schemeClr>
                </a:solidFill>
              </a:rPr>
              <a:t>	D. </a:t>
            </a:r>
            <a:r>
              <a:rPr lang="en-US" dirty="0" err="1">
                <a:solidFill>
                  <a:schemeClr val="accent1">
                    <a:lumMod val="20000"/>
                    <a:lumOff val="80000"/>
                  </a:schemeClr>
                </a:solidFill>
              </a:rPr>
              <a:t>Mandelli</a:t>
            </a:r>
            <a:r>
              <a:rPr lang="en-US" dirty="0">
                <a:solidFill>
                  <a:schemeClr val="accent1">
                    <a:lumMod val="20000"/>
                    <a:lumOff val="80000"/>
                  </a:schemeClr>
                </a:solidFill>
              </a:rPr>
              <a:t>, A. Alfonsi, P. Talbot, C. Wang, </a:t>
            </a:r>
            <a:r>
              <a:rPr lang="en-US" b="1" dirty="0">
                <a:solidFill>
                  <a:schemeClr val="bg1"/>
                </a:solidFill>
              </a:rPr>
              <a:t>D. Maljovec</a:t>
            </a:r>
            <a:r>
              <a:rPr lang="en-US" dirty="0">
                <a:solidFill>
                  <a:schemeClr val="accent1">
                    <a:lumMod val="20000"/>
                    <a:lumOff val="80000"/>
                  </a:schemeClr>
                </a:solidFill>
              </a:rPr>
              <a:t>, C. Smith, C. </a:t>
            </a:r>
            <a:r>
              <a:rPr lang="en-US" dirty="0" err="1">
                <a:solidFill>
                  <a:schemeClr val="accent1">
                    <a:lumMod val="20000"/>
                    <a:lumOff val="80000"/>
                  </a:schemeClr>
                </a:solidFill>
              </a:rPr>
              <a:t>Rabiti</a:t>
            </a:r>
            <a:r>
              <a:rPr lang="en-US" dirty="0">
                <a:solidFill>
                  <a:schemeClr val="accent1">
                    <a:lumMod val="20000"/>
                    <a:lumOff val="80000"/>
                  </a:schemeClr>
                </a:solidFill>
              </a:rPr>
              <a:t>. ESREL 2017.</a:t>
            </a:r>
          </a:p>
        </p:txBody>
      </p:sp>
    </p:spTree>
    <p:extLst>
      <p:ext uri="{BB962C8B-B14F-4D97-AF65-F5344CB8AC3E}">
        <p14:creationId xmlns:p14="http://schemas.microsoft.com/office/powerpoint/2010/main" val="17084567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70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1777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5762606" y="2042626"/>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5762606" y="2042626"/>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3730465" y="3880027"/>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3741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31551348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5763387" y="2964414"/>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33120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5763387" y="2964414"/>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149761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393679673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79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2099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2072328" y="5686864"/>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319565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Application/Decision Publications</a:t>
            </a:r>
          </a:p>
        </p:txBody>
      </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grpSp>
        <p:nvGrpSpPr>
          <p:cNvPr id="18" name="Group 17">
            <a:extLst>
              <a:ext uri="{FF2B5EF4-FFF2-40B4-BE49-F238E27FC236}">
                <a16:creationId xmlns:a16="http://schemas.microsoft.com/office/drawing/2014/main" id="{765816B0-9A10-4D13-90C0-4C27F54DF0C0}"/>
              </a:ext>
            </a:extLst>
          </p:cNvPr>
          <p:cNvGrpSpPr/>
          <p:nvPr/>
        </p:nvGrpSpPr>
        <p:grpSpPr>
          <a:xfrm>
            <a:off x="2131706" y="776177"/>
            <a:ext cx="8137782" cy="5646633"/>
            <a:chOff x="2131706" y="776177"/>
            <a:chExt cx="8137782" cy="5646633"/>
          </a:xfrm>
        </p:grpSpPr>
        <p:sp>
          <p:nvSpPr>
            <p:cNvPr id="19" name="Rectangle 18">
              <a:extLst>
                <a:ext uri="{FF2B5EF4-FFF2-40B4-BE49-F238E27FC236}">
                  <a16:creationId xmlns:a16="http://schemas.microsoft.com/office/drawing/2014/main" id="{81FF4BC6-6417-40D9-A831-132AC3AFF17E}"/>
                </a:ext>
              </a:extLst>
            </p:cNvPr>
            <p:cNvSpPr/>
            <p:nvPr/>
          </p:nvSpPr>
          <p:spPr>
            <a:xfrm>
              <a:off x="3854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Decision</a:t>
              </a:r>
            </a:p>
          </p:txBody>
        </p:sp>
        <p:sp>
          <p:nvSpPr>
            <p:cNvPr id="20" name="Rectangle: Rounded Corners 19">
              <a:extLst>
                <a:ext uri="{FF2B5EF4-FFF2-40B4-BE49-F238E27FC236}">
                  <a16:creationId xmlns:a16="http://schemas.microsoft.com/office/drawing/2014/main" id="{148FC8DE-357C-4955-A5CB-AEEE1260800F}"/>
                </a:ext>
              </a:extLst>
            </p:cNvPr>
            <p:cNvSpPr/>
            <p:nvPr/>
          </p:nvSpPr>
          <p:spPr>
            <a:xfrm>
              <a:off x="2131706" y="4000952"/>
              <a:ext cx="3095330" cy="1354819"/>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Analyze</a:t>
              </a:r>
            </a:p>
          </p:txBody>
        </p:sp>
        <p:sp>
          <p:nvSpPr>
            <p:cNvPr id="21" name="Rectangle: Rounded Corners 20">
              <a:extLst>
                <a:ext uri="{FF2B5EF4-FFF2-40B4-BE49-F238E27FC236}">
                  <a16:creationId xmlns:a16="http://schemas.microsoft.com/office/drawing/2014/main" id="{79D1711D-E303-46B8-BD9D-71B96A4BFD08}"/>
                </a:ext>
              </a:extLst>
            </p:cNvPr>
            <p:cNvSpPr/>
            <p:nvPr/>
          </p:nvSpPr>
          <p:spPr>
            <a:xfrm>
              <a:off x="4768250" y="2207968"/>
              <a:ext cx="2379712" cy="704851"/>
            </a:xfrm>
            <a:prstGeom prst="roundRect">
              <a:avLst/>
            </a:prstGeom>
            <a:solidFill>
              <a:schemeClr val="accent4"/>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Sample</a:t>
              </a:r>
            </a:p>
          </p:txBody>
        </p:sp>
        <p:sp>
          <p:nvSpPr>
            <p:cNvPr id="27" name="Rectangle: Rounded Corners 26">
              <a:extLst>
                <a:ext uri="{FF2B5EF4-FFF2-40B4-BE49-F238E27FC236}">
                  <a16:creationId xmlns:a16="http://schemas.microsoft.com/office/drawing/2014/main" id="{5CA89913-70D7-48E6-93AE-1957E182AD00}"/>
                </a:ext>
              </a:extLst>
            </p:cNvPr>
            <p:cNvSpPr/>
            <p:nvPr/>
          </p:nvSpPr>
          <p:spPr>
            <a:xfrm>
              <a:off x="7889776" y="3350909"/>
              <a:ext cx="2379712" cy="1067746"/>
            </a:xfrm>
            <a:prstGeom prst="roundRect">
              <a:avLst/>
            </a:prstGeom>
            <a:solidFill>
              <a:schemeClr val="accent1"/>
            </a:solidFill>
          </p:spPr>
          <p:style>
            <a:lnRef idx="3">
              <a:schemeClr val="lt1"/>
            </a:lnRef>
            <a:fillRef idx="1">
              <a:schemeClr val="accent3"/>
            </a:fillRef>
            <a:effectRef idx="1">
              <a:schemeClr val="accent3"/>
            </a:effectRef>
            <a:fontRef idx="minor">
              <a:schemeClr val="lt1"/>
            </a:fontRef>
          </p:style>
          <p:txBody>
            <a:bodyPr rtlCol="0" anchor="ctr"/>
            <a:lstStyle/>
            <a:p>
              <a:pPr algn="ctr"/>
              <a:r>
                <a:rPr lang="en-US" sz="3200" dirty="0"/>
                <a:t>Model</a:t>
              </a:r>
            </a:p>
          </p:txBody>
        </p:sp>
        <p:sp>
          <p:nvSpPr>
            <p:cNvPr id="28" name="Arrow: Bent 27">
              <a:extLst>
                <a:ext uri="{FF2B5EF4-FFF2-40B4-BE49-F238E27FC236}">
                  <a16:creationId xmlns:a16="http://schemas.microsoft.com/office/drawing/2014/main" id="{E697842A-D2E9-49CE-9531-89DCCBF681ED}"/>
                </a:ext>
              </a:extLst>
            </p:cNvPr>
            <p:cNvSpPr/>
            <p:nvPr/>
          </p:nvSpPr>
          <p:spPr>
            <a:xfrm>
              <a:off x="2995057" y="2275367"/>
              <a:ext cx="1705040" cy="1725584"/>
            </a:xfrm>
            <a:prstGeom prst="bentArrow">
              <a:avLst>
                <a:gd name="adj1" fmla="val 5384"/>
                <a:gd name="adj2" fmla="val 6275"/>
                <a:gd name="adj3" fmla="val 63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29" name="Arrow: Bent 28">
              <a:extLst>
                <a:ext uri="{FF2B5EF4-FFF2-40B4-BE49-F238E27FC236}">
                  <a16:creationId xmlns:a16="http://schemas.microsoft.com/office/drawing/2014/main" id="{651AB33A-81BD-4C39-A5C4-5461778DAE81}"/>
                </a:ext>
              </a:extLst>
            </p:cNvPr>
            <p:cNvSpPr/>
            <p:nvPr/>
          </p:nvSpPr>
          <p:spPr>
            <a:xfrm flipV="1">
              <a:off x="3178612" y="5393849"/>
              <a:ext cx="617189" cy="908014"/>
            </a:xfrm>
            <a:prstGeom prst="bentArrow">
              <a:avLst>
                <a:gd name="adj1" fmla="val 16717"/>
                <a:gd name="adj2" fmla="val 17546"/>
                <a:gd name="adj3" fmla="val 20491"/>
                <a:gd name="adj4" fmla="val 43750"/>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30" name="Arrow: Bent 29">
              <a:extLst>
                <a:ext uri="{FF2B5EF4-FFF2-40B4-BE49-F238E27FC236}">
                  <a16:creationId xmlns:a16="http://schemas.microsoft.com/office/drawing/2014/main" id="{0D15C455-040B-423D-B587-B772C1DF9F01}"/>
                </a:ext>
              </a:extLst>
            </p:cNvPr>
            <p:cNvSpPr/>
            <p:nvPr/>
          </p:nvSpPr>
          <p:spPr>
            <a:xfrm rot="5400000" flipH="1">
              <a:off x="6750544" y="2997695"/>
              <a:ext cx="713231" cy="3641880"/>
            </a:xfrm>
            <a:prstGeom prst="bentArrow">
              <a:avLst>
                <a:gd name="adj1" fmla="val 14519"/>
                <a:gd name="adj2" fmla="val 16264"/>
                <a:gd name="adj3" fmla="val 17477"/>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1" name="Arrow: Bent 30">
              <a:extLst>
                <a:ext uri="{FF2B5EF4-FFF2-40B4-BE49-F238E27FC236}">
                  <a16:creationId xmlns:a16="http://schemas.microsoft.com/office/drawing/2014/main" id="{22C631F1-74F7-4CDD-B855-5F2CE53D13BF}"/>
                </a:ext>
              </a:extLst>
            </p:cNvPr>
            <p:cNvSpPr/>
            <p:nvPr/>
          </p:nvSpPr>
          <p:spPr>
            <a:xfrm rot="10800000">
              <a:off x="5269564" y="4469843"/>
              <a:ext cx="3214596" cy="427831"/>
            </a:xfrm>
            <a:prstGeom prst="bentArrow">
              <a:avLst>
                <a:gd name="adj1" fmla="val 27063"/>
                <a:gd name="adj2" fmla="val 27898"/>
                <a:gd name="adj3" fmla="val 2500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2" name="Arrow: Bent 31">
              <a:extLst>
                <a:ext uri="{FF2B5EF4-FFF2-40B4-BE49-F238E27FC236}">
                  <a16:creationId xmlns:a16="http://schemas.microsoft.com/office/drawing/2014/main" id="{A49BACFD-CD4A-4508-8BD4-35B637B81E1D}"/>
                </a:ext>
              </a:extLst>
            </p:cNvPr>
            <p:cNvSpPr/>
            <p:nvPr/>
          </p:nvSpPr>
          <p:spPr>
            <a:xfrm rot="5400000">
              <a:off x="7567220" y="2344052"/>
              <a:ext cx="636107" cy="1377609"/>
            </a:xfrm>
            <a:prstGeom prst="bentArrow">
              <a:avLst>
                <a:gd name="adj1" fmla="val 13356"/>
                <a:gd name="adj2" fmla="val 15904"/>
                <a:gd name="adj3" fmla="val 16796"/>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3" name="Arrow: Bent 32">
              <a:extLst>
                <a:ext uri="{FF2B5EF4-FFF2-40B4-BE49-F238E27FC236}">
                  <a16:creationId xmlns:a16="http://schemas.microsoft.com/office/drawing/2014/main" id="{6D0F2591-74AA-4B06-A0C3-FCBF30A58A74}"/>
                </a:ext>
              </a:extLst>
            </p:cNvPr>
            <p:cNvSpPr/>
            <p:nvPr/>
          </p:nvSpPr>
          <p:spPr>
            <a:xfrm rot="5400000" flipV="1">
              <a:off x="3322604" y="2599486"/>
              <a:ext cx="1347824" cy="1444605"/>
            </a:xfrm>
            <a:prstGeom prst="bentArrow">
              <a:avLst>
                <a:gd name="adj1" fmla="val 6979"/>
                <a:gd name="adj2" fmla="val 8134"/>
                <a:gd name="adj3" fmla="val 9210"/>
                <a:gd name="adj4" fmla="val 43750"/>
              </a:avLst>
            </a:prstGeom>
            <a:solidFill>
              <a:schemeClr val="accent2">
                <a:lumMod val="60000"/>
                <a:lumOff val="40000"/>
              </a:schemeClr>
            </a:solidFill>
            <a:ln>
              <a:solidFill>
                <a:schemeClr val="accent2">
                  <a:lumMod val="60000"/>
                  <a:lumOff val="40000"/>
                </a:schemeClr>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70B3324C-DB84-4EB9-A42F-E44FA056B4AC}"/>
                </a:ext>
              </a:extLst>
            </p:cNvPr>
            <p:cNvSpPr/>
            <p:nvPr/>
          </p:nvSpPr>
          <p:spPr>
            <a:xfrm>
              <a:off x="3711649" y="776177"/>
              <a:ext cx="4768703" cy="1033476"/>
            </a:xfrm>
            <a:prstGeom prst="rect">
              <a:avLst/>
            </a:prstGeom>
            <a:solidFill>
              <a:schemeClr val="accent2">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Down Arrow 10">
              <a:extLst>
                <a:ext uri="{FF2B5EF4-FFF2-40B4-BE49-F238E27FC236}">
                  <a16:creationId xmlns:a16="http://schemas.microsoft.com/office/drawing/2014/main" id="{4C1183B9-9169-4C71-803A-DB43DAB3EA1A}"/>
                </a:ext>
              </a:extLst>
            </p:cNvPr>
            <p:cNvSpPr/>
            <p:nvPr/>
          </p:nvSpPr>
          <p:spPr>
            <a:xfrm>
              <a:off x="5941612" y="1809653"/>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1120D7D3-9937-4FD6-B3E0-AF1E48CEEA01}"/>
                </a:ext>
              </a:extLst>
            </p:cNvPr>
            <p:cNvGrpSpPr/>
            <p:nvPr/>
          </p:nvGrpSpPr>
          <p:grpSpPr>
            <a:xfrm>
              <a:off x="3928419" y="952107"/>
              <a:ext cx="4335162" cy="725115"/>
              <a:chOff x="3853264" y="952107"/>
              <a:chExt cx="4335162" cy="725115"/>
            </a:xfrm>
          </p:grpSpPr>
          <p:sp>
            <p:nvSpPr>
              <p:cNvPr id="37" name="Rectangle 36">
                <a:extLst>
                  <a:ext uri="{FF2B5EF4-FFF2-40B4-BE49-F238E27FC236}">
                    <a16:creationId xmlns:a16="http://schemas.microsoft.com/office/drawing/2014/main" id="{1AFDEA73-9494-487E-ABBF-D7DAC95C99CC}"/>
                  </a:ext>
                </a:extLst>
              </p:cNvPr>
              <p:cNvSpPr/>
              <p:nvPr/>
            </p:nvSpPr>
            <p:spPr>
              <a:xfrm>
                <a:off x="3853264"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Inputs</a:t>
                </a:r>
              </a:p>
            </p:txBody>
          </p:sp>
          <p:sp>
            <p:nvSpPr>
              <p:cNvPr id="38" name="Rectangle 37">
                <a:extLst>
                  <a:ext uri="{FF2B5EF4-FFF2-40B4-BE49-F238E27FC236}">
                    <a16:creationId xmlns:a16="http://schemas.microsoft.com/office/drawing/2014/main" id="{A9AFFB49-A84A-479F-99CB-3DE2559688C0}"/>
                  </a:ext>
                </a:extLst>
              </p:cNvPr>
              <p:cNvSpPr/>
              <p:nvPr/>
            </p:nvSpPr>
            <p:spPr>
              <a:xfrm>
                <a:off x="7028438" y="965084"/>
                <a:ext cx="1159988"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Output</a:t>
                </a:r>
              </a:p>
            </p:txBody>
          </p:sp>
          <p:sp>
            <p:nvSpPr>
              <p:cNvPr id="39" name="Down Arrow 10">
                <a:extLst>
                  <a:ext uri="{FF2B5EF4-FFF2-40B4-BE49-F238E27FC236}">
                    <a16:creationId xmlns:a16="http://schemas.microsoft.com/office/drawing/2014/main" id="{F260A7E6-0ABE-4E4E-8F64-9529514CC54A}"/>
                  </a:ext>
                </a:extLst>
              </p:cNvPr>
              <p:cNvSpPr/>
              <p:nvPr/>
            </p:nvSpPr>
            <p:spPr>
              <a:xfrm rot="16200000">
                <a:off x="5835749" y="333669"/>
                <a:ext cx="410413" cy="1974968"/>
              </a:xfrm>
              <a:prstGeom prst="downArrow">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B97B3A72-1D95-4788-9B2E-8970BBB5732D}"/>
                  </a:ext>
                </a:extLst>
              </p:cNvPr>
              <p:cNvSpPr/>
              <p:nvPr/>
            </p:nvSpPr>
            <p:spPr>
              <a:xfrm>
                <a:off x="5440851" y="952107"/>
                <a:ext cx="1159988" cy="712138"/>
              </a:xfrm>
              <a:prstGeom prst="rect">
                <a:avLst/>
              </a:prstGeom>
              <a:solidFill>
                <a:schemeClr val="tx1"/>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System</a:t>
                </a:r>
              </a:p>
            </p:txBody>
          </p:sp>
        </p:grpSp>
      </p:grpSp>
      <p:sp>
        <p:nvSpPr>
          <p:cNvPr id="17" name="Rectangle 16">
            <a:extLst>
              <a:ext uri="{FF2B5EF4-FFF2-40B4-BE49-F238E27FC236}">
                <a16:creationId xmlns:a16="http://schemas.microsoft.com/office/drawing/2014/main" id="{9630D053-408A-4753-867B-B646FA956BDD}"/>
              </a:ext>
            </a:extLst>
          </p:cNvPr>
          <p:cNvSpPr/>
          <p:nvPr/>
        </p:nvSpPr>
        <p:spPr>
          <a:xfrm>
            <a:off x="132193" y="1987975"/>
            <a:ext cx="11927614" cy="3587899"/>
          </a:xfrm>
          <a:prstGeom prst="rect">
            <a:avLst/>
          </a:prstGeom>
          <a:solidFill>
            <a:schemeClr val="accent2">
              <a:alpha val="90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342900" indent="-342900">
              <a:buFont typeface="+mj-lt"/>
              <a:buAutoNum type="arabicPeriod"/>
            </a:pPr>
            <a:r>
              <a:rPr lang="en-US" dirty="0">
                <a:solidFill>
                  <a:schemeClr val="accent2">
                    <a:lumMod val="20000"/>
                    <a:lumOff val="80000"/>
                  </a:schemeClr>
                </a:solidFill>
              </a:rPr>
              <a:t>Mining Data in a Dynamic PRA Framework</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Parisi</a:t>
            </a:r>
            <a:r>
              <a:rPr lang="en-US" dirty="0">
                <a:solidFill>
                  <a:schemeClr val="accent2">
                    <a:lumMod val="20000"/>
                    <a:lumOff val="80000"/>
                  </a:schemeClr>
                </a:solidFill>
              </a:rPr>
              <a:t>, P. Talbot, J. </a:t>
            </a:r>
            <a:r>
              <a:rPr lang="en-US" dirty="0" err="1">
                <a:solidFill>
                  <a:schemeClr val="accent2">
                    <a:lumMod val="20000"/>
                    <a:lumOff val="80000"/>
                  </a:schemeClr>
                </a:solidFill>
              </a:rPr>
              <a:t>Cogliati</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Progress in Nuclear Energy, Volume 108, Pages 99-110, 2018.</a:t>
            </a:r>
          </a:p>
          <a:p>
            <a:pPr marL="342900" indent="-342900">
              <a:buFont typeface="+mj-lt"/>
              <a:buAutoNum type="arabicPeriod"/>
            </a:pPr>
            <a:r>
              <a:rPr lang="en-US" dirty="0">
                <a:solidFill>
                  <a:schemeClr val="accent2">
                    <a:lumMod val="20000"/>
                    <a:lumOff val="80000"/>
                  </a:schemeClr>
                </a:solidFill>
              </a:rPr>
              <a:t>Analysis of Time Dependent Data and PRA</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 Alfonsi, C. </a:t>
            </a:r>
            <a:r>
              <a:rPr lang="en-US" dirty="0" err="1">
                <a:solidFill>
                  <a:schemeClr val="accent2">
                    <a:lumMod val="20000"/>
                    <a:lumOff val="80000"/>
                  </a:schemeClr>
                </a:solidFill>
              </a:rPr>
              <a:t>Picoco</a:t>
            </a:r>
            <a:r>
              <a:rPr lang="en-US" dirty="0">
                <a:solidFill>
                  <a:schemeClr val="accent2">
                    <a:lumMod val="20000"/>
                    <a:lumOff val="80000"/>
                  </a:schemeClr>
                </a:solidFill>
              </a:rPr>
              <a:t>, C. Smith, and C. </a:t>
            </a:r>
            <a:r>
              <a:rPr lang="en-US" dirty="0" err="1">
                <a:solidFill>
                  <a:schemeClr val="accent2">
                    <a:lumMod val="20000"/>
                    <a:lumOff val="80000"/>
                  </a:schemeClr>
                </a:solidFill>
              </a:rPr>
              <a:t>Rabiti</a:t>
            </a:r>
            <a:r>
              <a:rPr lang="en-US" dirty="0">
                <a:solidFill>
                  <a:schemeClr val="accent2">
                    <a:lumMod val="20000"/>
                    <a:lumOff val="80000"/>
                  </a:schemeClr>
                </a:solidFill>
              </a:rPr>
              <a:t>. ANS Winter Mtg 2017.</a:t>
            </a:r>
          </a:p>
          <a:p>
            <a:pPr marL="342900" indent="-342900">
              <a:buFont typeface="+mj-lt"/>
              <a:buAutoNum type="arabicPeriod"/>
            </a:pPr>
            <a:r>
              <a:rPr lang="en-US" dirty="0">
                <a:solidFill>
                  <a:schemeClr val="accent2">
                    <a:lumMod val="20000"/>
                    <a:lumOff val="80000"/>
                  </a:schemeClr>
                </a:solidFill>
              </a:rPr>
              <a:t>High-Dimensionality Reduction for Multi-physics Application Under the RAVEN Framework</a:t>
            </a:r>
          </a:p>
          <a:p>
            <a:pPr lvl="1"/>
            <a:r>
              <a:rPr lang="en-US" dirty="0">
                <a:solidFill>
                  <a:schemeClr val="accent2">
                    <a:lumMod val="20000"/>
                    <a:lumOff val="80000"/>
                  </a:schemeClr>
                </a:solidFill>
              </a:rPr>
              <a:t>C. Wang, P. Talbot, C. </a:t>
            </a:r>
            <a:r>
              <a:rPr lang="en-US" dirty="0" err="1">
                <a:solidFill>
                  <a:schemeClr val="accent2">
                    <a:lumMod val="20000"/>
                    <a:lumOff val="80000"/>
                  </a:schemeClr>
                </a:solidFill>
              </a:rPr>
              <a:t>Rabiti</a:t>
            </a:r>
            <a:r>
              <a:rPr lang="en-US" dirty="0">
                <a:solidFill>
                  <a:schemeClr val="accent2">
                    <a:lumMod val="20000"/>
                    <a:lumOff val="80000"/>
                  </a:schemeClr>
                </a:solidFill>
              </a:rPr>
              <a:t>, A. Alfonsi, D. </a:t>
            </a:r>
            <a:r>
              <a:rPr lang="en-US" dirty="0" err="1">
                <a:solidFill>
                  <a:schemeClr val="accent2">
                    <a:lumMod val="20000"/>
                    <a:lumOff val="80000"/>
                  </a:schemeClr>
                </a:solidFill>
              </a:rPr>
              <a:t>Mandelli</a:t>
            </a:r>
            <a:r>
              <a:rPr lang="en-US" dirty="0">
                <a:solidFill>
                  <a:schemeClr val="accent2">
                    <a:lumMod val="20000"/>
                    <a:lumOff val="80000"/>
                  </a:schemeClr>
                </a:solidFill>
              </a:rPr>
              <a:t>, J. </a:t>
            </a:r>
            <a:r>
              <a:rPr lang="en-US" dirty="0" err="1">
                <a:solidFill>
                  <a:schemeClr val="accent2">
                    <a:lumMod val="20000"/>
                    <a:lumOff val="80000"/>
                  </a:schemeClr>
                </a:solidFill>
              </a:rPr>
              <a:t>Cogliati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and R. Kinoshita. ANS Winter Mtg 2017.</a:t>
            </a:r>
          </a:p>
          <a:p>
            <a:pPr marL="342900" indent="-342900">
              <a:buFont typeface="+mj-lt"/>
              <a:buAutoNum type="arabicPeriod"/>
            </a:pPr>
            <a:r>
              <a:rPr lang="en-US" dirty="0">
                <a:solidFill>
                  <a:schemeClr val="accent2">
                    <a:lumMod val="20000"/>
                    <a:lumOff val="80000"/>
                  </a:schemeClr>
                </a:solidFill>
              </a:rPr>
              <a:t>An Overview of Methods to Analyze Dynamic PRA Data	</a:t>
            </a:r>
          </a:p>
          <a:p>
            <a:pPr lvl="1"/>
            <a:r>
              <a:rPr lang="en-US" dirty="0">
                <a:solidFill>
                  <a:schemeClr val="accent2">
                    <a:lumMod val="20000"/>
                    <a:lumOff val="80000"/>
                  </a:schemeClr>
                </a:solidFill>
              </a:rPr>
              <a:t>D. </a:t>
            </a:r>
            <a:r>
              <a:rPr lang="en-US" dirty="0" err="1">
                <a:solidFill>
                  <a:schemeClr val="accent2">
                    <a:lumMod val="20000"/>
                    <a:lumOff val="80000"/>
                  </a:schemeClr>
                </a:solidFill>
              </a:rPr>
              <a:t>Mandelli</a:t>
            </a:r>
            <a:r>
              <a:rPr lang="en-US" dirty="0">
                <a:solidFill>
                  <a:schemeClr val="accent2">
                    <a:lumMod val="20000"/>
                    <a:lumOff val="80000"/>
                  </a:schemeClr>
                </a:solidFill>
              </a:rPr>
              <a:t>, </a:t>
            </a:r>
            <a:r>
              <a:rPr lang="en-US" b="1" dirty="0">
                <a:solidFill>
                  <a:schemeClr val="bg1"/>
                </a:solidFill>
              </a:rPr>
              <a:t>D. Maljovec</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C. Smith, Cristian </a:t>
            </a:r>
            <a:r>
              <a:rPr lang="en-US" dirty="0" err="1">
                <a:solidFill>
                  <a:schemeClr val="accent2">
                    <a:lumMod val="20000"/>
                    <a:lumOff val="80000"/>
                  </a:schemeClr>
                </a:solidFill>
              </a:rPr>
              <a:t>Rabiti</a:t>
            </a:r>
            <a:r>
              <a:rPr lang="en-US" dirty="0">
                <a:solidFill>
                  <a:schemeClr val="accent2">
                    <a:lumMod val="20000"/>
                    <a:lumOff val="80000"/>
                  </a:schemeClr>
                </a:solidFill>
              </a:rPr>
              <a:t>. ESREL 2017.</a:t>
            </a:r>
          </a:p>
          <a:p>
            <a:pPr marL="342900" indent="-342900">
              <a:buFont typeface="+mj-lt"/>
              <a:buAutoNum type="arabicPeriod"/>
            </a:pPr>
            <a:r>
              <a:rPr lang="en-US" dirty="0">
                <a:solidFill>
                  <a:schemeClr val="accent2">
                    <a:lumMod val="20000"/>
                    <a:lumOff val="80000"/>
                  </a:schemeClr>
                </a:solidFill>
              </a:rPr>
              <a:t>Dynamic PRA of a Multi-Unit Plant</a:t>
            </a:r>
          </a:p>
          <a:p>
            <a:pPr marL="457200" indent="-457200"/>
            <a:r>
              <a:rPr lang="en-US" dirty="0">
                <a:solidFill>
                  <a:schemeClr val="accent2">
                    <a:lumMod val="20000"/>
                    <a:lumOff val="80000"/>
                  </a:schemeClr>
                </a:solidFill>
              </a:rPr>
              <a:t>	D. </a:t>
            </a:r>
            <a:r>
              <a:rPr lang="en-US" dirty="0" err="1">
                <a:solidFill>
                  <a:schemeClr val="accent2">
                    <a:lumMod val="20000"/>
                    <a:lumOff val="80000"/>
                  </a:schemeClr>
                </a:solidFill>
              </a:rPr>
              <a:t>Mandelli</a:t>
            </a:r>
            <a:r>
              <a:rPr lang="en-US" dirty="0">
                <a:solidFill>
                  <a:schemeClr val="accent2">
                    <a:lumMod val="20000"/>
                    <a:lumOff val="80000"/>
                  </a:schemeClr>
                </a:solidFill>
              </a:rPr>
              <a:t>, C. </a:t>
            </a:r>
            <a:r>
              <a:rPr lang="en-US" dirty="0" err="1">
                <a:solidFill>
                  <a:schemeClr val="accent2">
                    <a:lumMod val="20000"/>
                    <a:lumOff val="80000"/>
                  </a:schemeClr>
                </a:solidFill>
              </a:rPr>
              <a:t>Parisi</a:t>
            </a:r>
            <a:r>
              <a:rPr lang="en-US" dirty="0">
                <a:solidFill>
                  <a:schemeClr val="accent2">
                    <a:lumMod val="20000"/>
                    <a:lumOff val="80000"/>
                  </a:schemeClr>
                </a:solidFill>
              </a:rPr>
              <a:t>, A. Alfonsi, </a:t>
            </a:r>
            <a:r>
              <a:rPr lang="en-US" b="1" dirty="0">
                <a:solidFill>
                  <a:schemeClr val="bg1"/>
                </a:solidFill>
              </a:rPr>
              <a:t>D. Maljovec</a:t>
            </a:r>
            <a:r>
              <a:rPr lang="en-US" dirty="0">
                <a:solidFill>
                  <a:schemeClr val="accent2">
                    <a:lumMod val="20000"/>
                    <a:lumOff val="80000"/>
                  </a:schemeClr>
                </a:solidFill>
              </a:rPr>
              <a:t>, S. St. Germain, R. Boring, S. Ewing, C. Smith, C. </a:t>
            </a:r>
            <a:r>
              <a:rPr lang="en-US" dirty="0" err="1">
                <a:solidFill>
                  <a:schemeClr val="accent2">
                    <a:lumMod val="20000"/>
                    <a:lumOff val="80000"/>
                  </a:schemeClr>
                </a:solidFill>
              </a:rPr>
              <a:t>Rabiti</a:t>
            </a:r>
            <a:r>
              <a:rPr lang="en-US" dirty="0">
                <a:solidFill>
                  <a:schemeClr val="accent2">
                    <a:lumMod val="20000"/>
                    <a:lumOff val="80000"/>
                  </a:schemeClr>
                </a:solidFill>
              </a:rPr>
              <a:t>. PSA 2017.</a:t>
            </a:r>
          </a:p>
        </p:txBody>
      </p:sp>
    </p:spTree>
    <p:extLst>
      <p:ext uri="{BB962C8B-B14F-4D97-AF65-F5344CB8AC3E}">
        <p14:creationId xmlns:p14="http://schemas.microsoft.com/office/powerpoint/2010/main" val="2052884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2286591" y="5713798"/>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2099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2072328" y="5686864"/>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5775371" y="3877307"/>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3921477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5775371" y="3877307"/>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92993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3743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3739757" y="5710102"/>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713704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1777767" y="5250268"/>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1815857" y="5710264"/>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1880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8900530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1777767" y="5250268"/>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1815857" y="5710264"/>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1880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5782199"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14641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5782199"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80560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514601"/>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8135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6"/>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60182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2324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2313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023455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2324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2313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5777706" y="5703556"/>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714358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5777706" y="5703556"/>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377696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2"/>
            <a:ext cx="12192000" cy="6153149"/>
          </a:xfrm>
        </p:spPr>
        <p:txBody>
          <a:bodyPr>
            <a:normAutofit/>
          </a:bodyPr>
          <a:lstStyle/>
          <a:p>
            <a:r>
              <a:rPr lang="en-US" sz="2400" dirty="0"/>
              <a:t>17 Peer-Reviewed Publications + 1 Tech Report</a:t>
            </a:r>
          </a:p>
          <a:p>
            <a:pPr lvl="1"/>
            <a:r>
              <a:rPr lang="en-US" sz="1800" dirty="0"/>
              <a:t>7 First author papers</a:t>
            </a:r>
          </a:p>
          <a:p>
            <a:pPr lvl="1"/>
            <a:r>
              <a:rPr lang="en-US" sz="1800" dirty="0"/>
              <a:t>3 More under review (1 first author)</a:t>
            </a:r>
          </a:p>
          <a:p>
            <a:r>
              <a:rPr lang="en-US" sz="2400" dirty="0"/>
              <a:t>Techniques are/were used in:</a:t>
            </a:r>
          </a:p>
          <a:p>
            <a:pPr lvl="1"/>
            <a:r>
              <a:rPr lang="en-US" sz="1800" dirty="0"/>
              <a:t>Nuclear power plant risk assessment</a:t>
            </a:r>
          </a:p>
          <a:p>
            <a:pPr lvl="1"/>
            <a:r>
              <a:rPr lang="en-US" sz="1800" dirty="0"/>
              <a:t>Nuclear fusion research</a:t>
            </a:r>
          </a:p>
          <a:p>
            <a:r>
              <a:rPr lang="en-US" sz="2400" dirty="0"/>
              <a:t>Interned at 3 National Laboratories</a:t>
            </a:r>
          </a:p>
          <a:p>
            <a:pPr marL="0" indent="0">
              <a:buNone/>
            </a:pPr>
            <a:endParaRPr lang="en-US" sz="2800" dirty="0"/>
          </a:p>
          <a:p>
            <a:pPr marL="0" indent="0">
              <a:buNone/>
            </a:pPr>
            <a:endParaRPr lang="en-US" sz="2400" dirty="0"/>
          </a:p>
          <a:p>
            <a:r>
              <a:rPr lang="en-US" sz="2400" dirty="0"/>
              <a:t>Contributed to 3 National Lab-sponsored Open Source Projects</a:t>
            </a:r>
          </a:p>
          <a:p>
            <a:endParaRPr lang="en-US" sz="2800" dirty="0"/>
          </a:p>
          <a:p>
            <a:r>
              <a:rPr lang="en-US" sz="2400"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6237560" y="6143232"/>
            <a:ext cx="1509672" cy="396518"/>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8286140" y="5946177"/>
            <a:ext cx="1465480" cy="79062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4233440" y="5923451"/>
            <a:ext cx="1465211" cy="836081"/>
            <a:chOff x="2925508" y="4328898"/>
            <a:chExt cx="2610159" cy="1489414"/>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3"/>
              <a:ext cx="2610159" cy="1151389"/>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3600" b="1" dirty="0" err="1">
                  <a:solidFill>
                    <a:schemeClr val="bg1"/>
                  </a:solidFill>
                </a:rPr>
                <a:t>FlatPy</a:t>
              </a:r>
              <a:endParaRPr lang="en-US" sz="1600"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2270917" y="5924953"/>
            <a:ext cx="1423614" cy="833077"/>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974115"/>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2800" b="1" dirty="0" err="1">
                  <a:solidFill>
                    <a:schemeClr val="tx2"/>
                  </a:solidFill>
                </a:rPr>
                <a:t>Samply</a:t>
              </a:r>
              <a:endParaRPr lang="en-US" sz="28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310655" y="4665576"/>
            <a:ext cx="1416451" cy="610722"/>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885009" y="4777849"/>
            <a:ext cx="2195431" cy="467113"/>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5142855" y="4447354"/>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pic>
        <p:nvPicPr>
          <p:cNvPr id="1026" name="Picture 2" descr="Image result for sandia national labs">
            <a:extLst>
              <a:ext uri="{FF2B5EF4-FFF2-40B4-BE49-F238E27FC236}">
                <a16:creationId xmlns:a16="http://schemas.microsoft.com/office/drawing/2014/main" id="{493EC446-D71E-45EF-B893-BF12E38200B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2051922" y="3464165"/>
            <a:ext cx="1861605" cy="7446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awrence livermore national lab">
            <a:extLst>
              <a:ext uri="{FF2B5EF4-FFF2-40B4-BE49-F238E27FC236}">
                <a16:creationId xmlns:a16="http://schemas.microsoft.com/office/drawing/2014/main" id="{D7BE0194-AF3A-47CE-BC27-D78D61BBA4D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5092271" y="3450051"/>
            <a:ext cx="2007458" cy="77287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idaho national lab">
            <a:extLst>
              <a:ext uri="{FF2B5EF4-FFF2-40B4-BE49-F238E27FC236}">
                <a16:creationId xmlns:a16="http://schemas.microsoft.com/office/drawing/2014/main" id="{6D0FD690-56AC-4F0A-A9E8-A74F58140CFA}"/>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8241745" y="3309589"/>
            <a:ext cx="1554270" cy="1053795"/>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302616AC-9E52-4988-AC94-404BD679BE90}"/>
              </a:ext>
            </a:extLst>
          </p:cNvPr>
          <p:cNvSpPr/>
          <p:nvPr/>
        </p:nvSpPr>
        <p:spPr>
          <a:xfrm>
            <a:off x="5193744" y="2245731"/>
            <a:ext cx="6725353" cy="646331"/>
          </a:xfrm>
          <a:prstGeom prst="rect">
            <a:avLst/>
          </a:prstGeom>
        </p:spPr>
        <p:txBody>
          <a:bodyPr wrap="square">
            <a:spAutoFit/>
          </a:bodyPr>
          <a:lstStyle/>
          <a:p>
            <a:pPr marL="342900" indent="-342900">
              <a:buFont typeface="Franklin Gothic Book" panose="020B0503020102020204" pitchFamily="34" charset="0"/>
              <a:buChar char="―"/>
            </a:pPr>
            <a:r>
              <a:rPr lang="en-US" dirty="0"/>
              <a:t>Hydrology uncertainty analysis</a:t>
            </a:r>
          </a:p>
          <a:p>
            <a:pPr marL="342900" indent="-342900">
              <a:buFont typeface="Franklin Gothic Book" panose="020B0503020102020204" pitchFamily="34" charset="0"/>
              <a:buChar char="―"/>
            </a:pPr>
            <a:r>
              <a:rPr lang="en-US" dirty="0"/>
              <a:t>Sampling for catalyst design experiments</a:t>
            </a:r>
          </a:p>
        </p:txBody>
      </p:sp>
      <p:sp>
        <p:nvSpPr>
          <p:cNvPr id="46" name="Slide Number Placeholder 77">
            <a:extLst>
              <a:ext uri="{FF2B5EF4-FFF2-40B4-BE49-F238E27FC236}">
                <a16:creationId xmlns:a16="http://schemas.microsoft.com/office/drawing/2014/main" id="{AD0399CA-25B8-4882-A87D-E1F728B1D718}"/>
              </a:ext>
            </a:extLst>
          </p:cNvPr>
          <p:cNvSpPr>
            <a:spLocks noGrp="1"/>
          </p:cNvSpPr>
          <p:nvPr>
            <p:ph type="sldNum" sz="quarter" idx="12"/>
          </p:nvPr>
        </p:nvSpPr>
        <p:spPr>
          <a:xfrm>
            <a:off x="8737600" y="6356351"/>
            <a:ext cx="2844800" cy="365125"/>
          </a:xfrm>
        </p:spPr>
        <p:txBody>
          <a:bodyPr/>
          <a:lstStyle/>
          <a:p>
            <a:fld id="{275D382F-3FEB-49B7-AA8F-75D024147BE8}" type="slidenum">
              <a:rPr lang="en-US" smtClean="0"/>
              <a:pPr/>
              <a:t>9</a:t>
            </a:fld>
            <a:endParaRPr lang="en-US" dirty="0"/>
          </a:p>
        </p:txBody>
      </p:sp>
    </p:spTree>
    <p:extLst>
      <p:ext uri="{BB962C8B-B14F-4D97-AF65-F5344CB8AC3E}">
        <p14:creationId xmlns:p14="http://schemas.microsoft.com/office/powerpoint/2010/main" val="42244970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1" end="1"/>
                                            </p:txEl>
                                          </p:spTgt>
                                        </p:tgtEl>
                                        <p:attrNameLst>
                                          <p:attrName>style.visibility</p:attrName>
                                        </p:attrNameLst>
                                      </p:cBhvr>
                                      <p:to>
                                        <p:strVal val="visible"/>
                                      </p:to>
                                    </p:set>
                                    <p:animEffect transition="in" filter="fade">
                                      <p:cBhvr>
                                        <p:cTn id="10" dur="500"/>
                                        <p:tgtEl>
                                          <p:spTgt spid="11">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2" end="2"/>
                                            </p:txEl>
                                          </p:spTgt>
                                        </p:tgtEl>
                                        <p:attrNameLst>
                                          <p:attrName>style.visibility</p:attrName>
                                        </p:attrNameLst>
                                      </p:cBhvr>
                                      <p:to>
                                        <p:strVal val="visible"/>
                                      </p:to>
                                    </p:set>
                                    <p:animEffect transition="in" filter="fade">
                                      <p:cBhvr>
                                        <p:cTn id="13" dur="500"/>
                                        <p:tgtEl>
                                          <p:spTgt spid="11">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3" end="3"/>
                                            </p:txEl>
                                          </p:spTgt>
                                        </p:tgtEl>
                                        <p:attrNameLst>
                                          <p:attrName>style.visibility</p:attrName>
                                        </p:attrNameLst>
                                      </p:cBhvr>
                                      <p:to>
                                        <p:strVal val="visible"/>
                                      </p:to>
                                    </p:set>
                                    <p:animEffect transition="in" filter="fade">
                                      <p:cBhvr>
                                        <p:cTn id="16" dur="500"/>
                                        <p:tgtEl>
                                          <p:spTgt spid="11">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animEffect transition="in" filter="fade">
                                      <p:cBhvr>
                                        <p:cTn id="19" dur="500"/>
                                        <p:tgtEl>
                                          <p:spTgt spid="11">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5" end="5"/>
                                            </p:txEl>
                                          </p:spTgt>
                                        </p:tgtEl>
                                        <p:attrNameLst>
                                          <p:attrName>style.visibility</p:attrName>
                                        </p:attrNameLst>
                                      </p:cBhvr>
                                      <p:to>
                                        <p:strVal val="visible"/>
                                      </p:to>
                                    </p:set>
                                    <p:animEffect transition="in" filter="fade">
                                      <p:cBhvr>
                                        <p:cTn id="22" dur="500"/>
                                        <p:tgtEl>
                                          <p:spTgt spid="11">
                                            <p:txEl>
                                              <p:pRg st="5" end="5"/>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1">
                                            <p:txEl>
                                              <p:pRg st="6" end="6"/>
                                            </p:txEl>
                                          </p:spTgt>
                                        </p:tgtEl>
                                        <p:attrNameLst>
                                          <p:attrName>style.visibility</p:attrName>
                                        </p:attrNameLst>
                                      </p:cBhvr>
                                      <p:to>
                                        <p:strVal val="visible"/>
                                      </p:to>
                                    </p:set>
                                    <p:animEffect transition="in" filter="fade">
                                      <p:cBhvr>
                                        <p:cTn id="30" dur="500"/>
                                        <p:tgtEl>
                                          <p:spTgt spid="11">
                                            <p:txEl>
                                              <p:pRg st="6" end="6"/>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026"/>
                                        </p:tgtEl>
                                        <p:attrNameLst>
                                          <p:attrName>style.visibility</p:attrName>
                                        </p:attrNameLst>
                                      </p:cBhvr>
                                      <p:to>
                                        <p:strVal val="visible"/>
                                      </p:to>
                                    </p:set>
                                    <p:animEffect transition="in" filter="fade">
                                      <p:cBhvr>
                                        <p:cTn id="33" dur="500"/>
                                        <p:tgtEl>
                                          <p:spTgt spid="1026"/>
                                        </p:tgtEl>
                                      </p:cBhvr>
                                    </p:animEffect>
                                  </p:childTnLst>
                                </p:cTn>
                              </p:par>
                              <p:par>
                                <p:cTn id="34" presetID="10" presetClass="entr" presetSubtype="0" fill="hold" nodeType="withEffect">
                                  <p:stCondLst>
                                    <p:cond delay="0"/>
                                  </p:stCondLst>
                                  <p:childTnLst>
                                    <p:set>
                                      <p:cBhvr>
                                        <p:cTn id="35" dur="1" fill="hold">
                                          <p:stCondLst>
                                            <p:cond delay="0"/>
                                          </p:stCondLst>
                                        </p:cTn>
                                        <p:tgtEl>
                                          <p:spTgt spid="1028"/>
                                        </p:tgtEl>
                                        <p:attrNameLst>
                                          <p:attrName>style.visibility</p:attrName>
                                        </p:attrNameLst>
                                      </p:cBhvr>
                                      <p:to>
                                        <p:strVal val="visible"/>
                                      </p:to>
                                    </p:set>
                                    <p:animEffect transition="in" filter="fade">
                                      <p:cBhvr>
                                        <p:cTn id="36" dur="500"/>
                                        <p:tgtEl>
                                          <p:spTgt spid="1028"/>
                                        </p:tgtEl>
                                      </p:cBhvr>
                                    </p:animEffect>
                                  </p:childTnLst>
                                </p:cTn>
                              </p:par>
                              <p:par>
                                <p:cTn id="37" presetID="10" presetClass="entr" presetSubtype="0" fill="hold" nodeType="withEffect">
                                  <p:stCondLst>
                                    <p:cond delay="0"/>
                                  </p:stCondLst>
                                  <p:childTnLst>
                                    <p:set>
                                      <p:cBhvr>
                                        <p:cTn id="38" dur="1" fill="hold">
                                          <p:stCondLst>
                                            <p:cond delay="0"/>
                                          </p:stCondLst>
                                        </p:cTn>
                                        <p:tgtEl>
                                          <p:spTgt spid="1030"/>
                                        </p:tgtEl>
                                        <p:attrNameLst>
                                          <p:attrName>style.visibility</p:attrName>
                                        </p:attrNameLst>
                                      </p:cBhvr>
                                      <p:to>
                                        <p:strVal val="visible"/>
                                      </p:to>
                                    </p:set>
                                    <p:animEffect transition="in" filter="fade">
                                      <p:cBhvr>
                                        <p:cTn id="39" dur="500"/>
                                        <p:tgtEl>
                                          <p:spTgt spid="103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xEl>
                                              <p:pRg st="9" end="9"/>
                                            </p:txEl>
                                          </p:spTgt>
                                        </p:tgtEl>
                                        <p:attrNameLst>
                                          <p:attrName>style.visibility</p:attrName>
                                        </p:attrNameLst>
                                      </p:cBhvr>
                                      <p:to>
                                        <p:strVal val="visible"/>
                                      </p:to>
                                    </p:set>
                                    <p:animEffect transition="in" filter="fade">
                                      <p:cBhvr>
                                        <p:cTn id="44" dur="500"/>
                                        <p:tgtEl>
                                          <p:spTgt spid="11">
                                            <p:txEl>
                                              <p:pRg st="9" end="9"/>
                                            </p:txEl>
                                          </p:spTgt>
                                        </p:tgtEl>
                                      </p:cBhvr>
                                    </p:animEffect>
                                  </p:childTnLst>
                                </p:cTn>
                              </p:par>
                              <p:par>
                                <p:cTn id="45" presetID="10" presetClass="entr" presetSubtype="0" fill="hold" nodeType="withEffect">
                                  <p:stCondLst>
                                    <p:cond delay="0"/>
                                  </p:stCondLst>
                                  <p:childTnLst>
                                    <p:set>
                                      <p:cBhvr>
                                        <p:cTn id="46" dur="1" fill="hold">
                                          <p:stCondLst>
                                            <p:cond delay="0"/>
                                          </p:stCondLst>
                                        </p:cTn>
                                        <p:tgtEl>
                                          <p:spTgt spid="2075"/>
                                        </p:tgtEl>
                                        <p:attrNameLst>
                                          <p:attrName>style.visibility</p:attrName>
                                        </p:attrNameLst>
                                      </p:cBhvr>
                                      <p:to>
                                        <p:strVal val="visible"/>
                                      </p:to>
                                    </p:set>
                                    <p:animEffect transition="in" filter="fade">
                                      <p:cBhvr>
                                        <p:cTn id="47" dur="500"/>
                                        <p:tgtEl>
                                          <p:spTgt spid="2075"/>
                                        </p:tgtEl>
                                      </p:cBhvr>
                                    </p:animEffect>
                                  </p:childTnLst>
                                </p:cTn>
                              </p:par>
                              <p:par>
                                <p:cTn id="48" presetID="10" presetClass="entr" presetSubtype="0" fill="hold" nodeType="withEffect">
                                  <p:stCondLst>
                                    <p:cond delay="0"/>
                                  </p:stCondLst>
                                  <p:childTnLst>
                                    <p:set>
                                      <p:cBhvr>
                                        <p:cTn id="49" dur="1" fill="hold">
                                          <p:stCondLst>
                                            <p:cond delay="0"/>
                                          </p:stCondLst>
                                        </p:cTn>
                                        <p:tgtEl>
                                          <p:spTgt spid="2073"/>
                                        </p:tgtEl>
                                        <p:attrNameLst>
                                          <p:attrName>style.visibility</p:attrName>
                                        </p:attrNameLst>
                                      </p:cBhvr>
                                      <p:to>
                                        <p:strVal val="visible"/>
                                      </p:to>
                                    </p:set>
                                    <p:animEffect transition="in" filter="fade">
                                      <p:cBhvr>
                                        <p:cTn id="50" dur="500"/>
                                        <p:tgtEl>
                                          <p:spTgt spid="2073"/>
                                        </p:tgtEl>
                                      </p:cBhvr>
                                    </p:animEffect>
                                  </p:childTnLst>
                                </p:cTn>
                              </p:par>
                              <p:par>
                                <p:cTn id="51" presetID="10"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par>
                                <p:cTn id="54" presetID="10" presetClass="entr" presetSubtype="0" fill="hold" nodeType="withEffect">
                                  <p:stCondLst>
                                    <p:cond delay="0"/>
                                  </p:stCondLst>
                                  <p:childTnLst>
                                    <p:set>
                                      <p:cBhvr>
                                        <p:cTn id="55" dur="1" fill="hold">
                                          <p:stCondLst>
                                            <p:cond delay="0"/>
                                          </p:stCondLst>
                                        </p:cTn>
                                        <p:tgtEl>
                                          <p:spTgt spid="11">
                                            <p:txEl>
                                              <p:pRg st="11" end="11"/>
                                            </p:txEl>
                                          </p:spTgt>
                                        </p:tgtEl>
                                        <p:attrNameLst>
                                          <p:attrName>style.visibility</p:attrName>
                                        </p:attrNameLst>
                                      </p:cBhvr>
                                      <p:to>
                                        <p:strVal val="visible"/>
                                      </p:to>
                                    </p:set>
                                    <p:animEffect transition="in" filter="fade">
                                      <p:cBhvr>
                                        <p:cTn id="56" dur="500"/>
                                        <p:tgtEl>
                                          <p:spTgt spid="11">
                                            <p:txEl>
                                              <p:pRg st="11" end="11"/>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0"/>
                                        </p:tgtEl>
                                        <p:attrNameLst>
                                          <p:attrName>style.visibility</p:attrName>
                                        </p:attrNameLst>
                                      </p:cBhvr>
                                      <p:to>
                                        <p:strVal val="visible"/>
                                      </p:to>
                                    </p:set>
                                    <p:animEffect transition="in" filter="fade">
                                      <p:cBhvr>
                                        <p:cTn id="59" dur="500"/>
                                        <p:tgtEl>
                                          <p:spTgt spid="50"/>
                                        </p:tgtEl>
                                      </p:cBhvr>
                                    </p:animEffect>
                                  </p:childTnLst>
                                </p:cTn>
                              </p:par>
                              <p:par>
                                <p:cTn id="60" presetID="10" presetClass="entr" presetSubtype="0" fill="hold" nodeType="withEffect">
                                  <p:stCondLst>
                                    <p:cond delay="0"/>
                                  </p:stCondLst>
                                  <p:childTnLst>
                                    <p:set>
                                      <p:cBhvr>
                                        <p:cTn id="61" dur="1" fill="hold">
                                          <p:stCondLst>
                                            <p:cond delay="0"/>
                                          </p:stCondLst>
                                        </p:cTn>
                                        <p:tgtEl>
                                          <p:spTgt spid="49"/>
                                        </p:tgtEl>
                                        <p:attrNameLst>
                                          <p:attrName>style.visibility</p:attrName>
                                        </p:attrNameLst>
                                      </p:cBhvr>
                                      <p:to>
                                        <p:strVal val="visible"/>
                                      </p:to>
                                    </p:set>
                                    <p:animEffect transition="in" filter="fade">
                                      <p:cBhvr>
                                        <p:cTn id="62" dur="500"/>
                                        <p:tgtEl>
                                          <p:spTgt spid="49"/>
                                        </p:tgtEl>
                                      </p:cBhvr>
                                    </p:animEffect>
                                  </p:childTnLst>
                                </p:cTn>
                              </p:par>
                              <p:par>
                                <p:cTn id="63" presetID="10" presetClass="entr" presetSubtype="0" fill="hold" nodeType="withEffect">
                                  <p:stCondLst>
                                    <p:cond delay="0"/>
                                  </p:stCondLst>
                                  <p:childTnLst>
                                    <p:set>
                                      <p:cBhvr>
                                        <p:cTn id="64" dur="1" fill="hold">
                                          <p:stCondLst>
                                            <p:cond delay="0"/>
                                          </p:stCondLst>
                                        </p:cTn>
                                        <p:tgtEl>
                                          <p:spTgt spid="12"/>
                                        </p:tgtEl>
                                        <p:attrNameLst>
                                          <p:attrName>style.visibility</p:attrName>
                                        </p:attrNameLst>
                                      </p:cBhvr>
                                      <p:to>
                                        <p:strVal val="visible"/>
                                      </p:to>
                                    </p:set>
                                    <p:animEffect transition="in" filter="fade">
                                      <p:cBhvr>
                                        <p:cTn id="65" dur="500"/>
                                        <p:tgtEl>
                                          <p:spTgt spid="12"/>
                                        </p:tgtEl>
                                      </p:cBhvr>
                                    </p:animEffect>
                                  </p:childTnLst>
                                </p:cTn>
                              </p:par>
                              <p:par>
                                <p:cTn id="66" presetID="10" presetClass="entr" presetSubtype="0" fill="hold" nodeType="withEffect">
                                  <p:stCondLst>
                                    <p:cond delay="0"/>
                                  </p:stCondLst>
                                  <p:childTnLst>
                                    <p:set>
                                      <p:cBhvr>
                                        <p:cTn id="67" dur="1" fill="hold">
                                          <p:stCondLst>
                                            <p:cond delay="0"/>
                                          </p:stCondLst>
                                        </p:cTn>
                                        <p:tgtEl>
                                          <p:spTgt spid="13"/>
                                        </p:tgtEl>
                                        <p:attrNameLst>
                                          <p:attrName>style.visibility</p:attrName>
                                        </p:attrNameLst>
                                      </p:cBhvr>
                                      <p:to>
                                        <p:strVal val="visible"/>
                                      </p:to>
                                    </p:set>
                                    <p:animEffect transition="in" filter="fade">
                                      <p:cBhvr>
                                        <p:cTn id="6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67328"/>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072327" y="5713799"/>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3743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8131182" y="1682140"/>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2110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1804702" y="5554632"/>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1853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1923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1896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8153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1804702" y="5737198"/>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2665867"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1892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3743325" y="4353802"/>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3730847" y="5703556"/>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2353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3062694" y="5782091"/>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2561117" y="5889969"/>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3232240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152400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8077200" y="6356351"/>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1581480" y="5008760"/>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3743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5353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1777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5790339" y="2021081"/>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061279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92</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fontScale="90000"/>
          </a:bodyPr>
          <a:lstStyle/>
          <a:p>
            <a:r>
              <a:rPr lang="en-US" sz="3800" dirty="0"/>
              <a:t>Case Study: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152400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3833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93</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fontScale="90000"/>
          </a:bodyPr>
          <a:lstStyle/>
          <a:p>
            <a:r>
              <a:rPr lang="en-US" sz="3800" dirty="0"/>
              <a:t>Case Study: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6150693"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679190" y="1992501"/>
            <a:ext cx="4471503" cy="3076198"/>
          </a:xfrm>
          <a:prstGeom prst="rect">
            <a:avLst/>
          </a:prstGeom>
        </p:spPr>
      </p:pic>
    </p:spTree>
    <p:extLst>
      <p:ext uri="{BB962C8B-B14F-4D97-AF65-F5344CB8AC3E}">
        <p14:creationId xmlns:p14="http://schemas.microsoft.com/office/powerpoint/2010/main" val="15106898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7467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1524000" y="685801"/>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762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7696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767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7696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754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9121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8153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807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8283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8131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8077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914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9045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899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7673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904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9426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8588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9067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988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754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762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990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8305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7772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7750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9372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858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7489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9045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944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9959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1011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10112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8610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1051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7750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998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9220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914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9274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9274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937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1021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929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9883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1026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10287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9045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7162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7467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8077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94</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1530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2381249" y="710186"/>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1524000" y="1"/>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1371824"/>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96</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1517900" y="709201"/>
            <a:ext cx="9150100" cy="384336"/>
          </a:xfrm>
          <a:prstGeom prst="rect">
            <a:avLst/>
          </a:prstGeom>
        </p:spPr>
        <p:txBody>
          <a:bodyPr wrap="square">
            <a:spAutoFit/>
          </a:bodyPr>
          <a:lstStyle/>
          <a:p>
            <a:pPr marL="22860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2368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01009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97</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1517900" y="709201"/>
            <a:ext cx="9150100" cy="384336"/>
          </a:xfrm>
          <a:prstGeom prst="rect">
            <a:avLst/>
          </a:prstGeom>
        </p:spPr>
        <p:txBody>
          <a:bodyPr wrap="square">
            <a:spAutoFit/>
          </a:bodyPr>
          <a:lstStyle/>
          <a:p>
            <a:pPr marL="22860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1530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2579101" y="1669665"/>
            <a:ext cx="7003049" cy="4680429"/>
          </a:xfrm>
          <a:prstGeom prst="rect">
            <a:avLst/>
          </a:prstGeom>
        </p:spPr>
      </p:pic>
    </p:spTree>
    <p:extLst>
      <p:ext uri="{BB962C8B-B14F-4D97-AF65-F5344CB8AC3E}">
        <p14:creationId xmlns:p14="http://schemas.microsoft.com/office/powerpoint/2010/main" val="4718984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98</a:t>
            </a:fld>
            <a:endParaRPr lang="en-US" dirty="0"/>
          </a:p>
        </p:txBody>
      </p:sp>
      <p:sp>
        <p:nvSpPr>
          <p:cNvPr id="18" name="Title 1"/>
          <p:cNvSpPr>
            <a:spLocks noGrp="1"/>
          </p:cNvSpPr>
          <p:nvPr>
            <p:ph type="title"/>
          </p:nvPr>
        </p:nvSpPr>
        <p:spPr>
          <a:xfrm>
            <a:off x="1524000" y="1"/>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1524001"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7632701"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7953375" y="12012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8213724" y="2725220"/>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7832726" y="2433121"/>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7953374"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2897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7184598" y="3957121"/>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5503021"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8908043" y="3923349"/>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4635451" y="5209065"/>
            <a:ext cx="1850658" cy="1598135"/>
          </a:xfrm>
          <a:prstGeom prst="rect">
            <a:avLst/>
          </a:prstGeom>
        </p:spPr>
      </p:pic>
    </p:spTree>
    <p:extLst>
      <p:ext uri="{BB962C8B-B14F-4D97-AF65-F5344CB8AC3E}">
        <p14:creationId xmlns:p14="http://schemas.microsoft.com/office/powerpoint/2010/main" val="27781235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99</a:t>
            </a:fld>
            <a:endParaRPr lang="en-US"/>
          </a:p>
        </p:txBody>
      </p:sp>
      <p:sp>
        <p:nvSpPr>
          <p:cNvPr id="18" name="Title 1"/>
          <p:cNvSpPr>
            <a:spLocks noGrp="1"/>
          </p:cNvSpPr>
          <p:nvPr>
            <p:ph type="title"/>
          </p:nvPr>
        </p:nvSpPr>
        <p:spPr>
          <a:xfrm>
            <a:off x="1524000" y="1"/>
            <a:ext cx="9144000" cy="704851"/>
          </a:xfrm>
          <a:solidFill>
            <a:schemeClr val="accent1"/>
          </a:solidFill>
        </p:spPr>
        <p:txBody>
          <a:bodyPr>
            <a:normAutofit/>
          </a:bodyPr>
          <a:lstStyle/>
          <a:p>
            <a:r>
              <a:rPr lang="en-US" sz="3800" dirty="0"/>
              <a:t>Case Study 1: 2D </a:t>
            </a:r>
            <a:r>
              <a:rPr lang="en-US" sz="3800"/>
              <a:t>Graph Quality</a:t>
            </a:r>
            <a:endParaRPr lang="en-US" sz="3800" dirty="0"/>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91988" y="3944481"/>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4555374" y="3944482"/>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4665411" y="1020799"/>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7633452" y="992988"/>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697370" y="992987"/>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7380488" y="4010936"/>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6319160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8285011</TotalTime>
  <Words>11751</Words>
  <Application>Microsoft Office PowerPoint</Application>
  <PresentationFormat>Widescreen</PresentationFormat>
  <Paragraphs>2204</Paragraphs>
  <Slides>118</Slides>
  <Notes>75</Notes>
  <HiddenSlides>4</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118</vt:i4>
      </vt:variant>
    </vt:vector>
  </HeadingPairs>
  <TitlesOfParts>
    <vt:vector size="129" baseType="lpstr">
      <vt:lpstr>Arial</vt:lpstr>
      <vt:lpstr>Arial Black</vt:lpstr>
      <vt:lpstr>Calibri</vt:lpstr>
      <vt:lpstr>Cambria Math</vt:lpstr>
      <vt:lpstr>Courier New</vt:lpstr>
      <vt:lpstr>Franklin Gothic Book</vt:lpstr>
      <vt:lpstr>Franklin Gothic Medium</vt:lpstr>
      <vt:lpstr>Franklin Gothic Medium (Headings)</vt:lpstr>
      <vt:lpstr>Script MT Bold</vt:lpstr>
      <vt:lpstr>Times New Roman</vt:lpstr>
      <vt:lpstr>Office Theme</vt:lpstr>
      <vt:lpstr>PowerPoint Presentation</vt:lpstr>
      <vt:lpstr>Problem Space Description</vt:lpstr>
      <vt:lpstr>Problem Space Description</vt:lpstr>
      <vt:lpstr>Problem Space Description</vt:lpstr>
      <vt:lpstr>Sampling Publications</vt:lpstr>
      <vt:lpstr>Analysis Publications</vt:lpstr>
      <vt:lpstr>Modeling Publications</vt:lpstr>
      <vt:lpstr>Application/Decision Publications</vt:lpstr>
      <vt:lpstr>Contributions</vt:lpstr>
      <vt:lpstr>Morse and Morse-Smale Complex</vt:lpstr>
      <vt:lpstr>Morse and Morse-Smale Complex</vt:lpstr>
      <vt:lpstr>Morse and Morse-Smale Complex</vt:lpstr>
      <vt:lpstr>Computing the Morse Complex of a Smooth Function</vt:lpstr>
      <vt:lpstr>Approximating the Morse Complex on a Point Cloud</vt:lpstr>
      <vt:lpstr>Approximating the Morse Complex on a Point Cloud</vt:lpstr>
      <vt:lpstr>Definition of Persistence</vt:lpstr>
      <vt:lpstr>Definition of Persistence</vt:lpstr>
      <vt:lpstr>2D Persistence Simplification Example</vt:lpstr>
      <vt:lpstr>PowerPoint Presentation</vt:lpstr>
      <vt:lpstr>Why Adaptive Sampling?</vt:lpstr>
      <vt:lpstr>The Limit Surface Problem</vt:lpstr>
      <vt:lpstr>PowerPoint Presentation</vt:lpstr>
      <vt:lpstr>PowerPoint Presentation</vt:lpstr>
      <vt:lpstr>Variation 1: Exploit Predicting Model</vt:lpstr>
      <vt:lpstr>Variation 2: Linearized Graph Model</vt:lpstr>
      <vt:lpstr>Variation 3: Relaxed Spanning Topology</vt:lpstr>
      <vt:lpstr>Variation 3: Relaxed Spanning Topology</vt:lpstr>
      <vt:lpstr>Variation 3: Relaxed Spanning Topology</vt:lpstr>
      <vt:lpstr>Variation 3: Relaxed Spanning Topology</vt:lpstr>
      <vt:lpstr>Variation 3: Relaxed Spanning Topology</vt:lpstr>
      <vt:lpstr>Variation 3: Relaxed Spanning Topology</vt:lpstr>
      <vt:lpstr>Variation 3: Relaxed Spanning Topology</vt:lpstr>
      <vt:lpstr>Topology Finds What Traditional Techniques Miss</vt:lpstr>
      <vt:lpstr>Analysis Contributions</vt:lpstr>
      <vt:lpstr>Nuclear Fuel Problem Statement</vt:lpstr>
      <vt:lpstr>PowerPoint Presentation</vt:lpstr>
      <vt:lpstr>New Intuitive Visualization Design</vt:lpstr>
      <vt:lpstr>SA Anomaly in Nuclear Fuel Simulations</vt:lpstr>
      <vt:lpstr>Morse-Smale Approximation Errors</vt:lpstr>
      <vt:lpstr>Morse-Smale Approximation Errors</vt:lpstr>
      <vt:lpstr>Morse-Smale Approximation Errors</vt:lpstr>
      <vt:lpstr>Persistence Alone Is Not Enough</vt:lpstr>
      <vt:lpstr>Model Contributions</vt:lpstr>
      <vt:lpstr>What makes a “good” graph?</vt:lpstr>
      <vt:lpstr>What Graphs Can We Use?</vt:lpstr>
      <vt:lpstr>What Graphs Can We Use?</vt:lpstr>
      <vt:lpstr>What Graphs Can We Use?</vt:lpstr>
      <vt:lpstr>What Graphs Can We Use?</vt:lpstr>
      <vt:lpstr>What Graphs Can We Use?</vt:lpstr>
      <vt:lpstr>What Graphs Can We Use?</vt:lpstr>
      <vt:lpstr>What Graphs Can We Use?</vt:lpstr>
      <vt:lpstr>βp-Skeletons – Changing the Shape of the Empty Region</vt:lpstr>
      <vt:lpstr>βp-Skeletons – Changing the Shape of the Empty Region</vt:lpstr>
      <vt:lpstr>βp-Skeletons – Changing the Shape of the Empty Region</vt:lpstr>
      <vt:lpstr>βp-Skeletons – Changing the Shape of the Empty Region</vt:lpstr>
      <vt:lpstr>βp-Skeletons – Changing the Shape of the Empty Region</vt:lpstr>
      <vt:lpstr>Discrete βp-Skeleton: Even more Shapes!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 Classification Training Reduction</vt:lpstr>
      <vt:lpstr>Case Study: Classification Training Reduction</vt:lpstr>
      <vt:lpstr>PowerPoint Presentation</vt:lpstr>
      <vt:lpstr>PowerPoint Presentation</vt:lpstr>
      <vt:lpstr>PowerPoint Presentation</vt:lpstr>
      <vt:lpstr>PowerPoint Presentation</vt:lpstr>
      <vt:lpstr>Case Study 1: 2D Graph Quality</vt:lpstr>
      <vt:lpstr>Case Study 1: 2D Graph Quality</vt:lpstr>
      <vt:lpstr>PowerPoint Presentation</vt:lpstr>
      <vt:lpstr>Measuring Accuracy using Information Theory</vt:lpstr>
      <vt:lpstr>Measuring Accuracy using Information Theory</vt:lpstr>
      <vt:lpstr>Changing the Adaptive Sampling Cycle</vt:lpstr>
      <vt:lpstr>Comparing Scoring Methods</vt:lpstr>
      <vt:lpstr>Comparing Scoring Methods</vt:lpstr>
      <vt:lpstr>Exploiting Parallelism with Candidate Selection</vt:lpstr>
      <vt:lpstr>Terminology</vt:lpstr>
      <vt:lpstr>Optimal Graph Parameters</vt:lpstr>
      <vt:lpstr>PowerPoint Presentation</vt:lpstr>
      <vt:lpstr>New Visualization System Available in RAVEN</vt:lpstr>
      <vt:lpstr>Trash Heap</vt:lpstr>
      <vt:lpstr>Variation 1: Exploit Limit Surface of Predicting Model</vt:lpstr>
      <vt:lpstr>Variation 1: Exploit Limit Surface of Predicting Model</vt:lpstr>
      <vt:lpstr>Variation 2: Linearized Graph Model</vt:lpstr>
      <vt:lpstr>PowerPoint Presentation</vt:lpstr>
      <vt:lpstr>Parameterized Graphs</vt:lpstr>
      <vt:lpstr>Parallelizing the Graph Construction on the GPU</vt:lpstr>
      <vt:lpstr>PowerPoint Presentation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786</cp:revision>
  <dcterms:created xsi:type="dcterms:W3CDTF">2016-04-07T22:36:29Z</dcterms:created>
  <dcterms:modified xsi:type="dcterms:W3CDTF">2019-05-10T19:45:44Z</dcterms:modified>
</cp:coreProperties>
</file>